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105"/>
  </p:notesMasterIdLst>
  <p:sldIdLst>
    <p:sldId id="631" r:id="rId2"/>
    <p:sldId id="574" r:id="rId3"/>
    <p:sldId id="427" r:id="rId4"/>
    <p:sldId id="559" r:id="rId5"/>
    <p:sldId id="461" r:id="rId6"/>
    <p:sldId id="462" r:id="rId7"/>
    <p:sldId id="463" r:id="rId8"/>
    <p:sldId id="464" r:id="rId9"/>
    <p:sldId id="465" r:id="rId10"/>
    <p:sldId id="466" r:id="rId11"/>
    <p:sldId id="467" r:id="rId12"/>
    <p:sldId id="468" r:id="rId13"/>
    <p:sldId id="562" r:id="rId14"/>
    <p:sldId id="563" r:id="rId15"/>
    <p:sldId id="564" r:id="rId16"/>
    <p:sldId id="469" r:id="rId17"/>
    <p:sldId id="622" r:id="rId18"/>
    <p:sldId id="470" r:id="rId19"/>
    <p:sldId id="471" r:id="rId20"/>
    <p:sldId id="472" r:id="rId21"/>
    <p:sldId id="623" r:id="rId22"/>
    <p:sldId id="550" r:id="rId23"/>
    <p:sldId id="583" r:id="rId24"/>
    <p:sldId id="552" r:id="rId25"/>
    <p:sldId id="553" r:id="rId26"/>
    <p:sldId id="554" r:id="rId27"/>
    <p:sldId id="555" r:id="rId28"/>
    <p:sldId id="624" r:id="rId29"/>
    <p:sldId id="474" r:id="rId30"/>
    <p:sldId id="475" r:id="rId31"/>
    <p:sldId id="476" r:id="rId32"/>
    <p:sldId id="477" r:id="rId33"/>
    <p:sldId id="478" r:id="rId34"/>
    <p:sldId id="479" r:id="rId35"/>
    <p:sldId id="480" r:id="rId36"/>
    <p:sldId id="481" r:id="rId37"/>
    <p:sldId id="482" r:id="rId38"/>
    <p:sldId id="560" r:id="rId39"/>
    <p:sldId id="483" r:id="rId40"/>
    <p:sldId id="484" r:id="rId41"/>
    <p:sldId id="485" r:id="rId42"/>
    <p:sldId id="486" r:id="rId43"/>
    <p:sldId id="487" r:id="rId44"/>
    <p:sldId id="488" r:id="rId45"/>
    <p:sldId id="565" r:id="rId46"/>
    <p:sldId id="489" r:id="rId47"/>
    <p:sldId id="490" r:id="rId48"/>
    <p:sldId id="491" r:id="rId49"/>
    <p:sldId id="492" r:id="rId50"/>
    <p:sldId id="561" r:id="rId51"/>
    <p:sldId id="493" r:id="rId52"/>
    <p:sldId id="494" r:id="rId53"/>
    <p:sldId id="495" r:id="rId54"/>
    <p:sldId id="496" r:id="rId55"/>
    <p:sldId id="620" r:id="rId56"/>
    <p:sldId id="627" r:id="rId57"/>
    <p:sldId id="628" r:id="rId58"/>
    <p:sldId id="497" r:id="rId59"/>
    <p:sldId id="621" r:id="rId60"/>
    <p:sldId id="498" r:id="rId61"/>
    <p:sldId id="499" r:id="rId62"/>
    <p:sldId id="500" r:id="rId63"/>
    <p:sldId id="501" r:id="rId64"/>
    <p:sldId id="502" r:id="rId65"/>
    <p:sldId id="503" r:id="rId66"/>
    <p:sldId id="504" r:id="rId67"/>
    <p:sldId id="506" r:id="rId68"/>
    <p:sldId id="507" r:id="rId69"/>
    <p:sldId id="567" r:id="rId70"/>
    <p:sldId id="568" r:id="rId71"/>
    <p:sldId id="508" r:id="rId72"/>
    <p:sldId id="509" r:id="rId73"/>
    <p:sldId id="510" r:id="rId74"/>
    <p:sldId id="589" r:id="rId75"/>
    <p:sldId id="512" r:id="rId76"/>
    <p:sldId id="584" r:id="rId77"/>
    <p:sldId id="597" r:id="rId78"/>
    <p:sldId id="599" r:id="rId79"/>
    <p:sldId id="632" r:id="rId80"/>
    <p:sldId id="633" r:id="rId81"/>
    <p:sldId id="600" r:id="rId82"/>
    <p:sldId id="601" r:id="rId83"/>
    <p:sldId id="602" r:id="rId84"/>
    <p:sldId id="590" r:id="rId85"/>
    <p:sldId id="618" r:id="rId86"/>
    <p:sldId id="616" r:id="rId87"/>
    <p:sldId id="603" r:id="rId88"/>
    <p:sldId id="604" r:id="rId89"/>
    <p:sldId id="607" r:id="rId90"/>
    <p:sldId id="617" r:id="rId91"/>
    <p:sldId id="608" r:id="rId92"/>
    <p:sldId id="619" r:id="rId93"/>
    <p:sldId id="609" r:id="rId94"/>
    <p:sldId id="615" r:id="rId95"/>
    <p:sldId id="575" r:id="rId96"/>
    <p:sldId id="576" r:id="rId97"/>
    <p:sldId id="611" r:id="rId98"/>
    <p:sldId id="612" r:id="rId99"/>
    <p:sldId id="613" r:id="rId100"/>
    <p:sldId id="614" r:id="rId101"/>
    <p:sldId id="547" r:id="rId102"/>
    <p:sldId id="629" r:id="rId103"/>
    <p:sldId id="630" r:id="rId104"/>
  </p:sldIdLst>
  <p:sldSz cx="9144000" cy="6858000" type="screen4x3"/>
  <p:notesSz cx="6858000" cy="9144000"/>
  <p:defaultTextStyle>
    <a:defPPr>
      <a:defRPr lang="zh-CN"/>
    </a:defPPr>
    <a:lvl1pPr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6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CC33"/>
    <a:srgbClr val="9ECEFF"/>
    <a:srgbClr val="C0C0C0"/>
    <a:srgbClr val="EAEAEA"/>
    <a:srgbClr val="F7FBFF"/>
    <a:srgbClr val="EFF7FF"/>
    <a:srgbClr val="EB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02" autoAdjust="0"/>
    <p:restoredTop sz="94301" autoAdjust="0"/>
  </p:normalViewPr>
  <p:slideViewPr>
    <p:cSldViewPr>
      <p:cViewPr varScale="1">
        <p:scale>
          <a:sx n="73" d="100"/>
          <a:sy n="73" d="100"/>
        </p:scale>
        <p:origin x="894" y="54"/>
      </p:cViewPr>
      <p:guideLst>
        <p:guide orient="horz" pos="2160"/>
        <p:guide pos="2880"/>
      </p:guideLst>
    </p:cSldViewPr>
  </p:slideViewPr>
  <p:notesTextViewPr>
    <p:cViewPr>
      <p:scale>
        <a:sx n="125" d="100"/>
        <a:sy n="125" d="100"/>
      </p:scale>
      <p:origin x="0" y="0"/>
    </p:cViewPr>
  </p:notesTextViewPr>
  <p:sorterViewPr>
    <p:cViewPr>
      <p:scale>
        <a:sx n="66" d="100"/>
        <a:sy n="66" d="100"/>
      </p:scale>
      <p:origin x="0" y="33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charset="0"/>
              </a:defRPr>
            </a:lvl1pPr>
          </a:lstStyle>
          <a:p>
            <a:pPr>
              <a:defRPr/>
            </a:pPr>
            <a:endParaRPr lang="en-US" altLang="zh-CN"/>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charset="0"/>
              </a:defRPr>
            </a:lvl1pPr>
          </a:lstStyle>
          <a:p>
            <a:pPr>
              <a:defRPr/>
            </a:pPr>
            <a:endParaRPr lang="en-US" altLang="zh-CN"/>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smtClean="0"/>
            </a:lvl1pPr>
          </a:lstStyle>
          <a:p>
            <a:pPr>
              <a:defRPr/>
            </a:pPr>
            <a:fld id="{C7922157-0936-4EF1-BDC9-F44296C55930}" type="slidenum">
              <a:rPr lang="en-US" altLang="zh-CN"/>
              <a:pPr>
                <a:defRPr/>
              </a:pPr>
              <a:t>‹#›</a:t>
            </a:fld>
            <a:endParaRPr lang="en-US" altLang="zh-CN"/>
          </a:p>
        </p:txBody>
      </p:sp>
    </p:spTree>
    <p:extLst>
      <p:ext uri="{BB962C8B-B14F-4D97-AF65-F5344CB8AC3E}">
        <p14:creationId xmlns:p14="http://schemas.microsoft.com/office/powerpoint/2010/main" val="39435037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7171"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7172"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FFA29BDD-E386-4086-B790-495C3B98A867}" type="slidenum">
              <a:rPr lang="en-US" altLang="zh-CN" sz="1200" b="0"/>
              <a:pPr/>
              <a:t>2</a:t>
            </a:fld>
            <a:endParaRPr lang="en-US" altLang="zh-CN" sz="1200" b="0"/>
          </a:p>
        </p:txBody>
      </p:sp>
    </p:spTree>
    <p:extLst>
      <p:ext uri="{BB962C8B-B14F-4D97-AF65-F5344CB8AC3E}">
        <p14:creationId xmlns:p14="http://schemas.microsoft.com/office/powerpoint/2010/main" val="456409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62468"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918BAD85-76AD-448D-9C0F-5F1176FBA810}" type="slidenum">
              <a:rPr lang="en-US" altLang="zh-CN" sz="1200" b="0"/>
              <a:pPr/>
              <a:t>53</a:t>
            </a:fld>
            <a:endParaRPr lang="en-US" altLang="zh-CN" sz="1200" b="0"/>
          </a:p>
        </p:txBody>
      </p:sp>
    </p:spTree>
    <p:extLst>
      <p:ext uri="{BB962C8B-B14F-4D97-AF65-F5344CB8AC3E}">
        <p14:creationId xmlns:p14="http://schemas.microsoft.com/office/powerpoint/2010/main" val="3312993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p:spPr>
        <p:txBody>
          <a:bodyPr/>
          <a:lstStyle/>
          <a:p>
            <a:r>
              <a:rPr lang="zh-CN" altLang="en-US" smtClean="0">
                <a:latin typeface="Arial" panose="020B0604020202020204" pitchFamily="34" charset="0"/>
              </a:rPr>
              <a:t>由逻辑地址找到物理地址，一级页表</a:t>
            </a:r>
          </a:p>
        </p:txBody>
      </p:sp>
      <p:sp>
        <p:nvSpPr>
          <p:cNvPr id="6451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FDB6760-E2A1-43F0-966B-CC4147FB13E7}" type="slidenum">
              <a:rPr lang="en-US" altLang="zh-CN" sz="1200" b="0"/>
              <a:pPr/>
              <a:t>54</a:t>
            </a:fld>
            <a:endParaRPr lang="en-US" altLang="zh-CN" sz="1200" b="0"/>
          </a:p>
        </p:txBody>
      </p:sp>
    </p:spTree>
    <p:extLst>
      <p:ext uri="{BB962C8B-B14F-4D97-AF65-F5344CB8AC3E}">
        <p14:creationId xmlns:p14="http://schemas.microsoft.com/office/powerpoint/2010/main" val="619539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逻辑地址空间的页可以按需对应物理地址中的帧（页框）</a:t>
            </a:r>
            <a:endParaRPr lang="en-US" altLang="zh-CN" dirty="0" smtClean="0"/>
          </a:p>
          <a:p>
            <a:r>
              <a:rPr lang="zh-CN" altLang="en-US" dirty="0" smtClean="0"/>
              <a:t>分页也可以理解为对线性地址空间进行的管理。</a:t>
            </a:r>
            <a:endParaRPr lang="en-US" altLang="zh-CN" dirty="0" smtClean="0"/>
          </a:p>
          <a:p>
            <a:r>
              <a:rPr lang="zh-CN" altLang="en-US" dirty="0" smtClean="0"/>
              <a:t>分段面对段式管理，形成线性地址后，采用分页技术将线性地址转化为物理地址。</a:t>
            </a:r>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55</a:t>
            </a:fld>
            <a:endParaRPr lang="en-US" altLang="zh-CN"/>
          </a:p>
        </p:txBody>
      </p:sp>
    </p:spTree>
    <p:extLst>
      <p:ext uri="{BB962C8B-B14F-4D97-AF65-F5344CB8AC3E}">
        <p14:creationId xmlns:p14="http://schemas.microsoft.com/office/powerpoint/2010/main" val="2086473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00B050"/>
                </a:solidFill>
              </a:rPr>
              <a:t>为什么每个进程需要独立一个页表？</a:t>
            </a:r>
            <a:endParaRPr lang="en-US" altLang="zh-CN" sz="1200" dirty="0" smtClean="0">
              <a:solidFill>
                <a:srgbClr val="00B050"/>
              </a:solidFill>
            </a:endParaRPr>
          </a:p>
          <a:p>
            <a:r>
              <a:rPr lang="zh-CN" altLang="en-US" dirty="0" smtClean="0"/>
              <a:t>程序的逻辑地址是可以相同的！如果</a:t>
            </a:r>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58</a:t>
            </a:fld>
            <a:endParaRPr lang="en-US" altLang="zh-CN"/>
          </a:p>
        </p:txBody>
      </p:sp>
    </p:spTree>
    <p:extLst>
      <p:ext uri="{BB962C8B-B14F-4D97-AF65-F5344CB8AC3E}">
        <p14:creationId xmlns:p14="http://schemas.microsoft.com/office/powerpoint/2010/main" val="438171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页目录和页表需要真实物理内存存储。可以是页表或页框序号，也可以是页表或者页框地址</a:t>
            </a:r>
            <a:r>
              <a:rPr lang="zh-CN" altLang="en-US" dirty="0" smtClean="0"/>
              <a:t>。</a:t>
            </a:r>
            <a:endParaRPr lang="en-US" altLang="zh-CN" dirty="0" smtClean="0"/>
          </a:p>
          <a:p>
            <a:r>
              <a:rPr lang="zh-CN" altLang="en-US" dirty="0" smtClean="0"/>
              <a:t>页目录里需要存储页表存在哪个页框里，页表里存的是页框号</a:t>
            </a:r>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60</a:t>
            </a:fld>
            <a:endParaRPr lang="en-US" altLang="zh-CN"/>
          </a:p>
        </p:txBody>
      </p:sp>
    </p:spTree>
    <p:extLst>
      <p:ext uri="{BB962C8B-B14F-4D97-AF65-F5344CB8AC3E}">
        <p14:creationId xmlns:p14="http://schemas.microsoft.com/office/powerpoint/2010/main" val="1591534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一级页表：访问页表找到物理地址，从物理地址取内容</a:t>
            </a:r>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61</a:t>
            </a:fld>
            <a:endParaRPr lang="en-US" altLang="zh-CN"/>
          </a:p>
        </p:txBody>
      </p:sp>
    </p:spTree>
    <p:extLst>
      <p:ext uri="{BB962C8B-B14F-4D97-AF65-F5344CB8AC3E}">
        <p14:creationId xmlns:p14="http://schemas.microsoft.com/office/powerpoint/2010/main" val="3880174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p:spPr>
        <p:txBody>
          <a:bodyPr/>
          <a:lstStyle/>
          <a:p>
            <a:r>
              <a:rPr lang="zh-CN" altLang="en-US" smtClean="0">
                <a:latin typeface="Arial" panose="020B0604020202020204" pitchFamily="34" charset="0"/>
              </a:rPr>
              <a:t>转换表缓冲区</a:t>
            </a:r>
          </a:p>
        </p:txBody>
      </p:sp>
      <p:sp>
        <p:nvSpPr>
          <p:cNvPr id="6963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71AC31E2-030D-4170-B4DD-D70E2BC48C8F}" type="slidenum">
              <a:rPr lang="en-US" altLang="zh-CN" sz="1200" b="0"/>
              <a:pPr/>
              <a:t>62</a:t>
            </a:fld>
            <a:endParaRPr lang="en-US" altLang="zh-CN" sz="1200" b="0"/>
          </a:p>
        </p:txBody>
      </p:sp>
    </p:spTree>
    <p:extLst>
      <p:ext uri="{BB962C8B-B14F-4D97-AF65-F5344CB8AC3E}">
        <p14:creationId xmlns:p14="http://schemas.microsoft.com/office/powerpoint/2010/main" val="1587191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p:spPr>
        <p:txBody>
          <a:bodyPr/>
          <a:lstStyle/>
          <a:p>
            <a:r>
              <a:rPr lang="zh-CN" altLang="en-US" smtClean="0">
                <a:latin typeface="Arial" panose="020B0604020202020204" pitchFamily="34" charset="0"/>
              </a:rPr>
              <a:t>实模式：段寄存器；</a:t>
            </a:r>
            <a:r>
              <a:rPr lang="en-US" altLang="zh-CN" smtClean="0">
                <a:latin typeface="Arial" panose="020B0604020202020204" pitchFamily="34" charset="0"/>
              </a:rPr>
              <a:t>1M</a:t>
            </a:r>
            <a:r>
              <a:rPr lang="zh-CN" altLang="en-US" smtClean="0">
                <a:latin typeface="Arial" panose="020B0604020202020204" pitchFamily="34" charset="0"/>
              </a:rPr>
              <a:t>寻址空间；</a:t>
            </a:r>
            <a:endParaRPr lang="en-US" altLang="zh-CN" smtClean="0">
              <a:latin typeface="Arial" panose="020B0604020202020204" pitchFamily="34" charset="0"/>
            </a:endParaRPr>
          </a:p>
          <a:p>
            <a:r>
              <a:rPr lang="zh-CN" altLang="en-US" smtClean="0">
                <a:latin typeface="Arial" panose="020B0604020202020204" pitchFamily="34" charset="0"/>
              </a:rPr>
              <a:t>保护模式下：段选择器；</a:t>
            </a:r>
            <a:endParaRPr lang="en-US" altLang="zh-CN" smtClean="0">
              <a:latin typeface="Arial" panose="020B0604020202020204" pitchFamily="34" charset="0"/>
            </a:endParaRPr>
          </a:p>
          <a:p>
            <a:endParaRPr lang="zh-CN" altLang="en-US" smtClean="0">
              <a:latin typeface="Arial" panose="020B0604020202020204" pitchFamily="34" charset="0"/>
            </a:endParaRPr>
          </a:p>
        </p:txBody>
      </p:sp>
      <p:sp>
        <p:nvSpPr>
          <p:cNvPr id="77828"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2249B2C2-21CD-4341-8195-16FF52A0F090}" type="slidenum">
              <a:rPr lang="en-US" altLang="zh-CN" sz="1200" b="0"/>
              <a:pPr/>
              <a:t>69</a:t>
            </a:fld>
            <a:endParaRPr lang="en-US" altLang="zh-CN" sz="1200" b="0"/>
          </a:p>
        </p:txBody>
      </p:sp>
    </p:spTree>
    <p:extLst>
      <p:ext uri="{BB962C8B-B14F-4D97-AF65-F5344CB8AC3E}">
        <p14:creationId xmlns:p14="http://schemas.microsoft.com/office/powerpoint/2010/main" val="718665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p:spPr>
        <p:txBody>
          <a:bodyPr/>
          <a:lstStyle/>
          <a:p>
            <a:r>
              <a:rPr lang="en-US" altLang="zh-CN" smtClean="0">
                <a:latin typeface="Arial" panose="020B0604020202020204" pitchFamily="34" charset="0"/>
              </a:rPr>
              <a:t> ELF header</a:t>
            </a:r>
            <a:r>
              <a:rPr lang="zh-CN" altLang="en-US" smtClean="0">
                <a:latin typeface="Arial" panose="020B0604020202020204" pitchFamily="34" charset="0"/>
              </a:rPr>
              <a:t>在文件开始处描述了整个文件的组织，</a:t>
            </a:r>
            <a:r>
              <a:rPr lang="en-US" altLang="zh-CN" smtClean="0">
                <a:latin typeface="Arial" panose="020B0604020202020204" pitchFamily="34" charset="0"/>
              </a:rPr>
              <a:t>Section</a:t>
            </a:r>
            <a:r>
              <a:rPr lang="zh-CN" altLang="en-US" smtClean="0">
                <a:latin typeface="Arial" panose="020B0604020202020204" pitchFamily="34" charset="0"/>
              </a:rPr>
              <a:t>提供了目标文件的各项信息（如指令、数据、符号表、重定位信息等），</a:t>
            </a:r>
            <a:r>
              <a:rPr lang="en-US" altLang="zh-CN" smtClean="0">
                <a:latin typeface="Arial" panose="020B0604020202020204" pitchFamily="34" charset="0"/>
              </a:rPr>
              <a:t>Program header table</a:t>
            </a:r>
            <a:r>
              <a:rPr lang="zh-CN" altLang="en-US" smtClean="0">
                <a:latin typeface="Arial" panose="020B0604020202020204" pitchFamily="34" charset="0"/>
              </a:rPr>
              <a:t>指出怎样创建进程映像，含有每个</a:t>
            </a:r>
            <a:r>
              <a:rPr lang="en-US" altLang="zh-CN" smtClean="0">
                <a:latin typeface="Arial" panose="020B0604020202020204" pitchFamily="34" charset="0"/>
              </a:rPr>
              <a:t>program header</a:t>
            </a:r>
            <a:r>
              <a:rPr lang="zh-CN" altLang="en-US" smtClean="0">
                <a:latin typeface="Arial" panose="020B0604020202020204" pitchFamily="34" charset="0"/>
              </a:rPr>
              <a:t>的入口，</a:t>
            </a:r>
            <a:r>
              <a:rPr lang="en-US" altLang="zh-CN" smtClean="0">
                <a:latin typeface="Arial" panose="020B0604020202020204" pitchFamily="34" charset="0"/>
              </a:rPr>
              <a:t>section header table</a:t>
            </a:r>
            <a:r>
              <a:rPr lang="zh-CN" altLang="en-US" smtClean="0">
                <a:latin typeface="Arial" panose="020B0604020202020204" pitchFamily="34" charset="0"/>
              </a:rPr>
              <a:t>包含每一个</a:t>
            </a:r>
            <a:r>
              <a:rPr lang="en-US" altLang="zh-CN" smtClean="0">
                <a:latin typeface="Arial" panose="020B0604020202020204" pitchFamily="34" charset="0"/>
              </a:rPr>
              <a:t>section</a:t>
            </a:r>
            <a:r>
              <a:rPr lang="zh-CN" altLang="en-US" smtClean="0">
                <a:latin typeface="Arial" panose="020B0604020202020204" pitchFamily="34" charset="0"/>
              </a:rPr>
              <a:t>的入口，给出名字、大小等信息。</a:t>
            </a:r>
            <a:endParaRPr lang="en-US" altLang="zh-CN" smtClean="0">
              <a:latin typeface="Arial" panose="020B0604020202020204" pitchFamily="34" charset="0"/>
            </a:endParaRPr>
          </a:p>
          <a:p>
            <a:r>
              <a:rPr lang="zh-CN" altLang="en-US" smtClean="0">
                <a:latin typeface="Arial" panose="020B0604020202020204" pitchFamily="34" charset="0"/>
              </a:rPr>
              <a:t>象</a:t>
            </a:r>
            <a:r>
              <a:rPr lang="en-US" altLang="zh-CN" smtClean="0">
                <a:latin typeface="Arial" panose="020B0604020202020204" pitchFamily="34" charset="0"/>
              </a:rPr>
              <a:t>bmp</a:t>
            </a:r>
            <a:r>
              <a:rPr lang="zh-CN" altLang="en-US" smtClean="0">
                <a:latin typeface="Arial" panose="020B0604020202020204" pitchFamily="34" charset="0"/>
              </a:rPr>
              <a:t>、</a:t>
            </a:r>
            <a:r>
              <a:rPr lang="en-US" altLang="zh-CN" smtClean="0">
                <a:latin typeface="Arial" panose="020B0604020202020204" pitchFamily="34" charset="0"/>
              </a:rPr>
              <a:t>exe</a:t>
            </a:r>
            <a:r>
              <a:rPr lang="zh-CN" altLang="en-US" smtClean="0">
                <a:latin typeface="Arial" panose="020B0604020202020204" pitchFamily="34" charset="0"/>
              </a:rPr>
              <a:t>等文件一样，</a:t>
            </a:r>
            <a:r>
              <a:rPr lang="en-US" altLang="zh-CN" smtClean="0">
                <a:latin typeface="Arial" panose="020B0604020202020204" pitchFamily="34" charset="0"/>
              </a:rPr>
              <a:t>ELF</a:t>
            </a:r>
            <a:r>
              <a:rPr lang="zh-CN" altLang="en-US" smtClean="0">
                <a:latin typeface="Arial" panose="020B0604020202020204" pitchFamily="34" charset="0"/>
              </a:rPr>
              <a:t>的文件头包含整个文件的控制结构。它的定义如下：</a:t>
            </a:r>
          </a:p>
        </p:txBody>
      </p:sp>
      <p:sp>
        <p:nvSpPr>
          <p:cNvPr id="79876" name="灯片编号占位符 3"/>
          <p:cNvSpPr txBox="1">
            <a:spLocks noGrp="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43" tIns="45222" rIns="90443" bIns="45222" anchor="b"/>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pPr algn="r" eaLnBrk="1" hangingPunct="1"/>
            <a:fld id="{E0AB11CB-6B23-4E6F-B175-4DD0B64907A2}" type="slidenum">
              <a:rPr lang="en-US" altLang="zh-CN" sz="1200"/>
              <a:pPr algn="r" eaLnBrk="1" hangingPunct="1"/>
              <a:t>70</a:t>
            </a:fld>
            <a:endParaRPr lang="en-US" altLang="zh-CN" sz="1200"/>
          </a:p>
        </p:txBody>
      </p:sp>
    </p:spTree>
    <p:extLst>
      <p:ext uri="{BB962C8B-B14F-4D97-AF65-F5344CB8AC3E}">
        <p14:creationId xmlns:p14="http://schemas.microsoft.com/office/powerpoint/2010/main" val="2880896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76</a:t>
            </a:fld>
            <a:endParaRPr lang="en-US" altLang="zh-CN"/>
          </a:p>
        </p:txBody>
      </p:sp>
    </p:spTree>
    <p:extLst>
      <p:ext uri="{BB962C8B-B14F-4D97-AF65-F5344CB8AC3E}">
        <p14:creationId xmlns:p14="http://schemas.microsoft.com/office/powerpoint/2010/main" val="175644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66404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p:spPr>
        <p:txBody>
          <a:bodyPr/>
          <a:lstStyle/>
          <a:p>
            <a:r>
              <a:rPr lang="zh-CN" altLang="en-US" dirty="0" smtClean="0">
                <a:latin typeface="Arial" panose="020B0604020202020204" pitchFamily="34" charset="0"/>
              </a:rPr>
              <a:t>实模式：段寄存器；</a:t>
            </a:r>
            <a:r>
              <a:rPr lang="en-US" altLang="zh-CN" dirty="0" err="1" smtClean="0">
                <a:latin typeface="Arial" panose="020B0604020202020204" pitchFamily="34" charset="0"/>
              </a:rPr>
              <a:t>1M</a:t>
            </a:r>
            <a:r>
              <a:rPr lang="zh-CN" altLang="en-US" dirty="0" smtClean="0">
                <a:latin typeface="Arial" panose="020B0604020202020204" pitchFamily="34" charset="0"/>
              </a:rPr>
              <a:t>寻址空间；</a:t>
            </a:r>
            <a:endParaRPr lang="en-US" altLang="zh-CN" dirty="0" smtClean="0">
              <a:latin typeface="Arial" panose="020B0604020202020204" pitchFamily="34" charset="0"/>
            </a:endParaRPr>
          </a:p>
          <a:p>
            <a:r>
              <a:rPr lang="zh-CN" altLang="en-US" dirty="0" smtClean="0">
                <a:latin typeface="Arial" panose="020B0604020202020204" pitchFamily="34" charset="0"/>
              </a:rPr>
              <a:t>保护模式下：段选择器；</a:t>
            </a:r>
            <a:endParaRPr lang="en-US" altLang="zh-CN" dirty="0" smtClean="0">
              <a:latin typeface="Arial" panose="020B0604020202020204" pitchFamily="34" charset="0"/>
            </a:endParaRPr>
          </a:p>
          <a:p>
            <a:r>
              <a:rPr lang="zh-CN" altLang="en-US" dirty="0" smtClean="0">
                <a:latin typeface="Arial" panose="020B0604020202020204" pitchFamily="34" charset="0"/>
              </a:rPr>
              <a:t>嵌入式软件多数运行在没有（未开启）分页机制的处理器上。</a:t>
            </a:r>
            <a:endParaRPr lang="en-US" altLang="zh-CN" dirty="0" smtClean="0">
              <a:latin typeface="Arial" panose="020B0604020202020204" pitchFamily="34" charset="0"/>
            </a:endParaRPr>
          </a:p>
          <a:p>
            <a:r>
              <a:rPr lang="zh-CN" altLang="en-US" dirty="0" smtClean="0">
                <a:latin typeface="Arial" panose="020B0604020202020204" pitchFamily="34" charset="0"/>
              </a:rPr>
              <a:t>进程里的线程公用一套页表。</a:t>
            </a:r>
            <a:endParaRPr lang="en-US" altLang="zh-CN" dirty="0" smtClean="0">
              <a:latin typeface="Arial" panose="020B0604020202020204" pitchFamily="34" charset="0"/>
            </a:endParaRPr>
          </a:p>
          <a:p>
            <a:endParaRPr lang="zh-CN" altLang="en-US" dirty="0" smtClean="0">
              <a:latin typeface="Arial" panose="020B0604020202020204" pitchFamily="34" charset="0"/>
            </a:endParaRPr>
          </a:p>
        </p:txBody>
      </p:sp>
      <p:sp>
        <p:nvSpPr>
          <p:cNvPr id="83972"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649FEEFA-8729-41D3-BDFE-9913920CA6A1}" type="slidenum">
              <a:rPr lang="en-US" altLang="zh-CN" sz="1200" b="0"/>
              <a:pPr/>
              <a:t>77</a:t>
            </a:fld>
            <a:endParaRPr lang="en-US" altLang="zh-CN" sz="1200" b="0"/>
          </a:p>
        </p:txBody>
      </p:sp>
    </p:spTree>
    <p:extLst>
      <p:ext uri="{BB962C8B-B14F-4D97-AF65-F5344CB8AC3E}">
        <p14:creationId xmlns:p14="http://schemas.microsoft.com/office/powerpoint/2010/main" val="1205760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段寄存器或段选择器中的内容如果不变，不用查段表，直接用高速缓冲寄存器。</a:t>
            </a:r>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78</a:t>
            </a:fld>
            <a:endParaRPr lang="en-US" altLang="zh-CN"/>
          </a:p>
        </p:txBody>
      </p:sp>
    </p:spTree>
    <p:extLst>
      <p:ext uri="{BB962C8B-B14F-4D97-AF65-F5344CB8AC3E}">
        <p14:creationId xmlns:p14="http://schemas.microsoft.com/office/powerpoint/2010/main" val="2474873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p:spPr>
        <p:txBody>
          <a:bodyPr/>
          <a:lstStyle/>
          <a:p>
            <a:r>
              <a:rPr lang="zh-CN" altLang="en-US" dirty="0" smtClean="0">
                <a:latin typeface="Arial" panose="020B0604020202020204" pitchFamily="34" charset="0"/>
              </a:rPr>
              <a:t>操作系统为每个进程建立一个</a:t>
            </a:r>
            <a:r>
              <a:rPr lang="en-US" altLang="zh-CN" dirty="0" smtClean="0">
                <a:latin typeface="Arial" panose="020B0604020202020204" pitchFamily="34" charset="0"/>
              </a:rPr>
              <a:t>LDT</a:t>
            </a:r>
            <a:r>
              <a:rPr lang="zh-CN" altLang="en-US" dirty="0" smtClean="0">
                <a:latin typeface="Arial" panose="020B0604020202020204" pitchFamily="34" charset="0"/>
              </a:rPr>
              <a:t>描述表入口，在</a:t>
            </a:r>
            <a:r>
              <a:rPr lang="en-US" altLang="zh-CN" dirty="0" smtClean="0">
                <a:latin typeface="Arial" panose="020B0604020202020204" pitchFamily="34" charset="0"/>
              </a:rPr>
              <a:t>LDT</a:t>
            </a:r>
            <a:r>
              <a:rPr lang="zh-CN" altLang="en-US" dirty="0" smtClean="0">
                <a:latin typeface="Arial" panose="020B0604020202020204" pitchFamily="34" charset="0"/>
              </a:rPr>
              <a:t>表中为段选择符建立索引，并分配段基址对应的物理。</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p:txBody>
      </p:sp>
      <p:sp>
        <p:nvSpPr>
          <p:cNvPr id="9216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FB1BF24-1EEE-4374-A2DA-A94C898A01A4}" type="slidenum">
              <a:rPr lang="en-US" altLang="zh-CN" sz="1200" b="0"/>
              <a:pPr/>
              <a:t>79</a:t>
            </a:fld>
            <a:endParaRPr lang="en-US" altLang="zh-CN" sz="1200" b="0"/>
          </a:p>
        </p:txBody>
      </p:sp>
    </p:spTree>
    <p:extLst>
      <p:ext uri="{BB962C8B-B14F-4D97-AF65-F5344CB8AC3E}">
        <p14:creationId xmlns:p14="http://schemas.microsoft.com/office/powerpoint/2010/main" val="1529027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p:spPr>
        <p:txBody>
          <a:bodyPr/>
          <a:lstStyle/>
          <a:p>
            <a:r>
              <a:rPr lang="en-US" altLang="zh-CN" dirty="0" smtClean="0">
                <a:latin typeface="Arial" panose="020B0604020202020204" pitchFamily="34" charset="0"/>
              </a:rPr>
              <a:t>G</a:t>
            </a:r>
            <a:r>
              <a:rPr lang="zh-CN" altLang="en-US" dirty="0" smtClean="0">
                <a:latin typeface="Arial" panose="020B0604020202020204" pitchFamily="34" charset="0"/>
              </a:rPr>
              <a:t>颗粒度，如为</a:t>
            </a:r>
            <a:r>
              <a:rPr lang="en-US" altLang="zh-CN" dirty="0" smtClean="0">
                <a:latin typeface="Arial" panose="020B0604020202020204" pitchFamily="34" charset="0"/>
              </a:rPr>
              <a:t>0</a:t>
            </a:r>
            <a:r>
              <a:rPr lang="zh-CN" altLang="en-US" dirty="0" smtClean="0">
                <a:latin typeface="Arial" panose="020B0604020202020204" pitchFamily="34" charset="0"/>
              </a:rPr>
              <a:t>表示</a:t>
            </a:r>
            <a:r>
              <a:rPr lang="zh-CN" altLang="en-US" dirty="0" smtClean="0">
                <a:latin typeface="Arial" panose="020B0604020202020204" pitchFamily="34" charset="0"/>
              </a:rPr>
              <a:t>段限长以</a:t>
            </a:r>
            <a:r>
              <a:rPr lang="zh-CN" altLang="en-US" dirty="0" smtClean="0">
                <a:latin typeface="Arial" panose="020B0604020202020204" pitchFamily="34" charset="0"/>
              </a:rPr>
              <a:t>字节为单位，如果为</a:t>
            </a:r>
            <a:r>
              <a:rPr lang="en-US" altLang="zh-CN" dirty="0" smtClean="0">
                <a:latin typeface="Arial" panose="020B0604020202020204" pitchFamily="34" charset="0"/>
              </a:rPr>
              <a:t>1</a:t>
            </a:r>
            <a:r>
              <a:rPr lang="zh-CN" altLang="en-US" dirty="0" smtClean="0">
                <a:latin typeface="Arial" panose="020B0604020202020204" pitchFamily="34" charset="0"/>
              </a:rPr>
              <a:t>表示以</a:t>
            </a:r>
            <a:r>
              <a:rPr lang="en-US" altLang="zh-CN" dirty="0" err="1" smtClean="0">
                <a:latin typeface="Arial" panose="020B0604020202020204" pitchFamily="34" charset="0"/>
              </a:rPr>
              <a:t>4k</a:t>
            </a:r>
            <a:r>
              <a:rPr lang="zh-CN" altLang="en-US" dirty="0" smtClean="0">
                <a:latin typeface="Arial" panose="020B0604020202020204" pitchFamily="34" charset="0"/>
              </a:rPr>
              <a:t>为单位。</a:t>
            </a:r>
            <a:endParaRPr lang="en-US" altLang="zh-CN" dirty="0" smtClean="0">
              <a:latin typeface="Arial" panose="020B0604020202020204" pitchFamily="34" charset="0"/>
            </a:endParaRPr>
          </a:p>
          <a:p>
            <a:r>
              <a:rPr lang="en-US" altLang="zh-CN" dirty="0" smtClean="0">
                <a:latin typeface="Arial" panose="020B0604020202020204" pitchFamily="34" charset="0"/>
              </a:rPr>
              <a:t>P</a:t>
            </a:r>
            <a:r>
              <a:rPr lang="zh-CN" altLang="en-US" dirty="0" smtClean="0">
                <a:latin typeface="Arial" panose="020B0604020202020204" pitchFamily="34" charset="0"/>
              </a:rPr>
              <a:t>表示段是否在内存中。</a:t>
            </a:r>
            <a:endParaRPr lang="en-US" altLang="zh-CN" dirty="0" smtClean="0">
              <a:latin typeface="Arial" panose="020B0604020202020204" pitchFamily="34" charset="0"/>
            </a:endParaRPr>
          </a:p>
          <a:p>
            <a:r>
              <a:rPr lang="en-US" altLang="zh-CN" dirty="0" smtClean="0">
                <a:latin typeface="Arial" panose="020B0604020202020204" pitchFamily="34" charset="0"/>
              </a:rPr>
              <a:t>DPL</a:t>
            </a:r>
            <a:r>
              <a:rPr lang="zh-CN" altLang="en-US" dirty="0" smtClean="0">
                <a:latin typeface="Arial" panose="020B0604020202020204" pitchFamily="34" charset="0"/>
              </a:rPr>
              <a:t>段的特权级。</a:t>
            </a:r>
          </a:p>
        </p:txBody>
      </p:sp>
      <p:sp>
        <p:nvSpPr>
          <p:cNvPr id="10035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77D9CCD6-A10C-4845-892D-133EDEC91D23}" type="slidenum">
              <a:rPr lang="en-US" altLang="zh-CN" sz="1200" b="0"/>
              <a:pPr/>
              <a:t>80</a:t>
            </a:fld>
            <a:endParaRPr lang="en-US" altLang="zh-CN" sz="1200" b="0"/>
          </a:p>
        </p:txBody>
      </p:sp>
    </p:spTree>
    <p:extLst>
      <p:ext uri="{BB962C8B-B14F-4D97-AF65-F5344CB8AC3E}">
        <p14:creationId xmlns:p14="http://schemas.microsoft.com/office/powerpoint/2010/main" val="3056454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p:spPr>
        <p:txBody>
          <a:bodyPr/>
          <a:lstStyle/>
          <a:p>
            <a:r>
              <a:rPr lang="zh-CN" altLang="en-US" smtClean="0">
                <a:latin typeface="Arial" panose="020B0604020202020204" pitchFamily="34" charset="0"/>
              </a:rPr>
              <a:t>操作系统读取可执行文件各个段信息，为每个进程建立一个</a:t>
            </a:r>
            <a:r>
              <a:rPr lang="en-US" altLang="zh-CN" smtClean="0">
                <a:latin typeface="Arial" panose="020B0604020202020204" pitchFamily="34" charset="0"/>
              </a:rPr>
              <a:t>LDT</a:t>
            </a:r>
            <a:r>
              <a:rPr lang="zh-CN" altLang="en-US" smtClean="0">
                <a:latin typeface="Arial" panose="020B0604020202020204" pitchFamily="34" charset="0"/>
              </a:rPr>
              <a:t>描述表入口，在</a:t>
            </a:r>
            <a:r>
              <a:rPr lang="en-US" altLang="zh-CN" smtClean="0">
                <a:latin typeface="Arial" panose="020B0604020202020204" pitchFamily="34" charset="0"/>
              </a:rPr>
              <a:t>LDT</a:t>
            </a:r>
            <a:r>
              <a:rPr lang="zh-CN" altLang="en-US" smtClean="0">
                <a:latin typeface="Arial" panose="020B0604020202020204" pitchFamily="34" charset="0"/>
              </a:rPr>
              <a:t>表中为段选择符建立索引，并分配段基址对应的物理。</a:t>
            </a:r>
            <a:endParaRPr lang="en-US" altLang="zh-CN" smtClean="0">
              <a:latin typeface="Arial" panose="020B0604020202020204" pitchFamily="34" charset="0"/>
            </a:endParaRPr>
          </a:p>
          <a:p>
            <a:r>
              <a:rPr lang="en-US" altLang="zh-CN" smtClean="0">
                <a:latin typeface="Arial" panose="020B0604020202020204" pitchFamily="34" charset="0"/>
              </a:rPr>
              <a:t>PC:CS-IP</a:t>
            </a:r>
          </a:p>
          <a:p>
            <a:r>
              <a:rPr lang="zh-CN" altLang="en-US" smtClean="0">
                <a:latin typeface="Arial" panose="020B0604020202020204" pitchFamily="34" charset="0"/>
              </a:rPr>
              <a:t>对全局数据和栈的访问均基于段基址（</a:t>
            </a:r>
            <a:r>
              <a:rPr lang="en-US" altLang="zh-CN" smtClean="0">
                <a:latin typeface="Arial" panose="020B0604020202020204" pitchFamily="34" charset="0"/>
              </a:rPr>
              <a:t>DS,SS</a:t>
            </a:r>
            <a:r>
              <a:rPr lang="zh-CN" altLang="en-US" smtClean="0">
                <a:latin typeface="Arial" panose="020B0604020202020204" pitchFamily="34" charset="0"/>
              </a:rPr>
              <a:t>）</a:t>
            </a:r>
          </a:p>
        </p:txBody>
      </p:sp>
      <p:sp>
        <p:nvSpPr>
          <p:cNvPr id="9216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FB1BF24-1EEE-4374-A2DA-A94C898A01A4}" type="slidenum">
              <a:rPr lang="en-US" altLang="zh-CN" sz="1200" b="0"/>
              <a:pPr/>
              <a:t>83</a:t>
            </a:fld>
            <a:endParaRPr lang="en-US" altLang="zh-CN" sz="1200" b="0"/>
          </a:p>
        </p:txBody>
      </p:sp>
    </p:spTree>
    <p:extLst>
      <p:ext uri="{BB962C8B-B14F-4D97-AF65-F5344CB8AC3E}">
        <p14:creationId xmlns:p14="http://schemas.microsoft.com/office/powerpoint/2010/main" val="3846552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p:spPr>
        <p:txBody>
          <a:bodyPr/>
          <a:lstStyle/>
          <a:p>
            <a:r>
              <a:rPr lang="zh-CN" altLang="en-US" dirty="0" smtClean="0">
                <a:latin typeface="Arial" panose="020B0604020202020204" pitchFamily="34" charset="0"/>
              </a:rPr>
              <a:t>操作系统为每个进程建立一个</a:t>
            </a:r>
            <a:r>
              <a:rPr lang="en-US" altLang="zh-CN" dirty="0" smtClean="0">
                <a:latin typeface="Arial" panose="020B0604020202020204" pitchFamily="34" charset="0"/>
              </a:rPr>
              <a:t>LDT</a:t>
            </a:r>
            <a:r>
              <a:rPr lang="zh-CN" altLang="en-US" dirty="0" smtClean="0">
                <a:latin typeface="Arial" panose="020B0604020202020204" pitchFamily="34" charset="0"/>
              </a:rPr>
              <a:t>描述表入口，在</a:t>
            </a:r>
            <a:r>
              <a:rPr lang="en-US" altLang="zh-CN" dirty="0" smtClean="0">
                <a:latin typeface="Arial" panose="020B0604020202020204" pitchFamily="34" charset="0"/>
              </a:rPr>
              <a:t>LDT</a:t>
            </a:r>
            <a:r>
              <a:rPr lang="zh-CN" altLang="en-US" dirty="0" smtClean="0">
                <a:latin typeface="Arial" panose="020B0604020202020204" pitchFamily="34" charset="0"/>
              </a:rPr>
              <a:t>表中为段选择符建立索引，并分配段基址对应的物理。</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p:txBody>
      </p:sp>
      <p:sp>
        <p:nvSpPr>
          <p:cNvPr id="9216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FB1BF24-1EEE-4374-A2DA-A94C898A01A4}" type="slidenum">
              <a:rPr lang="en-US" altLang="zh-CN" sz="1200" b="0"/>
              <a:pPr/>
              <a:t>84</a:t>
            </a:fld>
            <a:endParaRPr lang="en-US" altLang="zh-CN" sz="1200" b="0"/>
          </a:p>
        </p:txBody>
      </p:sp>
    </p:spTree>
    <p:extLst>
      <p:ext uri="{BB962C8B-B14F-4D97-AF65-F5344CB8AC3E}">
        <p14:creationId xmlns:p14="http://schemas.microsoft.com/office/powerpoint/2010/main" val="1905355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p:spPr>
        <p:txBody>
          <a:bodyPr/>
          <a:lstStyle/>
          <a:p>
            <a:r>
              <a:rPr lang="en-US" altLang="zh-CN" smtClean="0">
                <a:latin typeface="Arial" panose="020B0604020202020204" pitchFamily="34" charset="0"/>
              </a:rPr>
              <a:t>G</a:t>
            </a:r>
            <a:r>
              <a:rPr lang="zh-CN" altLang="en-US" smtClean="0">
                <a:latin typeface="Arial" panose="020B0604020202020204" pitchFamily="34" charset="0"/>
              </a:rPr>
              <a:t>颗粒度，如为</a:t>
            </a:r>
            <a:r>
              <a:rPr lang="en-US" altLang="zh-CN" smtClean="0">
                <a:latin typeface="Arial" panose="020B0604020202020204" pitchFamily="34" charset="0"/>
              </a:rPr>
              <a:t>0</a:t>
            </a:r>
            <a:r>
              <a:rPr lang="zh-CN" altLang="en-US" smtClean="0">
                <a:latin typeface="Arial" panose="020B0604020202020204" pitchFamily="34" charset="0"/>
              </a:rPr>
              <a:t>表示段现场以字节为单位，如果为</a:t>
            </a:r>
            <a:r>
              <a:rPr lang="en-US" altLang="zh-CN" smtClean="0">
                <a:latin typeface="Arial" panose="020B0604020202020204" pitchFamily="34" charset="0"/>
              </a:rPr>
              <a:t>1</a:t>
            </a:r>
            <a:r>
              <a:rPr lang="zh-CN" altLang="en-US" smtClean="0">
                <a:latin typeface="Arial" panose="020B0604020202020204" pitchFamily="34" charset="0"/>
              </a:rPr>
              <a:t>表示以</a:t>
            </a:r>
            <a:r>
              <a:rPr lang="en-US" altLang="zh-CN" smtClean="0">
                <a:latin typeface="Arial" panose="020B0604020202020204" pitchFamily="34" charset="0"/>
              </a:rPr>
              <a:t>4k</a:t>
            </a:r>
            <a:r>
              <a:rPr lang="zh-CN" altLang="en-US" smtClean="0">
                <a:latin typeface="Arial" panose="020B0604020202020204" pitchFamily="34" charset="0"/>
              </a:rPr>
              <a:t>为单位。</a:t>
            </a:r>
            <a:endParaRPr lang="en-US" altLang="zh-CN" smtClean="0">
              <a:latin typeface="Arial" panose="020B0604020202020204" pitchFamily="34" charset="0"/>
            </a:endParaRPr>
          </a:p>
          <a:p>
            <a:r>
              <a:rPr lang="en-US" altLang="zh-CN" smtClean="0">
                <a:latin typeface="Arial" panose="020B0604020202020204" pitchFamily="34" charset="0"/>
              </a:rPr>
              <a:t>P</a:t>
            </a:r>
            <a:r>
              <a:rPr lang="zh-CN" altLang="en-US" smtClean="0">
                <a:latin typeface="Arial" panose="020B0604020202020204" pitchFamily="34" charset="0"/>
              </a:rPr>
              <a:t>表示段是否在内存中。</a:t>
            </a:r>
            <a:endParaRPr lang="en-US" altLang="zh-CN" smtClean="0">
              <a:latin typeface="Arial" panose="020B0604020202020204" pitchFamily="34" charset="0"/>
            </a:endParaRPr>
          </a:p>
          <a:p>
            <a:r>
              <a:rPr lang="en-US" altLang="zh-CN" smtClean="0">
                <a:latin typeface="Arial" panose="020B0604020202020204" pitchFamily="34" charset="0"/>
              </a:rPr>
              <a:t>DPL</a:t>
            </a:r>
            <a:r>
              <a:rPr lang="zh-CN" altLang="en-US" smtClean="0">
                <a:latin typeface="Arial" panose="020B0604020202020204" pitchFamily="34" charset="0"/>
              </a:rPr>
              <a:t>段的特权级。</a:t>
            </a:r>
          </a:p>
        </p:txBody>
      </p:sp>
      <p:sp>
        <p:nvSpPr>
          <p:cNvPr id="10035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77D9CCD6-A10C-4845-892D-133EDEC91D23}" type="slidenum">
              <a:rPr lang="en-US" altLang="zh-CN" sz="1200" b="0"/>
              <a:pPr/>
              <a:t>85</a:t>
            </a:fld>
            <a:endParaRPr lang="en-US" altLang="zh-CN" sz="1200" b="0"/>
          </a:p>
        </p:txBody>
      </p:sp>
    </p:spTree>
    <p:extLst>
      <p:ext uri="{BB962C8B-B14F-4D97-AF65-F5344CB8AC3E}">
        <p14:creationId xmlns:p14="http://schemas.microsoft.com/office/powerpoint/2010/main" val="971370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p:spPr>
        <p:txBody>
          <a:bodyPr/>
          <a:lstStyle/>
          <a:p>
            <a:r>
              <a:rPr lang="en-US" altLang="zh-CN" smtClean="0">
                <a:latin typeface="Arial" panose="020B0604020202020204" pitchFamily="34" charset="0"/>
              </a:rPr>
              <a:t>X</a:t>
            </a:r>
            <a:r>
              <a:rPr lang="zh-CN" altLang="en-US" smtClean="0">
                <a:latin typeface="Arial" panose="020B0604020202020204" pitchFamily="34" charset="0"/>
              </a:rPr>
              <a:t>是否可执行，</a:t>
            </a:r>
            <a:r>
              <a:rPr lang="en-US" altLang="zh-CN" smtClean="0">
                <a:latin typeface="Arial" panose="020B0604020202020204" pitchFamily="34" charset="0"/>
              </a:rPr>
              <a:t>E</a:t>
            </a:r>
            <a:r>
              <a:rPr lang="zh-CN" altLang="en-US" smtClean="0">
                <a:latin typeface="Arial" panose="020B0604020202020204" pitchFamily="34" charset="0"/>
              </a:rPr>
              <a:t>扩展方向，</a:t>
            </a:r>
            <a:r>
              <a:rPr lang="en-US" altLang="zh-CN" smtClean="0">
                <a:latin typeface="Arial" panose="020B0604020202020204" pitchFamily="34" charset="0"/>
              </a:rPr>
              <a:t>W</a:t>
            </a:r>
            <a:r>
              <a:rPr lang="zh-CN" altLang="en-US" smtClean="0">
                <a:latin typeface="Arial" panose="020B0604020202020204" pitchFamily="34" charset="0"/>
              </a:rPr>
              <a:t>读写，</a:t>
            </a:r>
            <a:r>
              <a:rPr lang="en-US" altLang="zh-CN" smtClean="0">
                <a:latin typeface="Arial" panose="020B0604020202020204" pitchFamily="34" charset="0"/>
              </a:rPr>
              <a:t>A</a:t>
            </a:r>
            <a:r>
              <a:rPr lang="zh-CN" altLang="en-US" smtClean="0">
                <a:latin typeface="Arial" panose="020B0604020202020204" pitchFamily="34" charset="0"/>
              </a:rPr>
              <a:t>是否已访问。</a:t>
            </a:r>
            <a:endParaRPr lang="en-US" altLang="zh-CN" smtClean="0">
              <a:latin typeface="Arial" panose="020B0604020202020204" pitchFamily="34" charset="0"/>
            </a:endParaRPr>
          </a:p>
          <a:p>
            <a:r>
              <a:rPr lang="en-US" altLang="zh-CN" smtClean="0">
                <a:latin typeface="Arial" panose="020B0604020202020204" pitchFamily="34" charset="0"/>
              </a:rPr>
              <a:t>C</a:t>
            </a:r>
            <a:r>
              <a:rPr lang="zh-CN" altLang="en-US" smtClean="0">
                <a:latin typeface="Arial" panose="020B0604020202020204" pitchFamily="34" charset="0"/>
              </a:rPr>
              <a:t>是否为特权级遵从，</a:t>
            </a:r>
            <a:r>
              <a:rPr lang="en-US" altLang="zh-CN" smtClean="0">
                <a:latin typeface="Arial" panose="020B0604020202020204" pitchFamily="34" charset="0"/>
              </a:rPr>
              <a:t>R</a:t>
            </a:r>
            <a:r>
              <a:rPr lang="zh-CN" altLang="en-US" smtClean="0">
                <a:latin typeface="Arial" panose="020B0604020202020204" pitchFamily="34" charset="0"/>
              </a:rPr>
              <a:t>是否可以读。</a:t>
            </a:r>
          </a:p>
        </p:txBody>
      </p:sp>
      <p:sp>
        <p:nvSpPr>
          <p:cNvPr id="10240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A7104697-FE2A-4157-9E95-0A42EF45AF92}" type="slidenum">
              <a:rPr lang="en-US" altLang="zh-CN" sz="1200" b="0"/>
              <a:pPr/>
              <a:t>86</a:t>
            </a:fld>
            <a:endParaRPr lang="en-US" altLang="zh-CN" sz="1200" b="0"/>
          </a:p>
        </p:txBody>
      </p:sp>
    </p:spTree>
    <p:extLst>
      <p:ext uri="{BB962C8B-B14F-4D97-AF65-F5344CB8AC3E}">
        <p14:creationId xmlns:p14="http://schemas.microsoft.com/office/powerpoint/2010/main" val="3299490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8D0066-93DA-4962-A731-1D91389310A5}" type="slidenum">
              <a:rPr lang="zh-CN" altLang="en-US" smtClean="0"/>
              <a:pPr>
                <a:defRPr/>
              </a:pPr>
              <a:t>91</a:t>
            </a:fld>
            <a:endParaRPr lang="en-US" altLang="zh-CN"/>
          </a:p>
        </p:txBody>
      </p:sp>
    </p:spTree>
    <p:extLst>
      <p:ext uri="{BB962C8B-B14F-4D97-AF65-F5344CB8AC3E}">
        <p14:creationId xmlns:p14="http://schemas.microsoft.com/office/powerpoint/2010/main" val="867867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CALL</a:t>
            </a:r>
            <a:r>
              <a:rPr lang="zh-CN" altLang="en-US" sz="1200" dirty="0" smtClean="0"/>
              <a:t>、</a:t>
            </a:r>
            <a:r>
              <a:rPr lang="en-US" altLang="zh-CN" sz="1200" dirty="0" err="1" smtClean="0"/>
              <a:t>JMP</a:t>
            </a:r>
            <a:r>
              <a:rPr lang="zh-CN" altLang="en-US" sz="1200" dirty="0" smtClean="0"/>
              <a:t>可以段内跳转也可以段间跳转</a:t>
            </a:r>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93</a:t>
            </a:fld>
            <a:endParaRPr lang="en-US" altLang="zh-CN"/>
          </a:p>
        </p:txBody>
      </p:sp>
    </p:spTree>
    <p:extLst>
      <p:ext uri="{BB962C8B-B14F-4D97-AF65-F5344CB8AC3E}">
        <p14:creationId xmlns:p14="http://schemas.microsoft.com/office/powerpoint/2010/main" val="291541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p:spPr>
      </p:sp>
      <p:sp>
        <p:nvSpPr>
          <p:cNvPr id="25603"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2560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69A9830-F981-4703-9D78-29EEDECDDA73}" type="slidenum">
              <a:rPr lang="en-US" altLang="zh-CN" sz="1200" b="0"/>
              <a:pPr/>
              <a:t>20</a:t>
            </a:fld>
            <a:endParaRPr lang="en-US" altLang="zh-CN" sz="1200" b="0"/>
          </a:p>
        </p:txBody>
      </p:sp>
    </p:spTree>
    <p:extLst>
      <p:ext uri="{BB962C8B-B14F-4D97-AF65-F5344CB8AC3E}">
        <p14:creationId xmlns:p14="http://schemas.microsoft.com/office/powerpoint/2010/main" val="72634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DPL,CPL,RPL</a:t>
            </a:r>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94</a:t>
            </a:fld>
            <a:endParaRPr lang="en-US" altLang="zh-CN"/>
          </a:p>
        </p:txBody>
      </p:sp>
    </p:spTree>
    <p:extLst>
      <p:ext uri="{BB962C8B-B14F-4D97-AF65-F5344CB8AC3E}">
        <p14:creationId xmlns:p14="http://schemas.microsoft.com/office/powerpoint/2010/main" val="3414126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p:spPr>
        <p:txBody>
          <a:bodyPr/>
          <a:lstStyle/>
          <a:p>
            <a:r>
              <a:rPr lang="zh-CN" altLang="en-US" dirty="0" smtClean="0">
                <a:latin typeface="Arial" panose="020B0604020202020204" pitchFamily="34" charset="0"/>
              </a:rPr>
              <a:t>实模式：段寄存器；</a:t>
            </a:r>
            <a:r>
              <a:rPr lang="en-US" altLang="zh-CN" dirty="0" err="1" smtClean="0">
                <a:latin typeface="Arial" panose="020B0604020202020204" pitchFamily="34" charset="0"/>
              </a:rPr>
              <a:t>1M</a:t>
            </a:r>
            <a:r>
              <a:rPr lang="zh-CN" altLang="en-US" dirty="0" smtClean="0">
                <a:latin typeface="Arial" panose="020B0604020202020204" pitchFamily="34" charset="0"/>
              </a:rPr>
              <a:t>寻址空间；</a:t>
            </a:r>
            <a:endParaRPr lang="en-US" altLang="zh-CN" dirty="0" smtClean="0">
              <a:latin typeface="Arial" panose="020B0604020202020204" pitchFamily="34" charset="0"/>
            </a:endParaRPr>
          </a:p>
          <a:p>
            <a:r>
              <a:rPr lang="zh-CN" altLang="en-US" dirty="0" smtClean="0">
                <a:latin typeface="Arial" panose="020B0604020202020204" pitchFamily="34" charset="0"/>
              </a:rPr>
              <a:t>保护模式下：段选择器；</a:t>
            </a:r>
            <a:endParaRPr lang="en-US" altLang="zh-CN" dirty="0" smtClean="0">
              <a:latin typeface="Arial" panose="020B0604020202020204" pitchFamily="34" charset="0"/>
            </a:endParaRPr>
          </a:p>
          <a:p>
            <a:endParaRPr lang="zh-CN" altLang="en-US" dirty="0" smtClean="0">
              <a:latin typeface="Arial" panose="020B0604020202020204" pitchFamily="34" charset="0"/>
            </a:endParaRPr>
          </a:p>
        </p:txBody>
      </p:sp>
      <p:sp>
        <p:nvSpPr>
          <p:cNvPr id="86020"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A79AE399-2756-4772-BCA6-2754F09FD3FC}" type="slidenum">
              <a:rPr lang="en-US" altLang="zh-CN" sz="1200" b="0"/>
              <a:pPr/>
              <a:t>100</a:t>
            </a:fld>
            <a:endParaRPr lang="en-US" altLang="zh-CN" sz="1200" b="0"/>
          </a:p>
        </p:txBody>
      </p:sp>
    </p:spTree>
    <p:extLst>
      <p:ext uri="{BB962C8B-B14F-4D97-AF65-F5344CB8AC3E}">
        <p14:creationId xmlns:p14="http://schemas.microsoft.com/office/powerpoint/2010/main" val="3270356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分页也可以理解为对线性地址空间进行的管理。</a:t>
            </a:r>
            <a:endParaRPr lang="en-US" altLang="zh-CN" dirty="0" smtClean="0"/>
          </a:p>
          <a:p>
            <a:r>
              <a:rPr lang="zh-CN" altLang="en-US" dirty="0" smtClean="0"/>
              <a:t>分段面对段式管理，形成线性地址后，采用分页技术将线性地址转化为物理地址。</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103</a:t>
            </a:fld>
            <a:endParaRPr lang="en-US" altLang="zh-CN"/>
          </a:p>
        </p:txBody>
      </p:sp>
    </p:spTree>
    <p:extLst>
      <p:ext uri="{BB962C8B-B14F-4D97-AF65-F5344CB8AC3E}">
        <p14:creationId xmlns:p14="http://schemas.microsoft.com/office/powerpoint/2010/main" val="1172286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p:spPr>
        <p:txBody>
          <a:bodyPr/>
          <a:lstStyle/>
          <a:p>
            <a:r>
              <a:rPr lang="en-US" altLang="zh-CN" smtClean="0">
                <a:latin typeface="Arial" panose="020B0604020202020204" pitchFamily="34" charset="0"/>
              </a:rPr>
              <a:t>PC-CS:IP</a:t>
            </a:r>
            <a:r>
              <a:rPr lang="zh-CN" altLang="en-US" smtClean="0">
                <a:latin typeface="Arial" panose="020B0604020202020204" pitchFamily="34" charset="0"/>
              </a:rPr>
              <a:t>，由</a:t>
            </a:r>
            <a:r>
              <a:rPr lang="en-US" altLang="zh-CN" smtClean="0">
                <a:latin typeface="Arial" panose="020B0604020202020204" pitchFamily="34" charset="0"/>
              </a:rPr>
              <a:t>PC</a:t>
            </a:r>
            <a:r>
              <a:rPr lang="zh-CN" altLang="en-US" smtClean="0">
                <a:latin typeface="Arial" panose="020B0604020202020204" pitchFamily="34" charset="0"/>
              </a:rPr>
              <a:t>逻辑地址到</a:t>
            </a:r>
            <a:r>
              <a:rPr lang="en-US" altLang="zh-CN" smtClean="0">
                <a:latin typeface="Arial" panose="020B0604020202020204" pitchFamily="34" charset="0"/>
              </a:rPr>
              <a:t>CS:IP</a:t>
            </a:r>
            <a:r>
              <a:rPr lang="zh-CN" altLang="en-US" smtClean="0">
                <a:latin typeface="Arial" panose="020B0604020202020204" pitchFamily="34" charset="0"/>
              </a:rPr>
              <a:t>物理地址</a:t>
            </a:r>
          </a:p>
        </p:txBody>
      </p:sp>
      <p:sp>
        <p:nvSpPr>
          <p:cNvPr id="27652"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DB0926F5-0C82-420C-85BC-C1502537FED2}" type="slidenum">
              <a:rPr lang="en-US" altLang="zh-CN" sz="1200" b="0"/>
              <a:pPr/>
              <a:t>22</a:t>
            </a:fld>
            <a:endParaRPr lang="en-US" altLang="zh-CN" sz="1200" b="0"/>
          </a:p>
        </p:txBody>
      </p:sp>
    </p:spTree>
    <p:extLst>
      <p:ext uri="{BB962C8B-B14F-4D97-AF65-F5344CB8AC3E}">
        <p14:creationId xmlns:p14="http://schemas.microsoft.com/office/powerpoint/2010/main" val="123548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r>
              <a:rPr lang="zh-CN" altLang="en-US" smtClean="0">
                <a:latin typeface="Arial" panose="020B0604020202020204" pitchFamily="34" charset="0"/>
              </a:rPr>
              <a:t>是逻辑地址到物理地址变换之间的中间层。程式代码会产生逻辑地址，或说是段中的偏移地址，加上相应段的基地址就生成了一个线性地址。如果启用了分页机制，那么线性地址能再经变换以产生一个物理地址。若没有启用分页机制，那么线性地址直接就是物理地址。</a:t>
            </a:r>
            <a:r>
              <a:rPr lang="en-US" altLang="zh-CN" smtClean="0">
                <a:latin typeface="Arial" panose="020B0604020202020204" pitchFamily="34" charset="0"/>
              </a:rPr>
              <a:t>Intel 80386</a:t>
            </a:r>
            <a:r>
              <a:rPr lang="zh-CN" altLang="en-US" smtClean="0">
                <a:latin typeface="Arial" panose="020B0604020202020204" pitchFamily="34" charset="0"/>
              </a:rPr>
              <a:t>的线性地址空间容量为</a:t>
            </a:r>
            <a:r>
              <a:rPr lang="en-US" altLang="zh-CN" smtClean="0">
                <a:latin typeface="Arial" panose="020B0604020202020204" pitchFamily="34" charset="0"/>
              </a:rPr>
              <a:t>4G</a:t>
            </a:r>
            <a:r>
              <a:rPr lang="zh-CN" altLang="en-US" smtClean="0">
                <a:latin typeface="Arial" panose="020B0604020202020204" pitchFamily="34" charset="0"/>
              </a:rPr>
              <a:t>（</a:t>
            </a:r>
            <a:r>
              <a:rPr lang="en-US" altLang="zh-CN" smtClean="0">
                <a:latin typeface="Arial" panose="020B0604020202020204" pitchFamily="34" charset="0"/>
              </a:rPr>
              <a:t>2</a:t>
            </a:r>
            <a:r>
              <a:rPr lang="zh-CN" altLang="en-US" smtClean="0">
                <a:latin typeface="Arial" panose="020B0604020202020204" pitchFamily="34" charset="0"/>
              </a:rPr>
              <a:t>的</a:t>
            </a:r>
            <a:r>
              <a:rPr lang="en-US" altLang="zh-CN" smtClean="0">
                <a:latin typeface="Arial" panose="020B0604020202020204" pitchFamily="34" charset="0"/>
              </a:rPr>
              <a:t>32</a:t>
            </a:r>
            <a:r>
              <a:rPr lang="zh-CN" altLang="en-US" smtClean="0">
                <a:latin typeface="Arial" panose="020B0604020202020204" pitchFamily="34" charset="0"/>
              </a:rPr>
              <a:t>次方即</a:t>
            </a:r>
            <a:r>
              <a:rPr lang="en-US" altLang="zh-CN" smtClean="0">
                <a:latin typeface="Arial" panose="020B0604020202020204" pitchFamily="34" charset="0"/>
              </a:rPr>
              <a:t>32</a:t>
            </a:r>
            <a:r>
              <a:rPr lang="zh-CN" altLang="en-US" smtClean="0">
                <a:latin typeface="Arial" panose="020B0604020202020204" pitchFamily="34" charset="0"/>
              </a:rPr>
              <a:t>根地址总线寻址）。</a:t>
            </a:r>
          </a:p>
        </p:txBody>
      </p:sp>
      <p:sp>
        <p:nvSpPr>
          <p:cNvPr id="31748"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083AA80F-B5CE-44BB-A988-BE499CCEF42E}" type="slidenum">
              <a:rPr lang="en-US" altLang="zh-CN" sz="1200" b="0"/>
              <a:pPr/>
              <a:t>25</a:t>
            </a:fld>
            <a:endParaRPr lang="en-US" altLang="zh-CN" sz="1200" b="0"/>
          </a:p>
        </p:txBody>
      </p:sp>
    </p:spTree>
    <p:extLst>
      <p:ext uri="{BB962C8B-B14F-4D97-AF65-F5344CB8AC3E}">
        <p14:creationId xmlns:p14="http://schemas.microsoft.com/office/powerpoint/2010/main" val="49453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p:spPr>
        <p:txBody>
          <a:bodyPr/>
          <a:lstStyle/>
          <a:p>
            <a:r>
              <a:rPr lang="zh-CN" altLang="en-US" smtClean="0">
                <a:latin typeface="Arial" panose="020B0604020202020204" pitchFamily="34" charset="0"/>
              </a:rPr>
              <a:t>最佳适配产生更多很小的内存块，更需要内存压缩（移动）。</a:t>
            </a:r>
          </a:p>
        </p:txBody>
      </p:sp>
      <p:sp>
        <p:nvSpPr>
          <p:cNvPr id="4403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6A113267-ABF2-4EEC-ACE1-EB21E611093E}" type="slidenum">
              <a:rPr lang="en-US" altLang="zh-CN" sz="1200" b="0"/>
              <a:pPr/>
              <a:t>37</a:t>
            </a:fld>
            <a:endParaRPr lang="en-US" altLang="zh-CN" sz="1200" b="0"/>
          </a:p>
        </p:txBody>
      </p:sp>
    </p:spTree>
    <p:extLst>
      <p:ext uri="{BB962C8B-B14F-4D97-AF65-F5344CB8AC3E}">
        <p14:creationId xmlns:p14="http://schemas.microsoft.com/office/powerpoint/2010/main" val="2834973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p:spPr>
        <p:txBody>
          <a:bodyPr/>
          <a:lstStyle/>
          <a:p>
            <a:r>
              <a:rPr lang="zh-CN" altLang="en-US" smtClean="0">
                <a:latin typeface="Arial" panose="020B0604020202020204" pitchFamily="34" charset="0"/>
              </a:rPr>
              <a:t>一个小区</a:t>
            </a:r>
            <a:r>
              <a:rPr lang="en-US" altLang="zh-CN" smtClean="0">
                <a:latin typeface="Arial" panose="020B0604020202020204" pitchFamily="34" charset="0"/>
              </a:rPr>
              <a:t>n</a:t>
            </a:r>
            <a:r>
              <a:rPr lang="zh-CN" altLang="en-US" smtClean="0">
                <a:latin typeface="Arial" panose="020B0604020202020204" pitchFamily="34" charset="0"/>
              </a:rPr>
              <a:t>栋楼，每个楼有编号，楼内有很多单元还有编号</a:t>
            </a:r>
          </a:p>
        </p:txBody>
      </p:sp>
      <p:sp>
        <p:nvSpPr>
          <p:cNvPr id="5120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DD135CEF-DA6A-4BB2-91F4-E784664CAFD4}" type="slidenum">
              <a:rPr lang="en-US" altLang="zh-CN" sz="1200" b="0"/>
              <a:pPr/>
              <a:t>43</a:t>
            </a:fld>
            <a:endParaRPr lang="en-US" altLang="zh-CN" sz="1200" b="0"/>
          </a:p>
        </p:txBody>
      </p:sp>
    </p:spTree>
    <p:extLst>
      <p:ext uri="{BB962C8B-B14F-4D97-AF65-F5344CB8AC3E}">
        <p14:creationId xmlns:p14="http://schemas.microsoft.com/office/powerpoint/2010/main" val="349206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分页也可以理解为对线性地址空间进行的管理。</a:t>
            </a:r>
            <a:endParaRPr lang="en-US" altLang="zh-CN" dirty="0" smtClean="0"/>
          </a:p>
          <a:p>
            <a:r>
              <a:rPr lang="zh-CN" altLang="en-US" dirty="0" smtClean="0"/>
              <a:t>分段面对段式管理，形成线性地址后，采用分页技术将线性地址转化为物理地址。</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50</a:t>
            </a:fld>
            <a:endParaRPr lang="en-US" altLang="zh-CN"/>
          </a:p>
        </p:txBody>
      </p:sp>
    </p:spTree>
    <p:extLst>
      <p:ext uri="{BB962C8B-B14F-4D97-AF65-F5344CB8AC3E}">
        <p14:creationId xmlns:p14="http://schemas.microsoft.com/office/powerpoint/2010/main" val="208647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pPr>
                <a:defRPr/>
              </a:pPr>
              <a:t>52</a:t>
            </a:fld>
            <a:endParaRPr lang="en-US" altLang="zh-CN"/>
          </a:p>
        </p:txBody>
      </p:sp>
    </p:spTree>
    <p:extLst>
      <p:ext uri="{BB962C8B-B14F-4D97-AF65-F5344CB8AC3E}">
        <p14:creationId xmlns:p14="http://schemas.microsoft.com/office/powerpoint/2010/main" val="383314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347375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95400"/>
            <a:ext cx="3884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295400"/>
            <a:ext cx="38846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1266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381000" y="304800"/>
            <a:ext cx="7848600" cy="6762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295400"/>
            <a:ext cx="388461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6613" y="1295400"/>
            <a:ext cx="3884612" cy="4525963"/>
          </a:xfrm>
        </p:spPr>
        <p:txBody>
          <a:bodyPr/>
          <a:lstStyle/>
          <a:p>
            <a:pPr lvl="0"/>
            <a:endParaRPr lang="zh-CN" altLang="en-US" noProof="0" smtClean="0"/>
          </a:p>
        </p:txBody>
      </p:sp>
    </p:spTree>
    <p:extLst>
      <p:ext uri="{BB962C8B-B14F-4D97-AF65-F5344CB8AC3E}">
        <p14:creationId xmlns:p14="http://schemas.microsoft.com/office/powerpoint/2010/main" val="361785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1000" y="304800"/>
            <a:ext cx="7848600" cy="6762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95400"/>
            <a:ext cx="7921625" cy="4525963"/>
          </a:xfrm>
        </p:spPr>
        <p:txBody>
          <a:bodyPr/>
          <a:lstStyle/>
          <a:p>
            <a:pPr lvl="0"/>
            <a:endParaRPr lang="zh-CN" altLang="en-US" noProof="0" smtClean="0"/>
          </a:p>
        </p:txBody>
      </p:sp>
    </p:spTree>
    <p:extLst>
      <p:ext uri="{BB962C8B-B14F-4D97-AF65-F5344CB8AC3E}">
        <p14:creationId xmlns:p14="http://schemas.microsoft.com/office/powerpoint/2010/main" val="232974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88431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304800"/>
            <a:ext cx="7848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00" y="1295400"/>
            <a:ext cx="7921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8" name="Text Box 9"/>
          <p:cNvSpPr txBox="1">
            <a:spLocks noChangeArrowheads="1"/>
          </p:cNvSpPr>
          <p:nvPr userDrawn="1"/>
        </p:nvSpPr>
        <p:spPr bwMode="auto">
          <a:xfrm>
            <a:off x="4114800" y="652145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600" smtClean="0">
                <a:ea typeface="华文琥珀" panose="02010800040101010101" pitchFamily="2" charset="-122"/>
              </a:rPr>
              <a:t>- </a:t>
            </a:r>
            <a:fld id="{44399BFE-D9A0-4212-86C1-10B0CE4F051A}" type="slidenum">
              <a:rPr lang="en-US" altLang="zh-CN" sz="1600" smtClean="0">
                <a:ea typeface="华文琥珀" panose="02010800040101010101" pitchFamily="2" charset="-122"/>
              </a:rPr>
              <a:pPr algn="ctr">
                <a:spcBef>
                  <a:spcPct val="50000"/>
                </a:spcBef>
                <a:defRPr/>
              </a:pPr>
              <a:t>‹#›</a:t>
            </a:fld>
            <a:r>
              <a:rPr lang="en-US" altLang="zh-CN" sz="1600" smtClean="0">
                <a:ea typeface="华文琥珀" panose="02010800040101010101" pitchFamily="2" charset="-122"/>
              </a:rPr>
              <a:t> -</a:t>
            </a:r>
          </a:p>
        </p:txBody>
      </p:sp>
      <p:sp>
        <p:nvSpPr>
          <p:cNvPr id="1029" name="Line 32"/>
          <p:cNvSpPr>
            <a:spLocks noChangeShapeType="1"/>
          </p:cNvSpPr>
          <p:nvPr userDrawn="1"/>
        </p:nvSpPr>
        <p:spPr bwMode="auto">
          <a:xfrm>
            <a:off x="0" y="1066800"/>
            <a:ext cx="8024813" cy="0"/>
          </a:xfrm>
          <a:prstGeom prst="line">
            <a:avLst/>
          </a:prstGeom>
          <a:noFill/>
          <a:ln w="50800">
            <a:solidFill>
              <a:srgbClr val="C1C43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2" name="Text Box 10"/>
          <p:cNvSpPr txBox="1">
            <a:spLocks noChangeArrowheads="1"/>
          </p:cNvSpPr>
          <p:nvPr userDrawn="1"/>
        </p:nvSpPr>
        <p:spPr bwMode="auto">
          <a:xfrm>
            <a:off x="7543800" y="6553200"/>
            <a:ext cx="1504950" cy="244475"/>
          </a:xfrm>
          <a:prstGeom prst="rect">
            <a:avLst/>
          </a:prstGeom>
          <a:noFill/>
          <a:ln w="9525">
            <a:noFill/>
            <a:miter lim="800000"/>
            <a:headEnd/>
            <a:tailEnd/>
          </a:ln>
          <a:effectLst/>
        </p:spPr>
        <p:txBody>
          <a:bodyPr>
            <a:spAutoFit/>
          </a:bodyPr>
          <a:lstStyle>
            <a:lvl1pPr>
              <a:defRPr>
                <a:solidFill>
                  <a:schemeClr val="tx1"/>
                </a:solidFill>
                <a:latin typeface="Arial" charset="0"/>
                <a:ea typeface="宋体" pitchFamily="2" charset="-122"/>
              </a:defRPr>
            </a:lvl1pPr>
            <a:lvl2pPr marL="37931725" indent="-37474525">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marL="457200" fontAlgn="base">
              <a:spcBef>
                <a:spcPct val="0"/>
              </a:spcBef>
              <a:spcAft>
                <a:spcPct val="0"/>
              </a:spcAft>
              <a:defRPr>
                <a:solidFill>
                  <a:schemeClr val="tx1"/>
                </a:solidFill>
                <a:latin typeface="Arial" charset="0"/>
                <a:ea typeface="宋体" pitchFamily="2" charset="-122"/>
              </a:defRPr>
            </a:lvl6pPr>
            <a:lvl7pPr marL="914400" fontAlgn="base">
              <a:spcBef>
                <a:spcPct val="0"/>
              </a:spcBef>
              <a:spcAft>
                <a:spcPct val="0"/>
              </a:spcAft>
              <a:defRPr>
                <a:solidFill>
                  <a:schemeClr val="tx1"/>
                </a:solidFill>
                <a:latin typeface="Arial" charset="0"/>
                <a:ea typeface="宋体" pitchFamily="2" charset="-122"/>
              </a:defRPr>
            </a:lvl7pPr>
            <a:lvl8pPr marL="1371600" fontAlgn="base">
              <a:spcBef>
                <a:spcPct val="0"/>
              </a:spcBef>
              <a:spcAft>
                <a:spcPct val="0"/>
              </a:spcAft>
              <a:defRPr>
                <a:solidFill>
                  <a:schemeClr val="tx1"/>
                </a:solidFill>
                <a:latin typeface="Arial" charset="0"/>
                <a:ea typeface="宋体" pitchFamily="2" charset="-122"/>
              </a:defRPr>
            </a:lvl8pPr>
            <a:lvl9pPr marL="1828800" fontAlgn="base">
              <a:spcBef>
                <a:spcPct val="0"/>
              </a:spcBef>
              <a:spcAft>
                <a:spcPct val="0"/>
              </a:spcAft>
              <a:defRPr>
                <a:solidFill>
                  <a:schemeClr val="tx1"/>
                </a:solidFill>
                <a:latin typeface="Arial" charset="0"/>
                <a:ea typeface="宋体" pitchFamily="2" charset="-122"/>
              </a:defRPr>
            </a:lvl9pPr>
          </a:lstStyle>
          <a:p>
            <a:pPr algn="ctr">
              <a:spcBef>
                <a:spcPct val="50000"/>
              </a:spcBef>
              <a:defRPr/>
            </a:pPr>
            <a:r>
              <a:rPr lang="zh-CN" altLang="en-US" sz="1000" b="1" dirty="0" smtClean="0">
                <a:solidFill>
                  <a:srgbClr val="006699"/>
                </a:solidFill>
                <a:latin typeface="+mn-ea"/>
                <a:ea typeface="+mn-ea"/>
              </a:rPr>
              <a:t>计算学部智能软件中心</a:t>
            </a:r>
          </a:p>
        </p:txBody>
      </p:sp>
      <p:sp>
        <p:nvSpPr>
          <p:cNvPr id="146443" name="Text Box 11"/>
          <p:cNvSpPr txBox="1">
            <a:spLocks noChangeArrowheads="1"/>
          </p:cNvSpPr>
          <p:nvPr userDrawn="1"/>
        </p:nvSpPr>
        <p:spPr bwMode="auto">
          <a:xfrm>
            <a:off x="76200" y="6602413"/>
            <a:ext cx="1338828" cy="246221"/>
          </a:xfrm>
          <a:prstGeom prst="rect">
            <a:avLst/>
          </a:prstGeom>
          <a:noFill/>
          <a:ln w="9525">
            <a:noFill/>
            <a:miter lim="800000"/>
            <a:headEnd/>
            <a:tailEnd/>
          </a:ln>
          <a:effectLst/>
        </p:spPr>
        <p:txBody>
          <a:bodyPr wrap="none">
            <a:spAutoFit/>
          </a:bodyPr>
          <a:lstStyle>
            <a:lvl1pPr>
              <a:defRPr>
                <a:solidFill>
                  <a:schemeClr val="tx1"/>
                </a:solidFill>
                <a:latin typeface="Arial" charset="0"/>
                <a:ea typeface="宋体" pitchFamily="2" charset="-122"/>
              </a:defRPr>
            </a:lvl1pPr>
            <a:lvl2pPr marL="37931725" indent="-37474525">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marL="457200" fontAlgn="base">
              <a:spcBef>
                <a:spcPct val="0"/>
              </a:spcBef>
              <a:spcAft>
                <a:spcPct val="0"/>
              </a:spcAft>
              <a:defRPr>
                <a:solidFill>
                  <a:schemeClr val="tx1"/>
                </a:solidFill>
                <a:latin typeface="Arial" charset="0"/>
                <a:ea typeface="宋体" pitchFamily="2" charset="-122"/>
              </a:defRPr>
            </a:lvl6pPr>
            <a:lvl7pPr marL="914400" fontAlgn="base">
              <a:spcBef>
                <a:spcPct val="0"/>
              </a:spcBef>
              <a:spcAft>
                <a:spcPct val="0"/>
              </a:spcAft>
              <a:defRPr>
                <a:solidFill>
                  <a:schemeClr val="tx1"/>
                </a:solidFill>
                <a:latin typeface="Arial" charset="0"/>
                <a:ea typeface="宋体" pitchFamily="2" charset="-122"/>
              </a:defRPr>
            </a:lvl7pPr>
            <a:lvl8pPr marL="1371600" fontAlgn="base">
              <a:spcBef>
                <a:spcPct val="0"/>
              </a:spcBef>
              <a:spcAft>
                <a:spcPct val="0"/>
              </a:spcAft>
              <a:defRPr>
                <a:solidFill>
                  <a:schemeClr val="tx1"/>
                </a:solidFill>
                <a:latin typeface="Arial" charset="0"/>
                <a:ea typeface="宋体" pitchFamily="2" charset="-122"/>
              </a:defRPr>
            </a:lvl8pPr>
            <a:lvl9pPr marL="1828800"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000" b="1" dirty="0" smtClean="0">
                <a:solidFill>
                  <a:srgbClr val="006699"/>
                </a:solidFill>
                <a:latin typeface="+mn-ea"/>
                <a:ea typeface="+mn-ea"/>
              </a:rPr>
              <a:t>操作系统设计与实现</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Lst>
  <p:timing>
    <p:tnLst>
      <p:par>
        <p:cTn id="1" dur="indefinite" restart="never" nodeType="tmRoot"/>
      </p:par>
    </p:tnLst>
  </p:timing>
  <p:txStyles>
    <p:titleStyle>
      <a:lvl1pPr algn="l" rtl="0" eaLnBrk="0" fontAlgn="base" hangingPunct="0">
        <a:spcBef>
          <a:spcPct val="0"/>
        </a:spcBef>
        <a:spcAft>
          <a:spcPct val="0"/>
        </a:spcAft>
        <a:defRPr sz="3600" b="1">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charset="0"/>
          <a:ea typeface="宋体" pitchFamily="2" charset="-122"/>
        </a:defRPr>
      </a:lvl2pPr>
      <a:lvl3pPr algn="l" rtl="0" eaLnBrk="0" fontAlgn="base" hangingPunct="0">
        <a:spcBef>
          <a:spcPct val="0"/>
        </a:spcBef>
        <a:spcAft>
          <a:spcPct val="0"/>
        </a:spcAft>
        <a:defRPr sz="3600" b="1">
          <a:solidFill>
            <a:schemeClr val="tx1"/>
          </a:solidFill>
          <a:latin typeface="Arial" charset="0"/>
          <a:ea typeface="宋体" pitchFamily="2" charset="-122"/>
        </a:defRPr>
      </a:lvl3pPr>
      <a:lvl4pPr algn="l" rtl="0" eaLnBrk="0" fontAlgn="base" hangingPunct="0">
        <a:spcBef>
          <a:spcPct val="0"/>
        </a:spcBef>
        <a:spcAft>
          <a:spcPct val="0"/>
        </a:spcAft>
        <a:defRPr sz="3600" b="1">
          <a:solidFill>
            <a:schemeClr val="tx1"/>
          </a:solidFill>
          <a:latin typeface="Arial" charset="0"/>
          <a:ea typeface="宋体" pitchFamily="2" charset="-122"/>
        </a:defRPr>
      </a:lvl4pPr>
      <a:lvl5pPr algn="l" rtl="0" eaLnBrk="0" fontAlgn="base" hangingPunct="0">
        <a:spcBef>
          <a:spcPct val="0"/>
        </a:spcBef>
        <a:spcAft>
          <a:spcPct val="0"/>
        </a:spcAft>
        <a:defRPr sz="3600" b="1">
          <a:solidFill>
            <a:schemeClr val="tx1"/>
          </a:solidFill>
          <a:latin typeface="Arial" charset="0"/>
          <a:ea typeface="宋体" pitchFamily="2" charset="-122"/>
        </a:defRPr>
      </a:lvl5pPr>
      <a:lvl6pPr marL="457200" algn="l" rtl="0" fontAlgn="base">
        <a:spcBef>
          <a:spcPct val="0"/>
        </a:spcBef>
        <a:spcAft>
          <a:spcPct val="0"/>
        </a:spcAft>
        <a:defRPr sz="3600" b="1">
          <a:solidFill>
            <a:schemeClr val="tx1"/>
          </a:solidFill>
          <a:latin typeface="Arial" charset="0"/>
          <a:ea typeface="宋体" pitchFamily="2" charset="-122"/>
        </a:defRPr>
      </a:lvl6pPr>
      <a:lvl7pPr marL="914400" algn="l" rtl="0" fontAlgn="base">
        <a:spcBef>
          <a:spcPct val="0"/>
        </a:spcBef>
        <a:spcAft>
          <a:spcPct val="0"/>
        </a:spcAft>
        <a:defRPr sz="3600" b="1">
          <a:solidFill>
            <a:schemeClr val="tx1"/>
          </a:solidFill>
          <a:latin typeface="Arial" charset="0"/>
          <a:ea typeface="宋体" pitchFamily="2" charset="-122"/>
        </a:defRPr>
      </a:lvl7pPr>
      <a:lvl8pPr marL="1371600" algn="l" rtl="0" fontAlgn="base">
        <a:spcBef>
          <a:spcPct val="0"/>
        </a:spcBef>
        <a:spcAft>
          <a:spcPct val="0"/>
        </a:spcAft>
        <a:defRPr sz="3600" b="1">
          <a:solidFill>
            <a:schemeClr val="tx1"/>
          </a:solidFill>
          <a:latin typeface="Arial" charset="0"/>
          <a:ea typeface="宋体" pitchFamily="2" charset="-122"/>
        </a:defRPr>
      </a:lvl8pPr>
      <a:lvl9pPr marL="1828800" algn="l" rtl="0" fontAlgn="base">
        <a:spcBef>
          <a:spcPct val="0"/>
        </a:spcBef>
        <a:spcAft>
          <a:spcPct val="0"/>
        </a:spcAft>
        <a:defRPr sz="3600" b="1">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993300"/>
        </a:buClr>
        <a:buSzPct val="9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CC6600"/>
        </a:buClr>
        <a:buSzPct val="80000"/>
        <a:buFont typeface="Wingdings" panose="05000000000000000000" pitchFamily="2" charset="2"/>
        <a:buChar char="l"/>
        <a:defRPr sz="2800" b="1">
          <a:solidFill>
            <a:schemeClr val="tx1"/>
          </a:solidFill>
          <a:latin typeface="+mn-lt"/>
          <a:ea typeface="+mn-ea"/>
        </a:defRPr>
      </a:lvl2pPr>
      <a:lvl3pPr marL="1143000" indent="-228600" algn="l" rtl="0" eaLnBrk="0" fontAlgn="base" hangingPunct="0">
        <a:spcBef>
          <a:spcPct val="20000"/>
        </a:spcBef>
        <a:spcAft>
          <a:spcPct val="0"/>
        </a:spcAft>
        <a:buClr>
          <a:srgbClr val="009900"/>
        </a:buClr>
        <a:buSzPct val="75000"/>
        <a:buFont typeface="Webdings" panose="05030102010509060703" pitchFamily="18" charset="2"/>
        <a:buChar char="4"/>
        <a:defRPr sz="2000">
          <a:solidFill>
            <a:schemeClr val="tx1"/>
          </a:solidFill>
          <a:latin typeface="+mn-lt"/>
          <a:ea typeface="+mn-ea"/>
        </a:defRPr>
      </a:lvl3pPr>
      <a:lvl4pPr marL="1600200" indent="-228600" algn="l" rtl="0" eaLnBrk="0" fontAlgn="base" hangingPunct="0">
        <a:spcBef>
          <a:spcPct val="20000"/>
        </a:spcBef>
        <a:spcAft>
          <a:spcPct val="0"/>
        </a:spcAft>
        <a:buClr>
          <a:srgbClr val="FF6600"/>
        </a:buClr>
        <a:buSzPct val="75000"/>
        <a:buFont typeface="Times New Roman" panose="02020603050405020304" pitchFamily="18" charset="0"/>
        <a:buChar char="–"/>
        <a:defRPr>
          <a:solidFill>
            <a:schemeClr val="tx1"/>
          </a:solidFill>
          <a:latin typeface="+mn-lt"/>
          <a:ea typeface="+mn-ea"/>
        </a:defRPr>
      </a:lvl4pPr>
      <a:lvl5pPr marL="2057400" indent="-228600" algn="l" rtl="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5pPr>
      <a:lvl6pPr marL="2514600" indent="-228600" algn="l" rtl="0" fontAlgn="base">
        <a:spcBef>
          <a:spcPct val="20000"/>
        </a:spcBef>
        <a:spcAft>
          <a:spcPct val="0"/>
        </a:spcAft>
        <a:buClr>
          <a:srgbClr val="FF0066"/>
        </a:buClr>
        <a:buSzPct val="75000"/>
        <a:buFont typeface="Times New Roman" pitchFamily="18" charset="0"/>
        <a:buChar char="»"/>
        <a:defRPr>
          <a:solidFill>
            <a:schemeClr val="tx1"/>
          </a:solidFill>
          <a:latin typeface="+mn-lt"/>
          <a:ea typeface="+mn-ea"/>
        </a:defRPr>
      </a:lvl6pPr>
      <a:lvl7pPr marL="2971800" indent="-228600" algn="l" rtl="0" fontAlgn="base">
        <a:spcBef>
          <a:spcPct val="20000"/>
        </a:spcBef>
        <a:spcAft>
          <a:spcPct val="0"/>
        </a:spcAft>
        <a:buClr>
          <a:srgbClr val="FF0066"/>
        </a:buClr>
        <a:buSzPct val="75000"/>
        <a:buFont typeface="Times New Roman" pitchFamily="18" charset="0"/>
        <a:buChar char="»"/>
        <a:defRPr>
          <a:solidFill>
            <a:schemeClr val="tx1"/>
          </a:solidFill>
          <a:latin typeface="+mn-lt"/>
          <a:ea typeface="+mn-ea"/>
        </a:defRPr>
      </a:lvl7pPr>
      <a:lvl8pPr marL="3429000" indent="-228600" algn="l" rtl="0" fontAlgn="base">
        <a:spcBef>
          <a:spcPct val="20000"/>
        </a:spcBef>
        <a:spcAft>
          <a:spcPct val="0"/>
        </a:spcAft>
        <a:buClr>
          <a:srgbClr val="FF0066"/>
        </a:buClr>
        <a:buSzPct val="75000"/>
        <a:buFont typeface="Times New Roman" pitchFamily="18" charset="0"/>
        <a:buChar char="»"/>
        <a:defRPr>
          <a:solidFill>
            <a:schemeClr val="tx1"/>
          </a:solidFill>
          <a:latin typeface="+mn-lt"/>
          <a:ea typeface="+mn-ea"/>
        </a:defRPr>
      </a:lvl8pPr>
      <a:lvl9pPr marL="3886200" indent="-228600" algn="l" rtl="0" fontAlgn="base">
        <a:spcBef>
          <a:spcPct val="20000"/>
        </a:spcBef>
        <a:spcAft>
          <a:spcPct val="0"/>
        </a:spcAft>
        <a:buClr>
          <a:srgbClr val="FF0066"/>
        </a:buClr>
        <a:buSzPct val="75000"/>
        <a:buFont typeface="Times New Roman" pitchFamily="18"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linux.chinaitlab.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2.w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linux.chinaitlab.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2.wmf"/></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wmf"/></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2.wdp"/></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wmf"/></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2.wmf"/></Relationships>
</file>

<file path=ppt/slides/_rels/slide9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5"/>
          <p:cNvSpPr>
            <a:spLocks noChangeArrowheads="1"/>
          </p:cNvSpPr>
          <p:nvPr/>
        </p:nvSpPr>
        <p:spPr bwMode="auto">
          <a:xfrm>
            <a:off x="990600" y="152400"/>
            <a:ext cx="6629400"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400" dirty="0" smtClean="0">
                <a:solidFill>
                  <a:srgbClr val="FF0000"/>
                </a:solidFill>
                <a:latin typeface="Arial Black" panose="020B0A04020102020204" pitchFamily="34" charset="0"/>
                <a:ea typeface="黑体" panose="02010609060101010101" pitchFamily="49" charset="-122"/>
              </a:rPr>
              <a:t>第</a:t>
            </a:r>
            <a:r>
              <a:rPr lang="en-US" altLang="zh-CN" sz="4400" dirty="0">
                <a:solidFill>
                  <a:srgbClr val="FF0000"/>
                </a:solidFill>
                <a:latin typeface="Arial Black" panose="020B0A04020102020204" pitchFamily="34" charset="0"/>
                <a:ea typeface="黑体" panose="02010609060101010101" pitchFamily="49" charset="-122"/>
              </a:rPr>
              <a:t>8</a:t>
            </a:r>
            <a:r>
              <a:rPr lang="zh-CN" altLang="en-US" sz="4400" dirty="0" smtClean="0">
                <a:solidFill>
                  <a:srgbClr val="FF0000"/>
                </a:solidFill>
                <a:latin typeface="Arial Black" panose="020B0A04020102020204" pitchFamily="34" charset="0"/>
                <a:ea typeface="黑体" panose="02010609060101010101" pitchFamily="49" charset="-122"/>
              </a:rPr>
              <a:t>章 内存管理</a:t>
            </a:r>
            <a:endParaRPr lang="zh-CN" altLang="en-US" sz="4400" dirty="0">
              <a:solidFill>
                <a:srgbClr val="FF0000"/>
              </a:solidFill>
              <a:latin typeface="Arial Black" panose="020B0A04020102020204" pitchFamily="34" charset="0"/>
              <a:ea typeface="黑体" panose="02010609060101010101" pitchFamily="49" charset="-122"/>
            </a:endParaRPr>
          </a:p>
        </p:txBody>
      </p:sp>
      <p:sp>
        <p:nvSpPr>
          <p:cNvPr id="4" name="Rectangle 3"/>
          <p:cNvSpPr txBox="1">
            <a:spLocks noChangeArrowheads="1"/>
          </p:cNvSpPr>
          <p:nvPr/>
        </p:nvSpPr>
        <p:spPr bwMode="auto">
          <a:xfrm>
            <a:off x="304800" y="18288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rgbClr val="993300"/>
              </a:buClr>
              <a:buSzPct val="9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CC6600"/>
              </a:buClr>
              <a:buSzPct val="80000"/>
              <a:buFont typeface="Wingdings" panose="05000000000000000000" pitchFamily="2" charset="2"/>
              <a:buChar char="l"/>
              <a:defRPr sz="2800" b="1">
                <a:solidFill>
                  <a:schemeClr val="tx1"/>
                </a:solidFill>
                <a:latin typeface="+mn-lt"/>
                <a:ea typeface="+mn-ea"/>
              </a:defRPr>
            </a:lvl2pPr>
            <a:lvl3pPr marL="1143000" indent="-228600" algn="l" rtl="0" eaLnBrk="0" fontAlgn="base" hangingPunct="0">
              <a:spcBef>
                <a:spcPct val="20000"/>
              </a:spcBef>
              <a:spcAft>
                <a:spcPct val="0"/>
              </a:spcAft>
              <a:buClr>
                <a:srgbClr val="009900"/>
              </a:buClr>
              <a:buSzPct val="75000"/>
              <a:buFont typeface="Webdings" panose="05030102010509060703" pitchFamily="18" charset="2"/>
              <a:buChar char="4"/>
              <a:defRPr sz="2000">
                <a:solidFill>
                  <a:schemeClr val="tx1"/>
                </a:solidFill>
                <a:latin typeface="+mn-lt"/>
                <a:ea typeface="+mn-ea"/>
              </a:defRPr>
            </a:lvl3pPr>
            <a:lvl4pPr marL="1600200" indent="-228600" algn="l" rtl="0" eaLnBrk="0" fontAlgn="base" hangingPunct="0">
              <a:spcBef>
                <a:spcPct val="20000"/>
              </a:spcBef>
              <a:spcAft>
                <a:spcPct val="0"/>
              </a:spcAft>
              <a:buClr>
                <a:srgbClr val="FF6600"/>
              </a:buClr>
              <a:buSzPct val="75000"/>
              <a:buFont typeface="Times New Roman" panose="02020603050405020304" pitchFamily="18" charset="0"/>
              <a:buChar char="–"/>
              <a:defRPr>
                <a:solidFill>
                  <a:schemeClr val="tx1"/>
                </a:solidFill>
                <a:latin typeface="+mn-lt"/>
                <a:ea typeface="+mn-ea"/>
              </a:defRPr>
            </a:lvl4pPr>
            <a:lvl5pPr marL="2057400" indent="-228600" algn="l" rtl="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5pPr>
            <a:lvl6pPr marL="2514600" indent="-228600" algn="l" rtl="0" fontAlgn="base">
              <a:spcBef>
                <a:spcPct val="20000"/>
              </a:spcBef>
              <a:spcAft>
                <a:spcPct val="0"/>
              </a:spcAft>
              <a:buClr>
                <a:srgbClr val="FF0066"/>
              </a:buClr>
              <a:buSzPct val="75000"/>
              <a:buFont typeface="Times New Roman" pitchFamily="18" charset="0"/>
              <a:buChar char="»"/>
              <a:defRPr>
                <a:solidFill>
                  <a:schemeClr val="tx1"/>
                </a:solidFill>
                <a:latin typeface="+mn-lt"/>
                <a:ea typeface="+mn-ea"/>
              </a:defRPr>
            </a:lvl6pPr>
            <a:lvl7pPr marL="2971800" indent="-228600" algn="l" rtl="0" fontAlgn="base">
              <a:spcBef>
                <a:spcPct val="20000"/>
              </a:spcBef>
              <a:spcAft>
                <a:spcPct val="0"/>
              </a:spcAft>
              <a:buClr>
                <a:srgbClr val="FF0066"/>
              </a:buClr>
              <a:buSzPct val="75000"/>
              <a:buFont typeface="Times New Roman" pitchFamily="18" charset="0"/>
              <a:buChar char="»"/>
              <a:defRPr>
                <a:solidFill>
                  <a:schemeClr val="tx1"/>
                </a:solidFill>
                <a:latin typeface="+mn-lt"/>
                <a:ea typeface="+mn-ea"/>
              </a:defRPr>
            </a:lvl7pPr>
            <a:lvl8pPr marL="3429000" indent="-228600" algn="l" rtl="0" fontAlgn="base">
              <a:spcBef>
                <a:spcPct val="20000"/>
              </a:spcBef>
              <a:spcAft>
                <a:spcPct val="0"/>
              </a:spcAft>
              <a:buClr>
                <a:srgbClr val="FF0066"/>
              </a:buClr>
              <a:buSzPct val="75000"/>
              <a:buFont typeface="Times New Roman" pitchFamily="18" charset="0"/>
              <a:buChar char="»"/>
              <a:defRPr>
                <a:solidFill>
                  <a:schemeClr val="tx1"/>
                </a:solidFill>
                <a:latin typeface="+mn-lt"/>
                <a:ea typeface="+mn-ea"/>
              </a:defRPr>
            </a:lvl8pPr>
            <a:lvl9pPr marL="3886200" indent="-228600" algn="l" rtl="0" fontAlgn="base">
              <a:spcBef>
                <a:spcPct val="20000"/>
              </a:spcBef>
              <a:spcAft>
                <a:spcPct val="0"/>
              </a:spcAft>
              <a:buClr>
                <a:srgbClr val="FF0066"/>
              </a:buClr>
              <a:buSzPct val="75000"/>
              <a:buFont typeface="Times New Roman" pitchFamily="18" charset="0"/>
              <a:buChar char="»"/>
              <a:defRPr>
                <a:solidFill>
                  <a:schemeClr val="tx1"/>
                </a:solidFill>
                <a:latin typeface="+mn-lt"/>
                <a:ea typeface="+mn-ea"/>
              </a:defRPr>
            </a:lvl9pPr>
          </a:lstStyle>
          <a:p>
            <a:pPr algn="ctr" eaLnBrk="1" hangingPunct="1">
              <a:lnSpc>
                <a:spcPct val="90000"/>
              </a:lnSpc>
              <a:buFontTx/>
              <a:buNone/>
              <a:defRPr/>
            </a:pPr>
            <a:r>
              <a:rPr lang="zh-CN" altLang="en-US" kern="0" dirty="0" smtClean="0">
                <a:latin typeface="宋体" panose="02010600030101010101" pitchFamily="2" charset="-122"/>
                <a:cs typeface="Times New Roman" panose="02020603050405020304" pitchFamily="18" charset="0"/>
              </a:rPr>
              <a:t>主讲教师：曲明成</a:t>
            </a:r>
            <a:endParaRPr lang="zh-CN" altLang="en-US" sz="2000" kern="0" dirty="0" smtClean="0">
              <a:latin typeface="宋体" panose="02010600030101010101" pitchFamily="2" charset="-122"/>
              <a:cs typeface="Times New Roman" panose="02020603050405020304" pitchFamily="18" charset="0"/>
            </a:endParaRPr>
          </a:p>
          <a:p>
            <a:pPr algn="ctr" eaLnBrk="1" hangingPunct="1">
              <a:lnSpc>
                <a:spcPct val="90000"/>
              </a:lnSpc>
              <a:buFontTx/>
              <a:buNone/>
              <a:defRPr/>
            </a:pPr>
            <a:r>
              <a:rPr lang="zh-CN" altLang="en-US" sz="2400" kern="0" dirty="0" smtClean="0">
                <a:latin typeface="宋体" panose="02010600030101010101" pitchFamily="2" charset="-122"/>
                <a:cs typeface="Times New Roman" panose="02020603050405020304" pitchFamily="18" charset="0"/>
              </a:rPr>
              <a:t>电   话：</a:t>
            </a:r>
            <a:r>
              <a:rPr lang="zh-CN" altLang="en-US" sz="2400" kern="0" dirty="0" smtClean="0">
                <a:solidFill>
                  <a:srgbClr val="A50021"/>
                </a:solidFill>
                <a:latin typeface="宋体" panose="02010600030101010101" pitchFamily="2" charset="-122"/>
                <a:cs typeface="Times New Roman" panose="02020603050405020304" pitchFamily="18" charset="0"/>
              </a:rPr>
              <a:t> </a:t>
            </a:r>
            <a:r>
              <a:rPr lang="en-US" altLang="zh-CN" sz="2400" kern="0" dirty="0" smtClean="0">
                <a:solidFill>
                  <a:srgbClr val="A50021"/>
                </a:solidFill>
                <a:latin typeface="宋体" panose="02010600030101010101" pitchFamily="2" charset="-122"/>
                <a:cs typeface="Times New Roman" panose="02020603050405020304" pitchFamily="18" charset="0"/>
              </a:rPr>
              <a:t>15645102418</a:t>
            </a:r>
          </a:p>
          <a:p>
            <a:pPr algn="ctr" eaLnBrk="1" hangingPunct="1">
              <a:lnSpc>
                <a:spcPct val="90000"/>
              </a:lnSpc>
              <a:buFontTx/>
              <a:buNone/>
              <a:defRPr/>
            </a:pPr>
            <a:r>
              <a:rPr lang="en-US" altLang="zh-CN" sz="2400" kern="0" dirty="0" smtClean="0">
                <a:latin typeface="宋体" panose="02010600030101010101" pitchFamily="2" charset="-122"/>
                <a:cs typeface="Times New Roman" panose="02020603050405020304" pitchFamily="18" charset="0"/>
              </a:rPr>
              <a:t>E-mail</a:t>
            </a:r>
            <a:r>
              <a:rPr lang="zh-CN" altLang="en-US" sz="2400" kern="0" dirty="0" smtClean="0">
                <a:latin typeface="宋体" panose="02010600030101010101" pitchFamily="2" charset="-122"/>
                <a:cs typeface="Times New Roman" panose="02020603050405020304" pitchFamily="18" charset="0"/>
              </a:rPr>
              <a:t>： </a:t>
            </a:r>
            <a:r>
              <a:rPr lang="en-US" altLang="zh-CN" sz="2400" kern="0" dirty="0" err="1" smtClean="0">
                <a:latin typeface="宋体" panose="02010600030101010101" pitchFamily="2" charset="-122"/>
                <a:cs typeface="Times New Roman" panose="02020603050405020304" pitchFamily="18" charset="0"/>
              </a:rPr>
              <a:t>qumingcheng@126.com</a:t>
            </a:r>
            <a:endParaRPr lang="en-US" altLang="zh-CN" sz="2400" kern="0" dirty="0" smtClean="0">
              <a:latin typeface="宋体" panose="02010600030101010101" pitchFamily="2" charset="-122"/>
              <a:cs typeface="Times New Roman" panose="02020603050405020304" pitchFamily="18" charset="0"/>
            </a:endParaRPr>
          </a:p>
          <a:p>
            <a:pPr algn="ctr" eaLnBrk="1" hangingPunct="1">
              <a:lnSpc>
                <a:spcPct val="90000"/>
              </a:lnSpc>
              <a:buFontTx/>
              <a:buNone/>
              <a:defRPr/>
            </a:pPr>
            <a:endParaRPr lang="en-US" altLang="zh-CN" sz="2400" kern="0" dirty="0" smtClean="0">
              <a:latin typeface="宋体" panose="02010600030101010101" pitchFamily="2" charset="-122"/>
              <a:cs typeface="Times New Roman" panose="02020603050405020304" pitchFamily="18" charset="0"/>
            </a:endParaRPr>
          </a:p>
          <a:p>
            <a:pPr algn="ctr" eaLnBrk="1" hangingPunct="1">
              <a:lnSpc>
                <a:spcPct val="90000"/>
              </a:lnSpc>
              <a:buFontTx/>
              <a:buNone/>
              <a:defRPr/>
            </a:pPr>
            <a:r>
              <a:rPr lang="zh-CN" altLang="en-US" kern="0" dirty="0" smtClean="0">
                <a:solidFill>
                  <a:srgbClr val="993300"/>
                </a:solidFill>
                <a:latin typeface="宋体" panose="02010600030101010101" pitchFamily="2" charset="-122"/>
                <a:cs typeface="Times New Roman" panose="02020603050405020304" pitchFamily="18" charset="0"/>
              </a:rPr>
              <a:t>哈工大计算学部</a:t>
            </a:r>
            <a:r>
              <a:rPr lang="en-US" altLang="zh-CN" kern="0" dirty="0" smtClean="0">
                <a:solidFill>
                  <a:srgbClr val="993300"/>
                </a:solidFill>
                <a:latin typeface="宋体" panose="02010600030101010101" pitchFamily="2" charset="-122"/>
                <a:cs typeface="Times New Roman" panose="02020603050405020304" pitchFamily="18" charset="0"/>
              </a:rPr>
              <a:t>-</a:t>
            </a:r>
            <a:r>
              <a:rPr lang="zh-CN" altLang="en-US" kern="0" dirty="0" smtClean="0">
                <a:solidFill>
                  <a:srgbClr val="993300"/>
                </a:solidFill>
                <a:latin typeface="宋体" panose="02010600030101010101" pitchFamily="2" charset="-122"/>
                <a:cs typeface="Times New Roman" panose="02020603050405020304" pitchFamily="18" charset="0"/>
              </a:rPr>
              <a:t>智能软件中心</a:t>
            </a:r>
            <a:endParaRPr lang="zh-CN" altLang="en-US" sz="2000" kern="0" dirty="0" smtClean="0">
              <a:latin typeface="宋体" panose="02010600030101010101" pitchFamily="2" charset="-122"/>
              <a:cs typeface="Times New Roman" panose="02020603050405020304" pitchFamily="18" charset="0"/>
            </a:endParaRPr>
          </a:p>
          <a:p>
            <a:pPr algn="ctr" eaLnBrk="1" hangingPunct="1">
              <a:lnSpc>
                <a:spcPct val="90000"/>
              </a:lnSpc>
              <a:buFontTx/>
              <a:buNone/>
              <a:defRPr/>
            </a:pPr>
            <a:r>
              <a:rPr lang="en-US" altLang="zh-CN" kern="0" dirty="0" smtClean="0">
                <a:latin typeface="宋体" panose="02010600030101010101" pitchFamily="2" charset="-122"/>
                <a:cs typeface="Times New Roman" panose="02020603050405020304" pitchFamily="18" charset="0"/>
              </a:rPr>
              <a:t>2020/5/6</a:t>
            </a:r>
          </a:p>
          <a:p>
            <a:pPr algn="ctr" eaLnBrk="1" hangingPunct="1">
              <a:lnSpc>
                <a:spcPct val="90000"/>
              </a:lnSpc>
              <a:buFontTx/>
              <a:buNone/>
              <a:defRPr/>
            </a:pPr>
            <a:endParaRPr lang="en-US" altLang="zh-CN" kern="0" dirty="0">
              <a:latin typeface="宋体" panose="02010600030101010101" pitchFamily="2" charset="-122"/>
              <a:cs typeface="Times New Roman" panose="02020603050405020304" pitchFamily="18" charset="0"/>
            </a:endParaRPr>
          </a:p>
          <a:p>
            <a:pPr algn="ctr" eaLnBrk="1" hangingPunct="1">
              <a:lnSpc>
                <a:spcPct val="90000"/>
              </a:lnSpc>
              <a:buFontTx/>
              <a:buNone/>
              <a:defRPr/>
            </a:pPr>
            <a:r>
              <a:rPr lang="zh-CN" altLang="en-US" sz="2400" kern="0" dirty="0" smtClean="0">
                <a:latin typeface="宋体" panose="02010600030101010101" pitchFamily="2" charset="-122"/>
                <a:cs typeface="Times New Roman" panose="02020603050405020304" pitchFamily="18" charset="0"/>
              </a:rPr>
              <a:t>方向：</a:t>
            </a:r>
            <a:r>
              <a:rPr lang="en-US" altLang="zh-CN" sz="2400" kern="0" dirty="0" smtClean="0">
                <a:latin typeface="宋体" panose="02010600030101010101" pitchFamily="2" charset="-122"/>
                <a:cs typeface="Times New Roman" panose="02020603050405020304" pitchFamily="18" charset="0"/>
              </a:rPr>
              <a:t>AI</a:t>
            </a:r>
            <a:r>
              <a:rPr lang="zh-CN" altLang="en-US" sz="2400" kern="0" dirty="0">
                <a:latin typeface="宋体" panose="02010600030101010101" pitchFamily="2" charset="-122"/>
                <a:cs typeface="Times New Roman" panose="02020603050405020304" pitchFamily="18" charset="0"/>
              </a:rPr>
              <a:t>云</a:t>
            </a:r>
            <a:r>
              <a:rPr lang="zh-CN" altLang="en-US" sz="2400" kern="0" dirty="0" smtClean="0">
                <a:latin typeface="宋体" panose="02010600030101010101" pitchFamily="2" charset="-122"/>
                <a:cs typeface="Times New Roman" panose="02020603050405020304" pitchFamily="18" charset="0"/>
              </a:rPr>
              <a:t>脑及自学习对话、</a:t>
            </a:r>
            <a:r>
              <a:rPr lang="zh-CN" altLang="en-US" sz="2400" kern="0" dirty="0">
                <a:latin typeface="宋体" panose="02010600030101010101" pitchFamily="2" charset="-122"/>
                <a:cs typeface="Times New Roman" panose="02020603050405020304" pitchFamily="18" charset="0"/>
              </a:rPr>
              <a:t>物</a:t>
            </a:r>
            <a:r>
              <a:rPr lang="zh-CN" altLang="en-US" sz="2400" kern="0" dirty="0" smtClean="0">
                <a:latin typeface="宋体" panose="02010600030101010101" pitchFamily="2" charset="-122"/>
                <a:cs typeface="Times New Roman" panose="02020603050405020304" pitchFamily="18" charset="0"/>
              </a:rPr>
              <a:t>联网与大数据</a:t>
            </a:r>
            <a:endParaRPr lang="en-US" altLang="zh-CN" sz="2400" kern="0" dirty="0" smtClean="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0298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7848600" cy="676275"/>
          </a:xfrm>
        </p:spPr>
        <p:txBody>
          <a:bodyPr/>
          <a:lstStyle/>
          <a:p>
            <a:pPr eaLnBrk="1" hangingPunct="1"/>
            <a:r>
              <a:rPr lang="zh-CN" altLang="en-US" smtClean="0"/>
              <a:t>程序可以执行了吗</a:t>
            </a:r>
            <a:r>
              <a:rPr lang="en-US" altLang="zh-CN" smtClean="0"/>
              <a:t>?</a:t>
            </a:r>
          </a:p>
        </p:txBody>
      </p:sp>
      <p:grpSp>
        <p:nvGrpSpPr>
          <p:cNvPr id="15363" name="Group 3"/>
          <p:cNvGrpSpPr>
            <a:grpSpLocks/>
          </p:cNvGrpSpPr>
          <p:nvPr/>
        </p:nvGrpSpPr>
        <p:grpSpPr bwMode="auto">
          <a:xfrm>
            <a:off x="-76200" y="1219200"/>
            <a:ext cx="4038600" cy="5213350"/>
            <a:chOff x="3120" y="768"/>
            <a:chExt cx="2544" cy="3284"/>
          </a:xfrm>
        </p:grpSpPr>
        <p:sp>
          <p:nvSpPr>
            <p:cNvPr id="15377" name="Rectangle 4"/>
            <p:cNvSpPr>
              <a:spLocks noChangeArrowheads="1"/>
            </p:cNvSpPr>
            <p:nvPr/>
          </p:nvSpPr>
          <p:spPr bwMode="auto">
            <a:xfrm>
              <a:off x="3552" y="1616"/>
              <a:ext cx="1584" cy="52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78" name="Rectangle 5"/>
            <p:cNvSpPr>
              <a:spLocks noChangeArrowheads="1"/>
            </p:cNvSpPr>
            <p:nvPr/>
          </p:nvSpPr>
          <p:spPr bwMode="auto">
            <a:xfrm>
              <a:off x="3552" y="2140"/>
              <a:ext cx="1584" cy="185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79" name="Text Box 6"/>
            <p:cNvSpPr txBox="1">
              <a:spLocks noChangeArrowheads="1"/>
            </p:cNvSpPr>
            <p:nvPr/>
          </p:nvSpPr>
          <p:spPr bwMode="auto">
            <a:xfrm>
              <a:off x="3552" y="2064"/>
              <a:ext cx="1632"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100</a:t>
              </a:r>
            </a:p>
            <a:p>
              <a:pPr eaLnBrk="1" hangingPunct="1">
                <a:lnSpc>
                  <a:spcPct val="120000"/>
                </a:lnSpc>
                <a:spcBef>
                  <a:spcPct val="0"/>
                </a:spcBef>
                <a:buClrTx/>
                <a:buSzTx/>
                <a:buFontTx/>
                <a:buNone/>
              </a:pPr>
              <a:r>
                <a:rPr lang="en-US" altLang="zh-CN" sz="2000"/>
                <a:t>1: j&gt; </a:t>
              </a:r>
              <a:r>
                <a:rPr lang="en-US" altLang="zh-CN" sz="2000">
                  <a:solidFill>
                    <a:srgbClr val="FF0000"/>
                  </a:solidFill>
                </a:rPr>
                <a:t>80</a:t>
              </a:r>
              <a:r>
                <a:rPr lang="en-US" altLang="zh-CN" sz="2000"/>
                <a:t>, [_i], [_to] _main:mov [</a:t>
              </a:r>
              <a:r>
                <a:rPr lang="en-US" altLang="zh-CN" sz="2000">
                  <a:solidFill>
                    <a:srgbClr val="FF0000"/>
                  </a:solidFill>
                </a:rPr>
                <a:t>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40</a:t>
              </a:r>
              <a:endParaRPr lang="en-US" altLang="zh-CN" sz="2000"/>
            </a:p>
          </p:txBody>
        </p:sp>
        <p:sp>
          <p:nvSpPr>
            <p:cNvPr id="15380" name="Text Box 7"/>
            <p:cNvSpPr txBox="1">
              <a:spLocks noChangeArrowheads="1"/>
            </p:cNvSpPr>
            <p:nvPr/>
          </p:nvSpPr>
          <p:spPr bwMode="auto">
            <a:xfrm>
              <a:off x="3360" y="380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5381" name="Text Box 8"/>
            <p:cNvSpPr txBox="1">
              <a:spLocks noChangeArrowheads="1"/>
            </p:cNvSpPr>
            <p:nvPr/>
          </p:nvSpPr>
          <p:spPr bwMode="auto">
            <a:xfrm>
              <a:off x="3216" y="2362"/>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a:t>
              </a:r>
            </a:p>
          </p:txBody>
        </p:sp>
        <p:sp>
          <p:nvSpPr>
            <p:cNvPr id="15382" name="Text Box 9"/>
            <p:cNvSpPr txBox="1">
              <a:spLocks noChangeArrowheads="1"/>
            </p:cNvSpPr>
            <p:nvPr/>
          </p:nvSpPr>
          <p:spPr bwMode="auto">
            <a:xfrm>
              <a:off x="3312" y="307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5383" name="Text Box 10"/>
            <p:cNvSpPr txBox="1">
              <a:spLocks noChangeArrowheads="1"/>
            </p:cNvSpPr>
            <p:nvPr/>
          </p:nvSpPr>
          <p:spPr bwMode="auto">
            <a:xfrm>
              <a:off x="3216" y="164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300</a:t>
              </a:r>
            </a:p>
          </p:txBody>
        </p:sp>
        <p:sp>
          <p:nvSpPr>
            <p:cNvPr id="15384" name="Text Box 11"/>
            <p:cNvSpPr txBox="1">
              <a:spLocks noChangeArrowheads="1"/>
            </p:cNvSpPr>
            <p:nvPr/>
          </p:nvSpPr>
          <p:spPr bwMode="auto">
            <a:xfrm>
              <a:off x="3552" y="1564"/>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15385" name="Rectangle 12"/>
            <p:cNvSpPr>
              <a:spLocks noChangeArrowheads="1"/>
            </p:cNvSpPr>
            <p:nvPr/>
          </p:nvSpPr>
          <p:spPr bwMode="auto">
            <a:xfrm>
              <a:off x="3552" y="1276"/>
              <a:ext cx="1584"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86" name="Rectangle 13"/>
            <p:cNvSpPr>
              <a:spLocks noChangeArrowheads="1"/>
            </p:cNvSpPr>
            <p:nvPr/>
          </p:nvSpPr>
          <p:spPr bwMode="auto">
            <a:xfrm>
              <a:off x="3552" y="826"/>
              <a:ext cx="1584" cy="40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87" name="Rectangle 14"/>
            <p:cNvSpPr>
              <a:spLocks noChangeArrowheads="1"/>
            </p:cNvSpPr>
            <p:nvPr/>
          </p:nvSpPr>
          <p:spPr bwMode="auto">
            <a:xfrm>
              <a:off x="3552" y="1084"/>
              <a:ext cx="1584" cy="33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88" name="Text Box 15"/>
            <p:cNvSpPr txBox="1">
              <a:spLocks noChangeArrowheads="1"/>
            </p:cNvSpPr>
            <p:nvPr/>
          </p:nvSpPr>
          <p:spPr bwMode="auto">
            <a:xfrm>
              <a:off x="5136" y="307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accent2"/>
                  </a:solidFill>
                </a:rPr>
                <a:t>code</a:t>
              </a:r>
            </a:p>
          </p:txBody>
        </p:sp>
        <p:sp>
          <p:nvSpPr>
            <p:cNvPr id="15389" name="Text Box 16"/>
            <p:cNvSpPr txBox="1">
              <a:spLocks noChangeArrowheads="1"/>
            </p:cNvSpPr>
            <p:nvPr/>
          </p:nvSpPr>
          <p:spPr bwMode="auto">
            <a:xfrm>
              <a:off x="5136" y="173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accent2"/>
                  </a:solidFill>
                </a:rPr>
                <a:t>data</a:t>
              </a:r>
            </a:p>
          </p:txBody>
        </p:sp>
        <p:sp>
          <p:nvSpPr>
            <p:cNvPr id="15390" name="Text Box 17"/>
            <p:cNvSpPr txBox="1">
              <a:spLocks noChangeArrowheads="1"/>
            </p:cNvSpPr>
            <p:nvPr/>
          </p:nvSpPr>
          <p:spPr bwMode="auto">
            <a:xfrm>
              <a:off x="5136" y="139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accent2"/>
                  </a:solidFill>
                </a:rPr>
                <a:t>heap</a:t>
              </a:r>
            </a:p>
          </p:txBody>
        </p:sp>
        <p:sp>
          <p:nvSpPr>
            <p:cNvPr id="15391" name="Text Box 18"/>
            <p:cNvSpPr txBox="1">
              <a:spLocks noChangeArrowheads="1"/>
            </p:cNvSpPr>
            <p:nvPr/>
          </p:nvSpPr>
          <p:spPr bwMode="auto">
            <a:xfrm>
              <a:off x="5136" y="82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accent2"/>
                  </a:solidFill>
                </a:rPr>
                <a:t>stack</a:t>
              </a:r>
            </a:p>
          </p:txBody>
        </p:sp>
        <p:sp>
          <p:nvSpPr>
            <p:cNvPr id="15392" name="Text Box 19"/>
            <p:cNvSpPr txBox="1">
              <a:spLocks noChangeArrowheads="1"/>
            </p:cNvSpPr>
            <p:nvPr/>
          </p:nvSpPr>
          <p:spPr bwMode="auto">
            <a:xfrm>
              <a:off x="3216" y="193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288</a:t>
              </a:r>
            </a:p>
          </p:txBody>
        </p:sp>
        <p:sp>
          <p:nvSpPr>
            <p:cNvPr id="15393" name="Text Box 20"/>
            <p:cNvSpPr txBox="1">
              <a:spLocks noChangeArrowheads="1"/>
            </p:cNvSpPr>
            <p:nvPr/>
          </p:nvSpPr>
          <p:spPr bwMode="auto">
            <a:xfrm>
              <a:off x="3312" y="355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5394" name="Text Box 21"/>
            <p:cNvSpPr txBox="1">
              <a:spLocks noChangeArrowheads="1"/>
            </p:cNvSpPr>
            <p:nvPr/>
          </p:nvSpPr>
          <p:spPr bwMode="auto">
            <a:xfrm>
              <a:off x="3216" y="144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304</a:t>
              </a:r>
            </a:p>
          </p:txBody>
        </p:sp>
        <p:sp>
          <p:nvSpPr>
            <p:cNvPr id="15395" name="Text Box 22"/>
            <p:cNvSpPr txBox="1">
              <a:spLocks noChangeArrowheads="1"/>
            </p:cNvSpPr>
            <p:nvPr/>
          </p:nvSpPr>
          <p:spPr bwMode="auto">
            <a:xfrm>
              <a:off x="3120" y="76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1000</a:t>
              </a:r>
            </a:p>
          </p:txBody>
        </p:sp>
      </p:grpSp>
      <p:grpSp>
        <p:nvGrpSpPr>
          <p:cNvPr id="320535" name="Group 23"/>
          <p:cNvGrpSpPr>
            <a:grpSpLocks/>
          </p:cNvGrpSpPr>
          <p:nvPr/>
        </p:nvGrpSpPr>
        <p:grpSpPr bwMode="auto">
          <a:xfrm>
            <a:off x="3962400" y="1905000"/>
            <a:ext cx="4648200" cy="1114425"/>
            <a:chOff x="384" y="816"/>
            <a:chExt cx="2928" cy="702"/>
          </a:xfrm>
        </p:grpSpPr>
        <p:sp>
          <p:nvSpPr>
            <p:cNvPr id="15375" name="Rectangle 24"/>
            <p:cNvSpPr>
              <a:spLocks noChangeArrowheads="1"/>
            </p:cNvSpPr>
            <p:nvPr/>
          </p:nvSpPr>
          <p:spPr bwMode="auto">
            <a:xfrm>
              <a:off x="384" y="816"/>
              <a:ext cx="2928"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将代码段放在</a:t>
              </a:r>
              <a:r>
                <a:rPr lang="zh-CN" altLang="en-US" sz="2400">
                  <a:solidFill>
                    <a:srgbClr val="FF0000"/>
                  </a:solidFill>
                </a:rPr>
                <a:t>内存</a:t>
              </a:r>
              <a:r>
                <a:rPr lang="zh-CN" altLang="en-US" sz="2400"/>
                <a:t>中从</a:t>
              </a:r>
              <a:r>
                <a:rPr lang="en-US" altLang="zh-CN" sz="2400"/>
                <a:t>0</a:t>
              </a:r>
              <a:r>
                <a:rPr lang="zh-CN" altLang="en-US" sz="2400"/>
                <a:t>开始的地方</a:t>
              </a:r>
            </a:p>
          </p:txBody>
        </p:sp>
        <p:pic>
          <p:nvPicPr>
            <p:cNvPr id="15376" name="Picture 2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 y="9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0538" name="Rectangle 26"/>
          <p:cNvSpPr>
            <a:spLocks noChangeArrowheads="1"/>
          </p:cNvSpPr>
          <p:nvPr/>
        </p:nvSpPr>
        <p:spPr bwMode="auto">
          <a:xfrm>
            <a:off x="4041775" y="1268413"/>
            <a:ext cx="41878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程序怎么能正确开始</a:t>
            </a:r>
            <a:r>
              <a:rPr lang="en-US" altLang="zh-CN">
                <a:solidFill>
                  <a:srgbClr val="FF0000"/>
                </a:solidFill>
              </a:rPr>
              <a:t>?</a:t>
            </a:r>
          </a:p>
        </p:txBody>
      </p:sp>
      <p:grpSp>
        <p:nvGrpSpPr>
          <p:cNvPr id="320539" name="Group 27"/>
          <p:cNvGrpSpPr>
            <a:grpSpLocks/>
          </p:cNvGrpSpPr>
          <p:nvPr/>
        </p:nvGrpSpPr>
        <p:grpSpPr bwMode="auto">
          <a:xfrm>
            <a:off x="3962400" y="4121150"/>
            <a:ext cx="4648200" cy="603250"/>
            <a:chOff x="384" y="816"/>
            <a:chExt cx="2928" cy="380"/>
          </a:xfrm>
        </p:grpSpPr>
        <p:sp>
          <p:nvSpPr>
            <p:cNvPr id="15373" name="Rectangle 28"/>
            <p:cNvSpPr>
              <a:spLocks noChangeArrowheads="1"/>
            </p:cNvSpPr>
            <p:nvPr/>
          </p:nvSpPr>
          <p:spPr bwMode="auto">
            <a:xfrm>
              <a:off x="384" y="816"/>
              <a:ext cx="292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设置</a:t>
              </a:r>
              <a:r>
                <a:rPr lang="en-US" altLang="zh-CN" sz="2400"/>
                <a:t>PC=0</a:t>
              </a:r>
            </a:p>
          </p:txBody>
        </p:sp>
        <p:pic>
          <p:nvPicPr>
            <p:cNvPr id="15374" name="Picture 2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 y="9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0542" name="Group 30"/>
          <p:cNvGrpSpPr>
            <a:grpSpLocks/>
          </p:cNvGrpSpPr>
          <p:nvPr/>
        </p:nvGrpSpPr>
        <p:grpSpPr bwMode="auto">
          <a:xfrm>
            <a:off x="3962400" y="3000375"/>
            <a:ext cx="4648200" cy="1114425"/>
            <a:chOff x="384" y="816"/>
            <a:chExt cx="2928" cy="702"/>
          </a:xfrm>
        </p:grpSpPr>
        <p:sp>
          <p:nvSpPr>
            <p:cNvPr id="15371" name="Rectangle 31"/>
            <p:cNvSpPr>
              <a:spLocks noChangeArrowheads="1"/>
            </p:cNvSpPr>
            <p:nvPr/>
          </p:nvSpPr>
          <p:spPr bwMode="auto">
            <a:xfrm>
              <a:off x="384" y="816"/>
              <a:ext cx="2928"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将数据段放在内存中从</a:t>
              </a:r>
              <a:r>
                <a:rPr lang="en-US" altLang="zh-CN" sz="2400"/>
                <a:t>288</a:t>
              </a:r>
              <a:r>
                <a:rPr lang="zh-CN" altLang="en-US" sz="2400"/>
                <a:t>开始的地方</a:t>
              </a:r>
            </a:p>
          </p:txBody>
        </p:sp>
        <p:pic>
          <p:nvPicPr>
            <p:cNvPr id="15372" name="Picture 3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 y="9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0545" name="Group 33"/>
          <p:cNvGrpSpPr>
            <a:grpSpLocks/>
          </p:cNvGrpSpPr>
          <p:nvPr/>
        </p:nvGrpSpPr>
        <p:grpSpPr bwMode="auto">
          <a:xfrm>
            <a:off x="3962400" y="4851401"/>
            <a:ext cx="4648200" cy="1643063"/>
            <a:chOff x="624" y="3056"/>
            <a:chExt cx="2928" cy="1035"/>
          </a:xfrm>
        </p:grpSpPr>
        <p:sp>
          <p:nvSpPr>
            <p:cNvPr id="15369" name="Rectangle 34"/>
            <p:cNvSpPr>
              <a:spLocks noChangeArrowheads="1"/>
            </p:cNvSpPr>
            <p:nvPr/>
          </p:nvSpPr>
          <p:spPr bwMode="auto">
            <a:xfrm>
              <a:off x="624" y="3056"/>
              <a:ext cx="2928"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rPr>
                <a:t>如果内存中从</a:t>
              </a:r>
              <a:r>
                <a:rPr lang="en-US" altLang="zh-CN" sz="2400" dirty="0">
                  <a:solidFill>
                    <a:srgbClr val="FF0000"/>
                  </a:solidFill>
                </a:rPr>
                <a:t>0</a:t>
              </a:r>
              <a:r>
                <a:rPr lang="zh-CN" altLang="en-US" sz="2400" dirty="0">
                  <a:solidFill>
                    <a:srgbClr val="FF0000"/>
                  </a:solidFill>
                </a:rPr>
                <a:t>开始的一段内存有专门的用途怎么办</a:t>
              </a:r>
              <a:r>
                <a:rPr lang="en-US" altLang="zh-CN" sz="2400" dirty="0">
                  <a:solidFill>
                    <a:srgbClr val="FF0000"/>
                  </a:solidFill>
                </a:rPr>
                <a:t>?</a:t>
              </a:r>
              <a:r>
                <a:rPr lang="en-US" altLang="zh-CN" sz="2400" dirty="0"/>
                <a:t> </a:t>
              </a:r>
            </a:p>
            <a:p>
              <a:pPr lvl="1" eaLnBrk="1" hangingPunct="1">
                <a:lnSpc>
                  <a:spcPct val="140000"/>
                </a:lnSpc>
                <a:spcBef>
                  <a:spcPct val="0"/>
                </a:spcBef>
                <a:buClrTx/>
                <a:buSzTx/>
                <a:buFontTx/>
                <a:buNone/>
              </a:pPr>
              <a:r>
                <a:rPr lang="zh-CN" altLang="en-US" sz="2400" dirty="0"/>
                <a:t>如存放</a:t>
              </a:r>
              <a:r>
                <a:rPr lang="zh-CN" altLang="en-US" sz="2400" dirty="0" smtClean="0"/>
                <a:t>中断处理程序</a:t>
              </a:r>
              <a:endParaRPr lang="zh-CN" altLang="en-US" sz="2400" dirty="0"/>
            </a:p>
          </p:txBody>
        </p:sp>
        <p:pic>
          <p:nvPicPr>
            <p:cNvPr id="15370" name="Picture 3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32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0538"/>
                                        </p:tgtEl>
                                        <p:attrNameLst>
                                          <p:attrName>style.visibility</p:attrName>
                                        </p:attrNameLst>
                                      </p:cBhvr>
                                      <p:to>
                                        <p:strVal val="visible"/>
                                      </p:to>
                                    </p:set>
                                    <p:animEffect transition="in" filter="dissolve">
                                      <p:cBhvr>
                                        <p:cTn id="7" dur="500"/>
                                        <p:tgtEl>
                                          <p:spTgt spid="320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0535"/>
                                        </p:tgtEl>
                                        <p:attrNameLst>
                                          <p:attrName>style.visibility</p:attrName>
                                        </p:attrNameLst>
                                      </p:cBhvr>
                                      <p:to>
                                        <p:strVal val="visible"/>
                                      </p:to>
                                    </p:set>
                                    <p:animEffect transition="in" filter="dissolve">
                                      <p:cBhvr>
                                        <p:cTn id="12" dur="500"/>
                                        <p:tgtEl>
                                          <p:spTgt spid="3205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0542"/>
                                        </p:tgtEl>
                                        <p:attrNameLst>
                                          <p:attrName>style.visibility</p:attrName>
                                        </p:attrNameLst>
                                      </p:cBhvr>
                                      <p:to>
                                        <p:strVal val="visible"/>
                                      </p:to>
                                    </p:set>
                                    <p:animEffect transition="in" filter="dissolve">
                                      <p:cBhvr>
                                        <p:cTn id="17" dur="500"/>
                                        <p:tgtEl>
                                          <p:spTgt spid="3205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20539"/>
                                        </p:tgtEl>
                                        <p:attrNameLst>
                                          <p:attrName>style.visibility</p:attrName>
                                        </p:attrNameLst>
                                      </p:cBhvr>
                                      <p:to>
                                        <p:strVal val="visible"/>
                                      </p:to>
                                    </p:set>
                                    <p:animEffect transition="in" filter="dissolve">
                                      <p:cBhvr>
                                        <p:cTn id="22" dur="500"/>
                                        <p:tgtEl>
                                          <p:spTgt spid="3205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20545"/>
                                        </p:tgtEl>
                                        <p:attrNameLst>
                                          <p:attrName>style.visibility</p:attrName>
                                        </p:attrNameLst>
                                      </p:cBhvr>
                                      <p:to>
                                        <p:strVal val="visible"/>
                                      </p:to>
                                    </p:set>
                                    <p:animEffect transition="in" filter="dissolve">
                                      <p:cBhvr>
                                        <p:cTn id="27" dur="500"/>
                                        <p:tgtEl>
                                          <p:spTgt spid="320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3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en-US" altLang="zh-CN" smtClean="0"/>
              <a:t>X86</a:t>
            </a:r>
            <a:r>
              <a:rPr lang="zh-CN" altLang="en-US" smtClean="0"/>
              <a:t>地址变换</a:t>
            </a:r>
          </a:p>
        </p:txBody>
      </p:sp>
      <p:sp>
        <p:nvSpPr>
          <p:cNvPr id="84995" name="内容占位符 7"/>
          <p:cNvSpPr>
            <a:spLocks noGrp="1"/>
          </p:cNvSpPr>
          <p:nvPr>
            <p:ph sz="half" idx="1"/>
          </p:nvPr>
        </p:nvSpPr>
        <p:spPr/>
        <p:txBody>
          <a:bodyPr/>
          <a:lstStyle/>
          <a:p>
            <a:r>
              <a:rPr lang="en-US" altLang="zh-CN" smtClean="0"/>
              <a:t>CS:IP</a:t>
            </a:r>
            <a:endParaRPr lang="zh-CN" altLang="en-US" smtClean="0"/>
          </a:p>
        </p:txBody>
      </p:sp>
      <p:pic>
        <p:nvPicPr>
          <p:cNvPr id="84996" name="Picture 4" descr="4t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981075"/>
            <a:ext cx="835342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6"/>
          <p:cNvSpPr>
            <a:spLocks noChangeArrowheads="1"/>
          </p:cNvSpPr>
          <p:nvPr/>
        </p:nvSpPr>
        <p:spPr bwMode="auto">
          <a:xfrm rot="10800000">
            <a:off x="0" y="4876800"/>
            <a:ext cx="1319213" cy="787400"/>
          </a:xfrm>
          <a:prstGeom prst="wedgeRoundRectCallout">
            <a:avLst>
              <a:gd name="adj1" fmla="val -72125"/>
              <a:gd name="adj2" fmla="val -6825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t>多个进程的段基址是否可以重叠</a:t>
            </a:r>
          </a:p>
        </p:txBody>
      </p:sp>
      <p:sp>
        <p:nvSpPr>
          <p:cNvPr id="2" name="矩形 1"/>
          <p:cNvSpPr/>
          <p:nvPr/>
        </p:nvSpPr>
        <p:spPr>
          <a:xfrm>
            <a:off x="4305300" y="4612501"/>
            <a:ext cx="800219" cy="276999"/>
          </a:xfrm>
          <a:prstGeom prst="rect">
            <a:avLst/>
          </a:prstGeom>
          <a:solidFill>
            <a:schemeClr val="bg1"/>
          </a:solidFill>
        </p:spPr>
        <p:txBody>
          <a:bodyPr wrap="none">
            <a:spAutoFit/>
          </a:bodyPr>
          <a:lstStyle/>
          <a:p>
            <a:r>
              <a:rPr lang="zh-CN" altLang="en-US" sz="1200" dirty="0" smtClean="0"/>
              <a:t>页内偏移</a:t>
            </a:r>
            <a:endParaRPr lang="zh-CN" altLang="en-US" sz="1200" dirty="0"/>
          </a:p>
        </p:txBody>
      </p:sp>
      <p:sp>
        <p:nvSpPr>
          <p:cNvPr id="8" name="矩形 7"/>
          <p:cNvSpPr/>
          <p:nvPr/>
        </p:nvSpPr>
        <p:spPr>
          <a:xfrm>
            <a:off x="5334000" y="5181600"/>
            <a:ext cx="492443" cy="276999"/>
          </a:xfrm>
          <a:prstGeom prst="rect">
            <a:avLst/>
          </a:prstGeom>
          <a:noFill/>
        </p:spPr>
        <p:txBody>
          <a:bodyPr wrap="none">
            <a:spAutoFit/>
          </a:bodyPr>
          <a:lstStyle/>
          <a:p>
            <a:r>
              <a:rPr lang="zh-CN" altLang="en-US" sz="1200" dirty="0" smtClean="0"/>
              <a:t>页内</a:t>
            </a:r>
            <a:endParaRPr lang="zh-CN" altLang="en-US" sz="1200" dirty="0"/>
          </a:p>
        </p:txBody>
      </p:sp>
    </p:spTree>
    <p:extLst>
      <p:ext uri="{BB962C8B-B14F-4D97-AF65-F5344CB8AC3E}">
        <p14:creationId xmlns:p14="http://schemas.microsoft.com/office/powerpoint/2010/main" val="2911709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zh-CN" altLang="en-US" smtClean="0"/>
              <a:t>内存管理总结</a:t>
            </a:r>
          </a:p>
        </p:txBody>
      </p:sp>
      <p:pic>
        <p:nvPicPr>
          <p:cNvPr id="107523" name="Picture 3" descr="j02977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9575" y="0"/>
            <a:ext cx="1114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60" name="Rectangle 4"/>
          <p:cNvSpPr>
            <a:spLocks noChangeArrowheads="1"/>
          </p:cNvSpPr>
          <p:nvPr/>
        </p:nvSpPr>
        <p:spPr bwMode="auto">
          <a:xfrm>
            <a:off x="307975" y="12684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t>内存的根本目的 </a:t>
            </a:r>
            <a:r>
              <a:rPr lang="zh-CN" altLang="en-US" sz="2400">
                <a:sym typeface="Symbol" panose="05050102010706020507" pitchFamily="18" charset="2"/>
              </a:rPr>
              <a:t> 把程序放在内存并让其执行</a:t>
            </a:r>
            <a:endParaRPr lang="zh-CN" altLang="en-US" sz="2400">
              <a:solidFill>
                <a:srgbClr val="FF0000"/>
              </a:solidFill>
            </a:endParaRPr>
          </a:p>
        </p:txBody>
      </p:sp>
      <p:sp>
        <p:nvSpPr>
          <p:cNvPr id="403461" name="Rectangle 5"/>
          <p:cNvSpPr>
            <a:spLocks noChangeArrowheads="1"/>
          </p:cNvSpPr>
          <p:nvPr/>
        </p:nvSpPr>
        <p:spPr bwMode="auto">
          <a:xfrm>
            <a:off x="304800" y="18288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sym typeface="Symbol" panose="05050102010706020507" pitchFamily="18" charset="2"/>
              </a:rPr>
              <a:t>程序执行需要重定位</a:t>
            </a:r>
            <a:r>
              <a:rPr lang="zh-CN" altLang="en-US" sz="2400">
                <a:solidFill>
                  <a:srgbClr val="FF0000"/>
                </a:solidFill>
              </a:rPr>
              <a:t> </a:t>
            </a:r>
            <a:r>
              <a:rPr lang="zh-CN" altLang="en-US" sz="2400">
                <a:sym typeface="Symbol" panose="05050102010706020507" pitchFamily="18" charset="2"/>
              </a:rPr>
              <a:t> 编译、载入和运行三种定位时刻</a:t>
            </a:r>
          </a:p>
        </p:txBody>
      </p:sp>
      <p:sp>
        <p:nvSpPr>
          <p:cNvPr id="403462" name="Rectangle 6"/>
          <p:cNvSpPr>
            <a:spLocks noChangeArrowheads="1"/>
          </p:cNvSpPr>
          <p:nvPr/>
        </p:nvSpPr>
        <p:spPr bwMode="auto">
          <a:xfrm>
            <a:off x="304800" y="24384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sym typeface="Symbol" panose="05050102010706020507" pitchFamily="18" charset="2"/>
              </a:rPr>
              <a:t>运行时重定位最成熟  </a:t>
            </a:r>
            <a:r>
              <a:rPr lang="zh-CN" altLang="en-US" sz="2400">
                <a:solidFill>
                  <a:srgbClr val="FF0000"/>
                </a:solidFill>
                <a:sym typeface="Symbol" panose="05050102010706020507" pitchFamily="18" charset="2"/>
              </a:rPr>
              <a:t>从逻辑地址到物理地址的翻译</a:t>
            </a:r>
          </a:p>
        </p:txBody>
      </p:sp>
      <p:sp>
        <p:nvSpPr>
          <p:cNvPr id="403463" name="Rectangle 7"/>
          <p:cNvSpPr>
            <a:spLocks noChangeArrowheads="1"/>
          </p:cNvSpPr>
          <p:nvPr/>
        </p:nvSpPr>
        <p:spPr bwMode="auto">
          <a:xfrm>
            <a:off x="304800" y="30480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sym typeface="Symbol" panose="05050102010706020507" pitchFamily="18" charset="2"/>
              </a:rPr>
              <a:t>内存如何管理  连续内存分配</a:t>
            </a:r>
            <a:r>
              <a:rPr lang="en-US" altLang="zh-CN" sz="2400">
                <a:solidFill>
                  <a:srgbClr val="FF0000"/>
                </a:solidFill>
                <a:sym typeface="Symbol" panose="05050102010706020507" pitchFamily="18" charset="2"/>
              </a:rPr>
              <a:t>(</a:t>
            </a:r>
            <a:r>
              <a:rPr lang="zh-CN" altLang="en-US" sz="2400">
                <a:solidFill>
                  <a:srgbClr val="FF0000"/>
                </a:solidFill>
                <a:sym typeface="Symbol" panose="05050102010706020507" pitchFamily="18" charset="2"/>
              </a:rPr>
              <a:t>分区</a:t>
            </a:r>
            <a:r>
              <a:rPr lang="en-US" altLang="zh-CN" sz="2400">
                <a:solidFill>
                  <a:srgbClr val="FF0000"/>
                </a:solidFill>
                <a:sym typeface="Symbol" panose="05050102010706020507" pitchFamily="18" charset="2"/>
              </a:rPr>
              <a:t>)</a:t>
            </a:r>
            <a:r>
              <a:rPr lang="zh-CN" altLang="en-US" sz="2400">
                <a:sym typeface="Symbol" panose="05050102010706020507" pitchFamily="18" charset="2"/>
              </a:rPr>
              <a:t>最直观</a:t>
            </a:r>
          </a:p>
        </p:txBody>
      </p:sp>
      <p:sp>
        <p:nvSpPr>
          <p:cNvPr id="403464" name="Rectangle 8"/>
          <p:cNvSpPr>
            <a:spLocks noChangeArrowheads="1"/>
          </p:cNvSpPr>
          <p:nvPr/>
        </p:nvSpPr>
        <p:spPr bwMode="auto">
          <a:xfrm>
            <a:off x="304800" y="3630613"/>
            <a:ext cx="8610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sym typeface="Symbol" panose="05050102010706020507" pitchFamily="18" charset="2"/>
              </a:rPr>
              <a:t>程序由若干段组成  以段为单位的内存分区策略  </a:t>
            </a:r>
            <a:r>
              <a:rPr lang="zh-CN" altLang="en-US" sz="2400">
                <a:solidFill>
                  <a:srgbClr val="FF0000"/>
                </a:solidFill>
                <a:sym typeface="Symbol" panose="05050102010706020507" pitchFamily="18" charset="2"/>
              </a:rPr>
              <a:t>分段</a:t>
            </a:r>
            <a:r>
              <a:rPr lang="zh-CN" altLang="en-US" sz="2400">
                <a:sym typeface="Symbol" panose="05050102010706020507" pitchFamily="18" charset="2"/>
              </a:rPr>
              <a:t> </a:t>
            </a:r>
          </a:p>
        </p:txBody>
      </p:sp>
      <p:sp>
        <p:nvSpPr>
          <p:cNvPr id="403465" name="Rectangle 9"/>
          <p:cNvSpPr>
            <a:spLocks noChangeArrowheads="1"/>
          </p:cNvSpPr>
          <p:nvPr/>
        </p:nvSpPr>
        <p:spPr bwMode="auto">
          <a:xfrm>
            <a:off x="304800" y="42672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sym typeface="Symbol" panose="05050102010706020507" pitchFamily="18" charset="2"/>
              </a:rPr>
              <a:t>分段对程序员自然，但会造成内存碎片 </a:t>
            </a:r>
            <a:r>
              <a:rPr lang="zh-CN" altLang="en-US" sz="2400">
                <a:solidFill>
                  <a:srgbClr val="FF0000"/>
                </a:solidFill>
                <a:sym typeface="Symbol" panose="05050102010706020507" pitchFamily="18" charset="2"/>
              </a:rPr>
              <a:t>分页</a:t>
            </a:r>
            <a:r>
              <a:rPr lang="zh-CN" altLang="en-US" sz="2400">
                <a:sym typeface="Symbol" panose="05050102010706020507" pitchFamily="18" charset="2"/>
              </a:rPr>
              <a:t>  </a:t>
            </a:r>
            <a:r>
              <a:rPr lang="zh-CN" altLang="en-US" sz="2400">
                <a:solidFill>
                  <a:srgbClr val="FF0000"/>
                </a:solidFill>
                <a:sym typeface="Symbol" panose="05050102010706020507" pitchFamily="18" charset="2"/>
              </a:rPr>
              <a:t>段页结合</a:t>
            </a:r>
          </a:p>
        </p:txBody>
      </p:sp>
      <p:sp>
        <p:nvSpPr>
          <p:cNvPr id="403466" name="Rectangle 10"/>
          <p:cNvSpPr>
            <a:spLocks noChangeArrowheads="1"/>
          </p:cNvSpPr>
          <p:nvPr/>
        </p:nvSpPr>
        <p:spPr bwMode="auto">
          <a:xfrm>
            <a:off x="304800" y="48768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solidFill>
                  <a:srgbClr val="FF0000"/>
                </a:solidFill>
                <a:sym typeface="Symbol" panose="05050102010706020507" pitchFamily="18" charset="2"/>
              </a:rPr>
              <a:t>翻译、保护、内存分配</a:t>
            </a:r>
            <a:r>
              <a:rPr lang="zh-CN" altLang="en-US" sz="2400">
                <a:sym typeface="Symbol" panose="05050102010706020507" pitchFamily="18" charset="2"/>
              </a:rPr>
              <a:t>是内存管理的三个核心词</a:t>
            </a:r>
            <a:r>
              <a:rPr lang="en-US" altLang="zh-CN" sz="2400">
                <a:sym typeface="Symbol" panose="05050102010706020507" pitchFamily="18" charset="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animEffect transition="in" filter="dissolve">
                                      <p:cBhvr>
                                        <p:cTn id="7" dur="500"/>
                                        <p:tgtEl>
                                          <p:spTgt spid="403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3461"/>
                                        </p:tgtEl>
                                        <p:attrNameLst>
                                          <p:attrName>style.visibility</p:attrName>
                                        </p:attrNameLst>
                                      </p:cBhvr>
                                      <p:to>
                                        <p:strVal val="visible"/>
                                      </p:to>
                                    </p:set>
                                    <p:animEffect transition="in" filter="dissolve">
                                      <p:cBhvr>
                                        <p:cTn id="12" dur="500"/>
                                        <p:tgtEl>
                                          <p:spTgt spid="4034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3462"/>
                                        </p:tgtEl>
                                        <p:attrNameLst>
                                          <p:attrName>style.visibility</p:attrName>
                                        </p:attrNameLst>
                                      </p:cBhvr>
                                      <p:to>
                                        <p:strVal val="visible"/>
                                      </p:to>
                                    </p:set>
                                    <p:animEffect transition="in" filter="dissolve">
                                      <p:cBhvr>
                                        <p:cTn id="17" dur="500"/>
                                        <p:tgtEl>
                                          <p:spTgt spid="4034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3463"/>
                                        </p:tgtEl>
                                        <p:attrNameLst>
                                          <p:attrName>style.visibility</p:attrName>
                                        </p:attrNameLst>
                                      </p:cBhvr>
                                      <p:to>
                                        <p:strVal val="visible"/>
                                      </p:to>
                                    </p:set>
                                    <p:animEffect transition="in" filter="dissolve">
                                      <p:cBhvr>
                                        <p:cTn id="22" dur="500"/>
                                        <p:tgtEl>
                                          <p:spTgt spid="4034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3464"/>
                                        </p:tgtEl>
                                        <p:attrNameLst>
                                          <p:attrName>style.visibility</p:attrName>
                                        </p:attrNameLst>
                                      </p:cBhvr>
                                      <p:to>
                                        <p:strVal val="visible"/>
                                      </p:to>
                                    </p:set>
                                    <p:animEffect transition="in" filter="dissolve">
                                      <p:cBhvr>
                                        <p:cTn id="27" dur="500"/>
                                        <p:tgtEl>
                                          <p:spTgt spid="4034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3465"/>
                                        </p:tgtEl>
                                        <p:attrNameLst>
                                          <p:attrName>style.visibility</p:attrName>
                                        </p:attrNameLst>
                                      </p:cBhvr>
                                      <p:to>
                                        <p:strVal val="visible"/>
                                      </p:to>
                                    </p:set>
                                    <p:animEffect transition="in" filter="dissolve">
                                      <p:cBhvr>
                                        <p:cTn id="32" dur="500"/>
                                        <p:tgtEl>
                                          <p:spTgt spid="40346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03466"/>
                                        </p:tgtEl>
                                        <p:attrNameLst>
                                          <p:attrName>style.visibility</p:attrName>
                                        </p:attrNameLst>
                                      </p:cBhvr>
                                      <p:to>
                                        <p:strVal val="visible"/>
                                      </p:to>
                                    </p:set>
                                    <p:animEffect transition="in" filter="dissolve">
                                      <p:cBhvr>
                                        <p:cTn id="37" dur="500"/>
                                        <p:tgtEl>
                                          <p:spTgt spid="403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P spid="403461" grpId="0"/>
      <p:bldP spid="403462" grpId="0"/>
      <p:bldP spid="403463" grpId="0"/>
      <p:bldP spid="403464" grpId="0"/>
      <p:bldP spid="403465" grpId="0"/>
      <p:bldP spid="40346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381000" y="304800"/>
            <a:ext cx="7543800" cy="676275"/>
          </a:xfrm>
        </p:spPr>
        <p:txBody>
          <a:bodyPr/>
          <a:lstStyle/>
          <a:p>
            <a:pPr eaLnBrk="1" hangingPunct="1"/>
            <a:r>
              <a:rPr lang="zh-CN" altLang="en-US" sz="2400" dirty="0" smtClean="0">
                <a:sym typeface="Symbol" panose="05050102010706020507" pitchFamily="18" charset="2"/>
              </a:rPr>
              <a:t>随堂测试：</a:t>
            </a:r>
            <a:r>
              <a:rPr lang="en-US" altLang="zh-CN" sz="2400" dirty="0" smtClean="0">
                <a:sym typeface="Symbol" panose="05050102010706020507" pitchFamily="18" charset="2"/>
              </a:rPr>
              <a:t>1)</a:t>
            </a:r>
            <a:r>
              <a:rPr lang="zh-CN" altLang="en-US" sz="2400" dirty="0" smtClean="0">
                <a:sym typeface="Symbol" panose="05050102010706020507" pitchFamily="18" charset="2"/>
              </a:rPr>
              <a:t>描述一下段页结合的内存地址翻译过程</a:t>
            </a:r>
            <a:endParaRPr lang="zh-CN" altLang="zh-CN" sz="2400" dirty="0" smtClean="0">
              <a:sym typeface="Symbol" panose="05050102010706020507" pitchFamily="18" charset="2"/>
            </a:endParaRPr>
          </a:p>
        </p:txBody>
      </p:sp>
      <p:grpSp>
        <p:nvGrpSpPr>
          <p:cNvPr id="363523" name="Group 3"/>
          <p:cNvGrpSpPr>
            <a:grpSpLocks/>
          </p:cNvGrpSpPr>
          <p:nvPr/>
        </p:nvGrpSpPr>
        <p:grpSpPr bwMode="auto">
          <a:xfrm>
            <a:off x="4160838" y="4572000"/>
            <a:ext cx="2392362" cy="1905000"/>
            <a:chOff x="2621" y="2880"/>
            <a:chExt cx="1411" cy="1200"/>
          </a:xfrm>
        </p:grpSpPr>
        <p:sp>
          <p:nvSpPr>
            <p:cNvPr id="108597" name="Rectangle 4"/>
            <p:cNvSpPr>
              <a:spLocks noChangeArrowheads="1"/>
            </p:cNvSpPr>
            <p:nvPr/>
          </p:nvSpPr>
          <p:spPr bwMode="auto">
            <a:xfrm>
              <a:off x="2621" y="2880"/>
              <a:ext cx="940"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108598" name="Rectangle 5"/>
            <p:cNvSpPr>
              <a:spLocks noChangeArrowheads="1"/>
            </p:cNvSpPr>
            <p:nvPr/>
          </p:nvSpPr>
          <p:spPr bwMode="auto">
            <a:xfrm>
              <a:off x="3528" y="2880"/>
              <a:ext cx="504"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108599" name="Rectangle 6"/>
            <p:cNvSpPr>
              <a:spLocks noChangeArrowheads="1"/>
            </p:cNvSpPr>
            <p:nvPr/>
          </p:nvSpPr>
          <p:spPr bwMode="auto">
            <a:xfrm>
              <a:off x="2621" y="3139"/>
              <a:ext cx="940"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108600" name="Rectangle 7"/>
            <p:cNvSpPr>
              <a:spLocks noChangeArrowheads="1"/>
            </p:cNvSpPr>
            <p:nvPr/>
          </p:nvSpPr>
          <p:spPr bwMode="auto">
            <a:xfrm>
              <a:off x="3528" y="3139"/>
              <a:ext cx="504"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108601" name="Rectangle 8"/>
            <p:cNvSpPr>
              <a:spLocks noChangeArrowheads="1"/>
            </p:cNvSpPr>
            <p:nvPr/>
          </p:nvSpPr>
          <p:spPr bwMode="auto">
            <a:xfrm>
              <a:off x="2621" y="3360"/>
              <a:ext cx="94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108602" name="Rectangle 9"/>
            <p:cNvSpPr>
              <a:spLocks noChangeArrowheads="1"/>
            </p:cNvSpPr>
            <p:nvPr/>
          </p:nvSpPr>
          <p:spPr bwMode="auto">
            <a:xfrm>
              <a:off x="3528" y="3360"/>
              <a:ext cx="504"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108603" name="Rectangle 10"/>
            <p:cNvSpPr>
              <a:spLocks noChangeArrowheads="1"/>
            </p:cNvSpPr>
            <p:nvPr/>
          </p:nvSpPr>
          <p:spPr bwMode="auto">
            <a:xfrm>
              <a:off x="2621" y="3600"/>
              <a:ext cx="94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108604" name="Rectangle 11"/>
            <p:cNvSpPr>
              <a:spLocks noChangeArrowheads="1"/>
            </p:cNvSpPr>
            <p:nvPr/>
          </p:nvSpPr>
          <p:spPr bwMode="auto">
            <a:xfrm>
              <a:off x="3528" y="3600"/>
              <a:ext cx="504"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108605" name="Rectangle 12"/>
            <p:cNvSpPr>
              <a:spLocks noChangeArrowheads="1"/>
            </p:cNvSpPr>
            <p:nvPr/>
          </p:nvSpPr>
          <p:spPr bwMode="auto">
            <a:xfrm>
              <a:off x="2621" y="3840"/>
              <a:ext cx="94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108606" name="Rectangle 13"/>
            <p:cNvSpPr>
              <a:spLocks noChangeArrowheads="1"/>
            </p:cNvSpPr>
            <p:nvPr/>
          </p:nvSpPr>
          <p:spPr bwMode="auto">
            <a:xfrm>
              <a:off x="3528" y="3840"/>
              <a:ext cx="504"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grpSp>
      <p:sp>
        <p:nvSpPr>
          <p:cNvPr id="363534" name="AutoShape 14"/>
          <p:cNvSpPr>
            <a:spLocks noChangeArrowheads="1"/>
          </p:cNvSpPr>
          <p:nvPr/>
        </p:nvSpPr>
        <p:spPr bwMode="auto">
          <a:xfrm rot="10800000">
            <a:off x="6934200" y="4495800"/>
            <a:ext cx="2209800" cy="914400"/>
          </a:xfrm>
          <a:prstGeom prst="wedgeRoundRectCallout">
            <a:avLst>
              <a:gd name="adj1" fmla="val 12495"/>
              <a:gd name="adj2" fmla="val 7690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t>常称为线性地址，以示区别</a:t>
            </a:r>
          </a:p>
        </p:txBody>
      </p:sp>
      <p:grpSp>
        <p:nvGrpSpPr>
          <p:cNvPr id="363535" name="Group 15"/>
          <p:cNvGrpSpPr>
            <a:grpSpLocks/>
          </p:cNvGrpSpPr>
          <p:nvPr/>
        </p:nvGrpSpPr>
        <p:grpSpPr bwMode="auto">
          <a:xfrm>
            <a:off x="4405313" y="1371600"/>
            <a:ext cx="4724400" cy="1916113"/>
            <a:chOff x="2640" y="761"/>
            <a:chExt cx="2935" cy="1207"/>
          </a:xfrm>
        </p:grpSpPr>
        <p:sp>
          <p:nvSpPr>
            <p:cNvPr id="108577" name="Rectangle 16"/>
            <p:cNvSpPr>
              <a:spLocks noChangeArrowheads="1"/>
            </p:cNvSpPr>
            <p:nvPr/>
          </p:nvSpPr>
          <p:spPr bwMode="auto">
            <a:xfrm>
              <a:off x="3226" y="761"/>
              <a:ext cx="91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108578" name="Rectangle 17"/>
            <p:cNvSpPr>
              <a:spLocks noChangeArrowheads="1"/>
            </p:cNvSpPr>
            <p:nvPr/>
          </p:nvSpPr>
          <p:spPr bwMode="auto">
            <a:xfrm>
              <a:off x="4135" y="761"/>
              <a:ext cx="952"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108579" name="Rectangle 18"/>
            <p:cNvSpPr>
              <a:spLocks noChangeArrowheads="1"/>
            </p:cNvSpPr>
            <p:nvPr/>
          </p:nvSpPr>
          <p:spPr bwMode="auto">
            <a:xfrm>
              <a:off x="5087" y="761"/>
              <a:ext cx="488"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108580" name="Rectangle 19"/>
            <p:cNvSpPr>
              <a:spLocks noChangeArrowheads="1"/>
            </p:cNvSpPr>
            <p:nvPr/>
          </p:nvSpPr>
          <p:spPr bwMode="auto">
            <a:xfrm>
              <a:off x="2640" y="761"/>
              <a:ext cx="58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108581" name="Rectangle 20"/>
            <p:cNvSpPr>
              <a:spLocks noChangeArrowheads="1"/>
            </p:cNvSpPr>
            <p:nvPr/>
          </p:nvSpPr>
          <p:spPr bwMode="auto">
            <a:xfrm>
              <a:off x="3226" y="1027"/>
              <a:ext cx="91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0x4000</a:t>
              </a:r>
            </a:p>
          </p:txBody>
        </p:sp>
        <p:sp>
          <p:nvSpPr>
            <p:cNvPr id="108582" name="Rectangle 21"/>
            <p:cNvSpPr>
              <a:spLocks noChangeArrowheads="1"/>
            </p:cNvSpPr>
            <p:nvPr/>
          </p:nvSpPr>
          <p:spPr bwMode="auto">
            <a:xfrm>
              <a:off x="4135" y="1027"/>
              <a:ext cx="952"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0x0800</a:t>
              </a:r>
            </a:p>
          </p:txBody>
        </p:sp>
        <p:sp>
          <p:nvSpPr>
            <p:cNvPr id="108583" name="Rectangle 22"/>
            <p:cNvSpPr>
              <a:spLocks noChangeArrowheads="1"/>
            </p:cNvSpPr>
            <p:nvPr/>
          </p:nvSpPr>
          <p:spPr bwMode="auto">
            <a:xfrm>
              <a:off x="5087" y="1027"/>
              <a:ext cx="488"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108584" name="Rectangle 23"/>
            <p:cNvSpPr>
              <a:spLocks noChangeArrowheads="1"/>
            </p:cNvSpPr>
            <p:nvPr/>
          </p:nvSpPr>
          <p:spPr bwMode="auto">
            <a:xfrm>
              <a:off x="2640" y="1027"/>
              <a:ext cx="58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108585" name="Rectangle 24"/>
            <p:cNvSpPr>
              <a:spLocks noChangeArrowheads="1"/>
            </p:cNvSpPr>
            <p:nvPr/>
          </p:nvSpPr>
          <p:spPr bwMode="auto">
            <a:xfrm>
              <a:off x="3226" y="124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0x4800</a:t>
              </a:r>
            </a:p>
          </p:txBody>
        </p:sp>
        <p:sp>
          <p:nvSpPr>
            <p:cNvPr id="108586" name="Rectangle 25"/>
            <p:cNvSpPr>
              <a:spLocks noChangeArrowheads="1"/>
            </p:cNvSpPr>
            <p:nvPr/>
          </p:nvSpPr>
          <p:spPr bwMode="auto">
            <a:xfrm>
              <a:off x="4135" y="124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0x1400</a:t>
              </a:r>
            </a:p>
          </p:txBody>
        </p:sp>
        <p:sp>
          <p:nvSpPr>
            <p:cNvPr id="108587" name="Rectangle 26"/>
            <p:cNvSpPr>
              <a:spLocks noChangeArrowheads="1"/>
            </p:cNvSpPr>
            <p:nvPr/>
          </p:nvSpPr>
          <p:spPr bwMode="auto">
            <a:xfrm>
              <a:off x="5087" y="124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108588" name="Rectangle 27"/>
            <p:cNvSpPr>
              <a:spLocks noChangeArrowheads="1"/>
            </p:cNvSpPr>
            <p:nvPr/>
          </p:nvSpPr>
          <p:spPr bwMode="auto">
            <a:xfrm>
              <a:off x="2640" y="124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108589" name="Rectangle 28"/>
            <p:cNvSpPr>
              <a:spLocks noChangeArrowheads="1"/>
            </p:cNvSpPr>
            <p:nvPr/>
          </p:nvSpPr>
          <p:spPr bwMode="auto">
            <a:xfrm>
              <a:off x="3226" y="148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0xF000</a:t>
              </a:r>
            </a:p>
          </p:txBody>
        </p:sp>
        <p:sp>
          <p:nvSpPr>
            <p:cNvPr id="108590" name="Rectangle 29"/>
            <p:cNvSpPr>
              <a:spLocks noChangeArrowheads="1"/>
            </p:cNvSpPr>
            <p:nvPr/>
          </p:nvSpPr>
          <p:spPr bwMode="auto">
            <a:xfrm>
              <a:off x="4135" y="148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0x1000</a:t>
              </a:r>
            </a:p>
          </p:txBody>
        </p:sp>
        <p:sp>
          <p:nvSpPr>
            <p:cNvPr id="108591" name="Rectangle 30"/>
            <p:cNvSpPr>
              <a:spLocks noChangeArrowheads="1"/>
            </p:cNvSpPr>
            <p:nvPr/>
          </p:nvSpPr>
          <p:spPr bwMode="auto">
            <a:xfrm>
              <a:off x="5087" y="148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108592" name="Rectangle 31"/>
            <p:cNvSpPr>
              <a:spLocks noChangeArrowheads="1"/>
            </p:cNvSpPr>
            <p:nvPr/>
          </p:nvSpPr>
          <p:spPr bwMode="auto">
            <a:xfrm>
              <a:off x="2640" y="148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108593" name="Rectangle 32"/>
            <p:cNvSpPr>
              <a:spLocks noChangeArrowheads="1"/>
            </p:cNvSpPr>
            <p:nvPr/>
          </p:nvSpPr>
          <p:spPr bwMode="auto">
            <a:xfrm>
              <a:off x="3226" y="172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0x0000</a:t>
              </a:r>
            </a:p>
          </p:txBody>
        </p:sp>
        <p:sp>
          <p:nvSpPr>
            <p:cNvPr id="108594" name="Rectangle 33"/>
            <p:cNvSpPr>
              <a:spLocks noChangeArrowheads="1"/>
            </p:cNvSpPr>
            <p:nvPr/>
          </p:nvSpPr>
          <p:spPr bwMode="auto">
            <a:xfrm>
              <a:off x="4135" y="172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0x3000</a:t>
              </a:r>
            </a:p>
          </p:txBody>
        </p:sp>
        <p:sp>
          <p:nvSpPr>
            <p:cNvPr id="108595" name="Rectangle 34"/>
            <p:cNvSpPr>
              <a:spLocks noChangeArrowheads="1"/>
            </p:cNvSpPr>
            <p:nvPr/>
          </p:nvSpPr>
          <p:spPr bwMode="auto">
            <a:xfrm>
              <a:off x="5087" y="172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108596" name="Rectangle 35"/>
            <p:cNvSpPr>
              <a:spLocks noChangeArrowheads="1"/>
            </p:cNvSpPr>
            <p:nvPr/>
          </p:nvSpPr>
          <p:spPr bwMode="auto">
            <a:xfrm>
              <a:off x="2640" y="172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sp>
        <p:nvSpPr>
          <p:cNvPr id="363556" name="AutoShape 36"/>
          <p:cNvSpPr>
            <a:spLocks noChangeArrowheads="1"/>
          </p:cNvSpPr>
          <p:nvPr/>
        </p:nvSpPr>
        <p:spPr bwMode="auto">
          <a:xfrm>
            <a:off x="1447800" y="1524000"/>
            <a:ext cx="304800" cy="152400"/>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3557" name="Rectangle 37"/>
          <p:cNvSpPr>
            <a:spLocks noChangeArrowheads="1"/>
          </p:cNvSpPr>
          <p:nvPr/>
        </p:nvSpPr>
        <p:spPr bwMode="auto">
          <a:xfrm>
            <a:off x="1828800" y="1371600"/>
            <a:ext cx="2514600" cy="466725"/>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段号</a:t>
            </a:r>
            <a:r>
              <a:rPr lang="en-US" altLang="zh-CN" sz="2400">
                <a:solidFill>
                  <a:srgbClr val="FF0000"/>
                </a:solidFill>
              </a:rPr>
              <a:t>+</a:t>
            </a:r>
            <a:r>
              <a:rPr lang="zh-CN" altLang="en-US" sz="2400">
                <a:solidFill>
                  <a:srgbClr val="FF0000"/>
                </a:solidFill>
              </a:rPr>
              <a:t>偏移</a:t>
            </a:r>
            <a:r>
              <a:rPr lang="en-US" altLang="zh-CN" sz="2400">
                <a:solidFill>
                  <a:srgbClr val="FF0000"/>
                </a:solidFill>
              </a:rPr>
              <a:t>(cs:ip)</a:t>
            </a:r>
          </a:p>
        </p:txBody>
      </p:sp>
      <p:pic>
        <p:nvPicPr>
          <p:cNvPr id="363558" name="Picture 38"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143000"/>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59" name="Picture 39" descr="j02929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5194300"/>
            <a:ext cx="1066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560" name="Freeform 40"/>
          <p:cNvSpPr>
            <a:spLocks/>
          </p:cNvSpPr>
          <p:nvPr/>
        </p:nvSpPr>
        <p:spPr bwMode="auto">
          <a:xfrm>
            <a:off x="3657600" y="1828800"/>
            <a:ext cx="1066800" cy="546100"/>
          </a:xfrm>
          <a:custGeom>
            <a:avLst/>
            <a:gdLst>
              <a:gd name="T0" fmla="*/ 0 w 672"/>
              <a:gd name="T1" fmla="*/ 0 h 344"/>
              <a:gd name="T2" fmla="*/ 2147483646 w 672"/>
              <a:gd name="T3" fmla="*/ 2147483646 h 344"/>
              <a:gd name="T4" fmla="*/ 2147483646 w 672"/>
              <a:gd name="T5" fmla="*/ 2147483646 h 344"/>
              <a:gd name="T6" fmla="*/ 0 60000 65536"/>
              <a:gd name="T7" fmla="*/ 0 60000 65536"/>
              <a:gd name="T8" fmla="*/ 0 60000 65536"/>
            </a:gdLst>
            <a:ahLst/>
            <a:cxnLst>
              <a:cxn ang="T6">
                <a:pos x="T0" y="T1"/>
              </a:cxn>
              <a:cxn ang="T7">
                <a:pos x="T2" y="T3"/>
              </a:cxn>
              <a:cxn ang="T8">
                <a:pos x="T4" y="T5"/>
              </a:cxn>
            </a:cxnLst>
            <a:rect l="0" t="0" r="r" b="b"/>
            <a:pathLst>
              <a:path w="672" h="344">
                <a:moveTo>
                  <a:pt x="0" y="0"/>
                </a:moveTo>
                <a:cubicBezTo>
                  <a:pt x="16" y="116"/>
                  <a:pt x="32" y="232"/>
                  <a:pt x="144" y="288"/>
                </a:cubicBezTo>
                <a:cubicBezTo>
                  <a:pt x="256" y="344"/>
                  <a:pt x="464" y="340"/>
                  <a:pt x="672" y="33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61" name="Freeform 41"/>
          <p:cNvSpPr>
            <a:spLocks/>
          </p:cNvSpPr>
          <p:nvPr/>
        </p:nvSpPr>
        <p:spPr bwMode="auto">
          <a:xfrm>
            <a:off x="3962400" y="1828800"/>
            <a:ext cx="1828800" cy="1828800"/>
          </a:xfrm>
          <a:custGeom>
            <a:avLst/>
            <a:gdLst>
              <a:gd name="T0" fmla="*/ 0 w 912"/>
              <a:gd name="T1" fmla="*/ 0 h 1008"/>
              <a:gd name="T2" fmla="*/ 2147483646 w 912"/>
              <a:gd name="T3" fmla="*/ 2147483646 h 1008"/>
              <a:gd name="T4" fmla="*/ 2147483646 w 912"/>
              <a:gd name="T5" fmla="*/ 2147483646 h 1008"/>
              <a:gd name="T6" fmla="*/ 2147483646 w 912"/>
              <a:gd name="T7" fmla="*/ 2147483646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1008">
                <a:moveTo>
                  <a:pt x="0" y="0"/>
                </a:moveTo>
                <a:cubicBezTo>
                  <a:pt x="8" y="0"/>
                  <a:pt x="16" y="0"/>
                  <a:pt x="48" y="96"/>
                </a:cubicBezTo>
                <a:cubicBezTo>
                  <a:pt x="80" y="192"/>
                  <a:pt x="48" y="424"/>
                  <a:pt x="192" y="576"/>
                </a:cubicBezTo>
                <a:cubicBezTo>
                  <a:pt x="336" y="728"/>
                  <a:pt x="624" y="868"/>
                  <a:pt x="912" y="1008"/>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62" name="Group 42"/>
          <p:cNvGrpSpPr>
            <a:grpSpLocks/>
          </p:cNvGrpSpPr>
          <p:nvPr/>
        </p:nvGrpSpPr>
        <p:grpSpPr bwMode="auto">
          <a:xfrm>
            <a:off x="1371600" y="1828800"/>
            <a:ext cx="4876800" cy="2286000"/>
            <a:chOff x="864" y="1152"/>
            <a:chExt cx="3072" cy="1440"/>
          </a:xfrm>
        </p:grpSpPr>
        <p:sp>
          <p:nvSpPr>
            <p:cNvPr id="108574" name="Rectangle 43"/>
            <p:cNvSpPr>
              <a:spLocks noChangeArrowheads="1"/>
            </p:cNvSpPr>
            <p:nvPr/>
          </p:nvSpPr>
          <p:spPr bwMode="auto">
            <a:xfrm>
              <a:off x="864" y="1872"/>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逻辑地址</a:t>
              </a:r>
            </a:p>
          </p:txBody>
        </p:sp>
        <p:sp>
          <p:nvSpPr>
            <p:cNvPr id="108575" name="Line 44"/>
            <p:cNvSpPr>
              <a:spLocks noChangeShapeType="1"/>
            </p:cNvSpPr>
            <p:nvPr/>
          </p:nvSpPr>
          <p:spPr bwMode="auto">
            <a:xfrm flipV="1">
              <a:off x="1440" y="1152"/>
              <a:ext cx="336"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45"/>
            <p:cNvSpPr>
              <a:spLocks noChangeShapeType="1"/>
            </p:cNvSpPr>
            <p:nvPr/>
          </p:nvSpPr>
          <p:spPr bwMode="auto">
            <a:xfrm>
              <a:off x="1824" y="2064"/>
              <a:ext cx="2112" cy="52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66" name="Line 46"/>
          <p:cNvSpPr>
            <a:spLocks noChangeShapeType="1"/>
          </p:cNvSpPr>
          <p:nvPr/>
        </p:nvSpPr>
        <p:spPr bwMode="auto">
          <a:xfrm>
            <a:off x="6019800" y="2438400"/>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67" name="Group 47"/>
          <p:cNvGrpSpPr>
            <a:grpSpLocks/>
          </p:cNvGrpSpPr>
          <p:nvPr/>
        </p:nvGrpSpPr>
        <p:grpSpPr bwMode="auto">
          <a:xfrm>
            <a:off x="5791200" y="3441700"/>
            <a:ext cx="457200" cy="444500"/>
            <a:chOff x="2832" y="2312"/>
            <a:chExt cx="624" cy="576"/>
          </a:xfrm>
        </p:grpSpPr>
        <p:sp>
          <p:nvSpPr>
            <p:cNvPr id="108571" name="Oval 48"/>
            <p:cNvSpPr>
              <a:spLocks noChangeArrowheads="1"/>
            </p:cNvSpPr>
            <p:nvPr/>
          </p:nvSpPr>
          <p:spPr bwMode="auto">
            <a:xfrm>
              <a:off x="2832" y="2312"/>
              <a:ext cx="624" cy="576"/>
            </a:xfrm>
            <a:prstGeom prst="ellipse">
              <a:avLst/>
            </a:prstGeom>
            <a:solidFill>
              <a:schemeClr val="bg1"/>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solidFill>
                  <a:srgbClr val="00FFFF"/>
                </a:solidFill>
                <a:latin typeface="Comic Sans MS" panose="030F0702030302020204" pitchFamily="66" charset="0"/>
              </a:endParaRPr>
            </a:p>
          </p:txBody>
        </p:sp>
        <p:sp>
          <p:nvSpPr>
            <p:cNvPr id="108572" name="Line 49"/>
            <p:cNvSpPr>
              <a:spLocks noChangeShapeType="1"/>
            </p:cNvSpPr>
            <p:nvPr/>
          </p:nvSpPr>
          <p:spPr bwMode="auto">
            <a:xfrm>
              <a:off x="2976" y="2600"/>
              <a:ext cx="351" cy="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50"/>
            <p:cNvSpPr>
              <a:spLocks noChangeShapeType="1"/>
            </p:cNvSpPr>
            <p:nvPr/>
          </p:nvSpPr>
          <p:spPr bwMode="auto">
            <a:xfrm flipV="1">
              <a:off x="3150" y="2435"/>
              <a:ext cx="1" cy="329"/>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3571" name="Group 51"/>
          <p:cNvGrpSpPr>
            <a:grpSpLocks/>
          </p:cNvGrpSpPr>
          <p:nvPr/>
        </p:nvGrpSpPr>
        <p:grpSpPr bwMode="auto">
          <a:xfrm>
            <a:off x="6172200" y="3800475"/>
            <a:ext cx="2819400" cy="466725"/>
            <a:chOff x="3888" y="2394"/>
            <a:chExt cx="1776" cy="294"/>
          </a:xfrm>
        </p:grpSpPr>
        <p:sp>
          <p:nvSpPr>
            <p:cNvPr id="108568" name="Rectangle 52"/>
            <p:cNvSpPr>
              <a:spLocks noChangeArrowheads="1"/>
            </p:cNvSpPr>
            <p:nvPr/>
          </p:nvSpPr>
          <p:spPr bwMode="auto">
            <a:xfrm>
              <a:off x="4032" y="2394"/>
              <a:ext cx="768"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页号</a:t>
              </a:r>
            </a:p>
          </p:txBody>
        </p:sp>
        <p:sp>
          <p:nvSpPr>
            <p:cNvPr id="108569" name="Rectangle 53"/>
            <p:cNvSpPr>
              <a:spLocks noChangeArrowheads="1"/>
            </p:cNvSpPr>
            <p:nvPr/>
          </p:nvSpPr>
          <p:spPr bwMode="auto">
            <a:xfrm>
              <a:off x="4800" y="2394"/>
              <a:ext cx="864"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偏移</a:t>
              </a:r>
            </a:p>
          </p:txBody>
        </p:sp>
        <p:sp>
          <p:nvSpPr>
            <p:cNvPr id="108570" name="Line 54"/>
            <p:cNvSpPr>
              <a:spLocks noChangeShapeType="1"/>
            </p:cNvSpPr>
            <p:nvPr/>
          </p:nvSpPr>
          <p:spPr bwMode="auto">
            <a:xfrm>
              <a:off x="3888" y="2448"/>
              <a:ext cx="144" cy="1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75" name="Freeform 55"/>
          <p:cNvSpPr>
            <a:spLocks/>
          </p:cNvSpPr>
          <p:nvPr/>
        </p:nvSpPr>
        <p:spPr bwMode="auto">
          <a:xfrm>
            <a:off x="5181600" y="4267200"/>
            <a:ext cx="1752600" cy="1676400"/>
          </a:xfrm>
          <a:custGeom>
            <a:avLst/>
            <a:gdLst>
              <a:gd name="T0" fmla="*/ 2147483646 w 1104"/>
              <a:gd name="T1" fmla="*/ 0 h 1056"/>
              <a:gd name="T2" fmla="*/ 2147483646 w 1104"/>
              <a:gd name="T3" fmla="*/ 2147483646 h 1056"/>
              <a:gd name="T4" fmla="*/ 0 w 1104"/>
              <a:gd name="T5" fmla="*/ 2147483646 h 1056"/>
              <a:gd name="T6" fmla="*/ 0 60000 65536"/>
              <a:gd name="T7" fmla="*/ 0 60000 65536"/>
              <a:gd name="T8" fmla="*/ 0 60000 65536"/>
            </a:gdLst>
            <a:ahLst/>
            <a:cxnLst>
              <a:cxn ang="T6">
                <a:pos x="T0" y="T1"/>
              </a:cxn>
              <a:cxn ang="T7">
                <a:pos x="T2" y="T3"/>
              </a:cxn>
              <a:cxn ang="T8">
                <a:pos x="T4" y="T5"/>
              </a:cxn>
            </a:cxnLst>
            <a:rect l="0" t="0" r="r" b="b"/>
            <a:pathLst>
              <a:path w="1104" h="1056">
                <a:moveTo>
                  <a:pt x="1104" y="0"/>
                </a:moveTo>
                <a:cubicBezTo>
                  <a:pt x="1076" y="320"/>
                  <a:pt x="1048" y="640"/>
                  <a:pt x="864" y="816"/>
                </a:cubicBezTo>
                <a:cubicBezTo>
                  <a:pt x="680" y="992"/>
                  <a:pt x="340" y="1024"/>
                  <a:pt x="0" y="105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76" name="Group 56"/>
          <p:cNvGrpSpPr>
            <a:grpSpLocks/>
          </p:cNvGrpSpPr>
          <p:nvPr/>
        </p:nvGrpSpPr>
        <p:grpSpPr bwMode="auto">
          <a:xfrm>
            <a:off x="838200" y="3962400"/>
            <a:ext cx="3200400" cy="1066800"/>
            <a:chOff x="528" y="2496"/>
            <a:chExt cx="1968" cy="672"/>
          </a:xfrm>
        </p:grpSpPr>
        <p:sp>
          <p:nvSpPr>
            <p:cNvPr id="108565" name="Rectangle 57"/>
            <p:cNvSpPr>
              <a:spLocks noChangeArrowheads="1"/>
            </p:cNvSpPr>
            <p:nvPr/>
          </p:nvSpPr>
          <p:spPr bwMode="auto">
            <a:xfrm>
              <a:off x="1511" y="2832"/>
              <a:ext cx="985" cy="336"/>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urier New" panose="02070309020205020404" pitchFamily="49" charset="0"/>
                </a:rPr>
                <a:t>偏移</a:t>
              </a:r>
            </a:p>
          </p:txBody>
        </p:sp>
        <p:sp>
          <p:nvSpPr>
            <p:cNvPr id="108566" name="Text Box 58"/>
            <p:cNvSpPr txBox="1">
              <a:spLocks noChangeArrowheads="1"/>
            </p:cNvSpPr>
            <p:nvPr/>
          </p:nvSpPr>
          <p:spPr bwMode="auto">
            <a:xfrm>
              <a:off x="528" y="2496"/>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物理地址</a:t>
              </a:r>
            </a:p>
          </p:txBody>
        </p:sp>
        <p:sp>
          <p:nvSpPr>
            <p:cNvPr id="108567" name="Rectangle 59"/>
            <p:cNvSpPr>
              <a:spLocks noChangeArrowheads="1"/>
            </p:cNvSpPr>
            <p:nvPr/>
          </p:nvSpPr>
          <p:spPr bwMode="auto">
            <a:xfrm>
              <a:off x="530" y="2832"/>
              <a:ext cx="985" cy="336"/>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urier New" panose="02070309020205020404" pitchFamily="49" charset="0"/>
                </a:rPr>
                <a:t>物理页号</a:t>
              </a:r>
            </a:p>
          </p:txBody>
        </p:sp>
      </p:grpSp>
      <p:sp>
        <p:nvSpPr>
          <p:cNvPr id="363580" name="Freeform 60"/>
          <p:cNvSpPr>
            <a:spLocks/>
          </p:cNvSpPr>
          <p:nvPr/>
        </p:nvSpPr>
        <p:spPr bwMode="auto">
          <a:xfrm>
            <a:off x="2057400" y="4953000"/>
            <a:ext cx="2362200" cy="977900"/>
          </a:xfrm>
          <a:custGeom>
            <a:avLst/>
            <a:gdLst>
              <a:gd name="T0" fmla="*/ 2147483646 w 1488"/>
              <a:gd name="T1" fmla="*/ 2147483646 h 808"/>
              <a:gd name="T2" fmla="*/ 2147483646 w 1488"/>
              <a:gd name="T3" fmla="*/ 2147483646 h 808"/>
              <a:gd name="T4" fmla="*/ 2147483646 w 1488"/>
              <a:gd name="T5" fmla="*/ 2147483646 h 808"/>
              <a:gd name="T6" fmla="*/ 0 w 1488"/>
              <a:gd name="T7" fmla="*/ 0 h 8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808">
                <a:moveTo>
                  <a:pt x="1488" y="768"/>
                </a:moveTo>
                <a:cubicBezTo>
                  <a:pt x="1276" y="788"/>
                  <a:pt x="1064" y="808"/>
                  <a:pt x="864" y="768"/>
                </a:cubicBezTo>
                <a:cubicBezTo>
                  <a:pt x="664" y="728"/>
                  <a:pt x="432" y="656"/>
                  <a:pt x="288" y="528"/>
                </a:cubicBezTo>
                <a:cubicBezTo>
                  <a:pt x="144" y="400"/>
                  <a:pt x="72" y="200"/>
                  <a:pt x="0" y="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81" name="Freeform 61"/>
          <p:cNvSpPr>
            <a:spLocks/>
          </p:cNvSpPr>
          <p:nvPr/>
        </p:nvSpPr>
        <p:spPr bwMode="auto">
          <a:xfrm>
            <a:off x="3810000" y="3962400"/>
            <a:ext cx="4114800" cy="762000"/>
          </a:xfrm>
          <a:custGeom>
            <a:avLst/>
            <a:gdLst>
              <a:gd name="T0" fmla="*/ 2147483646 w 2592"/>
              <a:gd name="T1" fmla="*/ 0 h 480"/>
              <a:gd name="T2" fmla="*/ 2147483646 w 2592"/>
              <a:gd name="T3" fmla="*/ 2147483646 h 480"/>
              <a:gd name="T4" fmla="*/ 2147483646 w 2592"/>
              <a:gd name="T5" fmla="*/ 2147483646 h 480"/>
              <a:gd name="T6" fmla="*/ 0 w 2592"/>
              <a:gd name="T7" fmla="*/ 2147483646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2" h="480">
                <a:moveTo>
                  <a:pt x="2592" y="0"/>
                </a:moveTo>
                <a:cubicBezTo>
                  <a:pt x="2516" y="64"/>
                  <a:pt x="2440" y="128"/>
                  <a:pt x="2112" y="192"/>
                </a:cubicBezTo>
                <a:cubicBezTo>
                  <a:pt x="1784" y="256"/>
                  <a:pt x="976" y="336"/>
                  <a:pt x="624" y="384"/>
                </a:cubicBezTo>
                <a:cubicBezTo>
                  <a:pt x="272" y="432"/>
                  <a:pt x="136" y="456"/>
                  <a:pt x="0" y="48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82" name="AutoShape 62"/>
          <p:cNvSpPr>
            <a:spLocks noChangeArrowheads="1"/>
          </p:cNvSpPr>
          <p:nvPr/>
        </p:nvSpPr>
        <p:spPr bwMode="auto">
          <a:xfrm>
            <a:off x="533400" y="2209800"/>
            <a:ext cx="76200" cy="2743200"/>
          </a:xfrm>
          <a:prstGeom prst="downArrow">
            <a:avLst>
              <a:gd name="adj1" fmla="val 50000"/>
              <a:gd name="adj2" fmla="val 9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extLst>
      <p:ext uri="{BB962C8B-B14F-4D97-AF65-F5344CB8AC3E}">
        <p14:creationId xmlns:p14="http://schemas.microsoft.com/office/powerpoint/2010/main" val="3160447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3558"/>
                                        </p:tgtEl>
                                        <p:attrNameLst>
                                          <p:attrName>style.visibility</p:attrName>
                                        </p:attrNameLst>
                                      </p:cBhvr>
                                      <p:to>
                                        <p:strVal val="visible"/>
                                      </p:to>
                                    </p:set>
                                    <p:animEffect transition="in" filter="dissolve">
                                      <p:cBhvr>
                                        <p:cTn id="7" dur="500"/>
                                        <p:tgtEl>
                                          <p:spTgt spid="363558"/>
                                        </p:tgtEl>
                                      </p:cBhvr>
                                    </p:animEffect>
                                  </p:childTnLst>
                                </p:cTn>
                              </p:par>
                            </p:childTnLst>
                          </p:cTn>
                        </p:par>
                        <p:par>
                          <p:cTn id="8" fill="hold" nodeType="afterGroup">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363556"/>
                                        </p:tgtEl>
                                        <p:attrNameLst>
                                          <p:attrName>style.visibility</p:attrName>
                                        </p:attrNameLst>
                                      </p:cBhvr>
                                      <p:to>
                                        <p:strVal val="visible"/>
                                      </p:to>
                                    </p:set>
                                    <p:anim calcmode="lin" valueType="num">
                                      <p:cBhvr>
                                        <p:cTn id="11" dur="500" fill="hold"/>
                                        <p:tgtEl>
                                          <p:spTgt spid="363556"/>
                                        </p:tgtEl>
                                        <p:attrNameLst>
                                          <p:attrName>ppt_x</p:attrName>
                                        </p:attrNameLst>
                                      </p:cBhvr>
                                      <p:tavLst>
                                        <p:tav tm="0">
                                          <p:val>
                                            <p:strVal val="#ppt_x-#ppt_w/2"/>
                                          </p:val>
                                        </p:tav>
                                        <p:tav tm="100000">
                                          <p:val>
                                            <p:strVal val="#ppt_x"/>
                                          </p:val>
                                        </p:tav>
                                      </p:tavLst>
                                    </p:anim>
                                    <p:anim calcmode="lin" valueType="num">
                                      <p:cBhvr>
                                        <p:cTn id="12" dur="500" fill="hold"/>
                                        <p:tgtEl>
                                          <p:spTgt spid="363556"/>
                                        </p:tgtEl>
                                        <p:attrNameLst>
                                          <p:attrName>ppt_y</p:attrName>
                                        </p:attrNameLst>
                                      </p:cBhvr>
                                      <p:tavLst>
                                        <p:tav tm="0">
                                          <p:val>
                                            <p:strVal val="#ppt_y"/>
                                          </p:val>
                                        </p:tav>
                                        <p:tav tm="100000">
                                          <p:val>
                                            <p:strVal val="#ppt_y"/>
                                          </p:val>
                                        </p:tav>
                                      </p:tavLst>
                                    </p:anim>
                                    <p:anim calcmode="lin" valueType="num">
                                      <p:cBhvr>
                                        <p:cTn id="13" dur="500" fill="hold"/>
                                        <p:tgtEl>
                                          <p:spTgt spid="363556"/>
                                        </p:tgtEl>
                                        <p:attrNameLst>
                                          <p:attrName>ppt_w</p:attrName>
                                        </p:attrNameLst>
                                      </p:cBhvr>
                                      <p:tavLst>
                                        <p:tav tm="0">
                                          <p:val>
                                            <p:fltVal val="0"/>
                                          </p:val>
                                        </p:tav>
                                        <p:tav tm="100000">
                                          <p:val>
                                            <p:strVal val="#ppt_w"/>
                                          </p:val>
                                        </p:tav>
                                      </p:tavLst>
                                    </p:anim>
                                    <p:anim calcmode="lin" valueType="num">
                                      <p:cBhvr>
                                        <p:cTn id="14" dur="500" fill="hold"/>
                                        <p:tgtEl>
                                          <p:spTgt spid="363556"/>
                                        </p:tgtEl>
                                        <p:attrNameLst>
                                          <p:attrName>ppt_h</p:attrName>
                                        </p:attrNameLst>
                                      </p:cBhvr>
                                      <p:tavLst>
                                        <p:tav tm="0">
                                          <p:val>
                                            <p:strVal val="#ppt_h"/>
                                          </p:val>
                                        </p:tav>
                                        <p:tav tm="100000">
                                          <p:val>
                                            <p:strVal val="#ppt_h"/>
                                          </p:val>
                                        </p:tav>
                                      </p:tavLst>
                                    </p:anim>
                                  </p:childTnLst>
                                </p:cTn>
                              </p:par>
                            </p:childTnLst>
                          </p:cTn>
                        </p:par>
                        <p:par>
                          <p:cTn id="15" fill="hold" nodeType="afterGroup">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63557"/>
                                        </p:tgtEl>
                                        <p:attrNameLst>
                                          <p:attrName>style.visibility</p:attrName>
                                        </p:attrNameLst>
                                      </p:cBhvr>
                                      <p:to>
                                        <p:strVal val="visible"/>
                                      </p:to>
                                    </p:set>
                                    <p:animEffect transition="in" filter="dissolve">
                                      <p:cBhvr>
                                        <p:cTn id="18" dur="500"/>
                                        <p:tgtEl>
                                          <p:spTgt spid="36355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363535"/>
                                        </p:tgtEl>
                                        <p:attrNameLst>
                                          <p:attrName>style.visibility</p:attrName>
                                        </p:attrNameLst>
                                      </p:cBhvr>
                                      <p:to>
                                        <p:strVal val="visible"/>
                                      </p:to>
                                    </p:set>
                                    <p:animEffect transition="in" filter="dissolve">
                                      <p:cBhvr>
                                        <p:cTn id="23" dur="500"/>
                                        <p:tgtEl>
                                          <p:spTgt spid="36353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3560"/>
                                        </p:tgtEl>
                                        <p:attrNameLst>
                                          <p:attrName>style.visibility</p:attrName>
                                        </p:attrNameLst>
                                      </p:cBhvr>
                                      <p:to>
                                        <p:strVal val="visible"/>
                                      </p:to>
                                    </p:set>
                                    <p:animEffect transition="in" filter="wipe(left)">
                                      <p:cBhvr>
                                        <p:cTn id="28" dur="500"/>
                                        <p:tgtEl>
                                          <p:spTgt spid="36356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63566"/>
                                        </p:tgtEl>
                                        <p:attrNameLst>
                                          <p:attrName>style.visibility</p:attrName>
                                        </p:attrNameLst>
                                      </p:cBhvr>
                                      <p:to>
                                        <p:strVal val="visible"/>
                                      </p:to>
                                    </p:set>
                                    <p:animEffect transition="in" filter="wipe(up)">
                                      <p:cBhvr>
                                        <p:cTn id="33" dur="500"/>
                                        <p:tgtEl>
                                          <p:spTgt spid="3635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63561"/>
                                        </p:tgtEl>
                                        <p:attrNameLst>
                                          <p:attrName>style.visibility</p:attrName>
                                        </p:attrNameLst>
                                      </p:cBhvr>
                                      <p:to>
                                        <p:strVal val="visible"/>
                                      </p:to>
                                    </p:set>
                                    <p:animEffect transition="in" filter="wipe(left)">
                                      <p:cBhvr>
                                        <p:cTn id="38" dur="500"/>
                                        <p:tgtEl>
                                          <p:spTgt spid="363561"/>
                                        </p:tgtEl>
                                      </p:cBhvr>
                                    </p:animEffect>
                                  </p:childTnLst>
                                </p:cTn>
                              </p:par>
                            </p:childTnLst>
                          </p:cTn>
                        </p:par>
                        <p:par>
                          <p:cTn id="39" fill="hold" nodeType="after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363567"/>
                                        </p:tgtEl>
                                        <p:attrNameLst>
                                          <p:attrName>style.visibility</p:attrName>
                                        </p:attrNameLst>
                                      </p:cBhvr>
                                      <p:to>
                                        <p:strVal val="visible"/>
                                      </p:to>
                                    </p:set>
                                    <p:animEffect transition="in" filter="dissolve">
                                      <p:cBhvr>
                                        <p:cTn id="42" dur="500"/>
                                        <p:tgtEl>
                                          <p:spTgt spid="36356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363571"/>
                                        </p:tgtEl>
                                        <p:attrNameLst>
                                          <p:attrName>style.visibility</p:attrName>
                                        </p:attrNameLst>
                                      </p:cBhvr>
                                      <p:to>
                                        <p:strVal val="visible"/>
                                      </p:to>
                                    </p:set>
                                    <p:animEffect transition="in" filter="dissolve">
                                      <p:cBhvr>
                                        <p:cTn id="47" dur="500"/>
                                        <p:tgtEl>
                                          <p:spTgt spid="36357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63562"/>
                                        </p:tgtEl>
                                        <p:attrNameLst>
                                          <p:attrName>style.visibility</p:attrName>
                                        </p:attrNameLst>
                                      </p:cBhvr>
                                      <p:to>
                                        <p:strVal val="visible"/>
                                      </p:to>
                                    </p:set>
                                    <p:animEffect transition="in" filter="wipe(left)">
                                      <p:cBhvr>
                                        <p:cTn id="52" dur="500"/>
                                        <p:tgtEl>
                                          <p:spTgt spid="36356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63534"/>
                                        </p:tgtEl>
                                        <p:attrNameLst>
                                          <p:attrName>style.visibility</p:attrName>
                                        </p:attrNameLst>
                                      </p:cBhvr>
                                      <p:to>
                                        <p:strVal val="visible"/>
                                      </p:to>
                                    </p:set>
                                    <p:animEffect transition="in" filter="dissolve">
                                      <p:cBhvr>
                                        <p:cTn id="57" dur="500"/>
                                        <p:tgtEl>
                                          <p:spTgt spid="3635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363523"/>
                                        </p:tgtEl>
                                        <p:attrNameLst>
                                          <p:attrName>style.visibility</p:attrName>
                                        </p:attrNameLst>
                                      </p:cBhvr>
                                      <p:to>
                                        <p:strVal val="visible"/>
                                      </p:to>
                                    </p:set>
                                    <p:animEffect transition="in" filter="dissolve">
                                      <p:cBhvr>
                                        <p:cTn id="62" dur="500"/>
                                        <p:tgtEl>
                                          <p:spTgt spid="36352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363575"/>
                                        </p:tgtEl>
                                        <p:attrNameLst>
                                          <p:attrName>style.visibility</p:attrName>
                                        </p:attrNameLst>
                                      </p:cBhvr>
                                      <p:to>
                                        <p:strVal val="visible"/>
                                      </p:to>
                                    </p:set>
                                    <p:animEffect transition="in" filter="wipe(right)">
                                      <p:cBhvr>
                                        <p:cTn id="67" dur="500"/>
                                        <p:tgtEl>
                                          <p:spTgt spid="36357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363580"/>
                                        </p:tgtEl>
                                        <p:attrNameLst>
                                          <p:attrName>style.visibility</p:attrName>
                                        </p:attrNameLst>
                                      </p:cBhvr>
                                      <p:to>
                                        <p:strVal val="visible"/>
                                      </p:to>
                                    </p:set>
                                    <p:animEffect transition="in" filter="wipe(right)">
                                      <p:cBhvr>
                                        <p:cTn id="72" dur="500"/>
                                        <p:tgtEl>
                                          <p:spTgt spid="36358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363581"/>
                                        </p:tgtEl>
                                        <p:attrNameLst>
                                          <p:attrName>style.visibility</p:attrName>
                                        </p:attrNameLst>
                                      </p:cBhvr>
                                      <p:to>
                                        <p:strVal val="visible"/>
                                      </p:to>
                                    </p:set>
                                    <p:animEffect transition="in" filter="wipe(right)">
                                      <p:cBhvr>
                                        <p:cTn id="77" dur="500"/>
                                        <p:tgtEl>
                                          <p:spTgt spid="363581"/>
                                        </p:tgtEl>
                                      </p:cBhvr>
                                    </p:animEffect>
                                  </p:childTnLst>
                                </p:cTn>
                              </p:par>
                            </p:childTnLst>
                          </p:cTn>
                        </p:par>
                        <p:par>
                          <p:cTn id="78" fill="hold" nodeType="afterGroup">
                            <p:stCondLst>
                              <p:cond delay="500"/>
                            </p:stCondLst>
                            <p:childTnLst>
                              <p:par>
                                <p:cTn id="79" presetID="9" presetClass="entr" presetSubtype="0" fill="hold" nodeType="afterEffect">
                                  <p:stCondLst>
                                    <p:cond delay="0"/>
                                  </p:stCondLst>
                                  <p:childTnLst>
                                    <p:set>
                                      <p:cBhvr>
                                        <p:cTn id="80" dur="1" fill="hold">
                                          <p:stCondLst>
                                            <p:cond delay="0"/>
                                          </p:stCondLst>
                                        </p:cTn>
                                        <p:tgtEl>
                                          <p:spTgt spid="363576"/>
                                        </p:tgtEl>
                                        <p:attrNameLst>
                                          <p:attrName>style.visibility</p:attrName>
                                        </p:attrNameLst>
                                      </p:cBhvr>
                                      <p:to>
                                        <p:strVal val="visible"/>
                                      </p:to>
                                    </p:set>
                                    <p:animEffect transition="in" filter="dissolve">
                                      <p:cBhvr>
                                        <p:cTn id="81" dur="500"/>
                                        <p:tgtEl>
                                          <p:spTgt spid="36357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363582"/>
                                        </p:tgtEl>
                                        <p:attrNameLst>
                                          <p:attrName>style.visibility</p:attrName>
                                        </p:attrNameLst>
                                      </p:cBhvr>
                                      <p:to>
                                        <p:strVal val="visible"/>
                                      </p:to>
                                    </p:set>
                                    <p:animEffect transition="in" filter="wipe(up)">
                                      <p:cBhvr>
                                        <p:cTn id="86" dur="500"/>
                                        <p:tgtEl>
                                          <p:spTgt spid="363582"/>
                                        </p:tgtEl>
                                      </p:cBhvr>
                                    </p:animEffect>
                                  </p:childTnLst>
                                </p:cTn>
                              </p:par>
                              <p:par>
                                <p:cTn id="87" presetID="9" presetClass="entr" presetSubtype="0" fill="hold" nodeType="withEffect">
                                  <p:stCondLst>
                                    <p:cond delay="0"/>
                                  </p:stCondLst>
                                  <p:childTnLst>
                                    <p:set>
                                      <p:cBhvr>
                                        <p:cTn id="88" dur="1" fill="hold">
                                          <p:stCondLst>
                                            <p:cond delay="0"/>
                                          </p:stCondLst>
                                        </p:cTn>
                                        <p:tgtEl>
                                          <p:spTgt spid="363559"/>
                                        </p:tgtEl>
                                        <p:attrNameLst>
                                          <p:attrName>style.visibility</p:attrName>
                                        </p:attrNameLst>
                                      </p:cBhvr>
                                      <p:to>
                                        <p:strVal val="visible"/>
                                      </p:to>
                                    </p:set>
                                    <p:animEffect transition="in" filter="dissolve">
                                      <p:cBhvr>
                                        <p:cTn id="89" dur="500"/>
                                        <p:tgtEl>
                                          <p:spTgt spid="36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4" grpId="0" animBg="1"/>
      <p:bldP spid="363556" grpId="0" animBg="1"/>
      <p:bldP spid="363557" grpId="0" animBg="1"/>
      <p:bldP spid="363560" grpId="0" animBg="1"/>
      <p:bldP spid="363561" grpId="0" animBg="1"/>
      <p:bldP spid="363566" grpId="0" animBg="1"/>
      <p:bldP spid="363575" grpId="0" animBg="1"/>
      <p:bldP spid="363580" grpId="0" animBg="1"/>
      <p:bldP spid="363581" grpId="0" animBg="1"/>
      <p:bldP spid="36358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906" y="353291"/>
            <a:ext cx="8157306"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sym typeface="Symbol" panose="05050102010706020507" pitchFamily="18" charset="2"/>
              </a:rPr>
              <a:t>随堂测试： </a:t>
            </a:r>
            <a:r>
              <a:rPr lang="en-US" altLang="zh-CN" sz="2400" dirty="0" smtClean="0">
                <a:sym typeface="Symbol" panose="05050102010706020507" pitchFamily="18" charset="2"/>
              </a:rPr>
              <a:t>2)</a:t>
            </a:r>
            <a:r>
              <a:rPr lang="zh-CN" altLang="en-US" sz="2400" dirty="0">
                <a:sym typeface="Symbol" panose="05050102010706020507" pitchFamily="18" charset="2"/>
              </a:rPr>
              <a:t>描述一下段页</a:t>
            </a:r>
            <a:r>
              <a:rPr lang="zh-CN" altLang="en-US" sz="2400" dirty="0" smtClean="0">
                <a:sym typeface="Symbol" panose="05050102010706020507" pitchFamily="18" charset="2"/>
              </a:rPr>
              <a:t>结合</a:t>
            </a:r>
            <a:r>
              <a:rPr lang="zh-CN" altLang="en-US" sz="2400" dirty="0">
                <a:sym typeface="Symbol" panose="05050102010706020507" pitchFamily="18" charset="2"/>
              </a:rPr>
              <a:t>优势</a:t>
            </a:r>
            <a:endParaRPr lang="zh-CN" altLang="en-US" sz="2400" dirty="0"/>
          </a:p>
        </p:txBody>
      </p:sp>
      <p:sp>
        <p:nvSpPr>
          <p:cNvPr id="58371" name="AutoShape 3"/>
          <p:cNvSpPr>
            <a:spLocks noChangeAspect="1" noChangeArrowheads="1"/>
          </p:cNvSpPr>
          <p:nvPr/>
        </p:nvSpPr>
        <p:spPr bwMode="auto">
          <a:xfrm>
            <a:off x="419100" y="1031875"/>
            <a:ext cx="83439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8372" name="Rectangle 4"/>
          <p:cNvSpPr>
            <a:spLocks noChangeArrowheads="1"/>
          </p:cNvSpPr>
          <p:nvPr/>
        </p:nvSpPr>
        <p:spPr bwMode="auto">
          <a:xfrm>
            <a:off x="909339" y="2533650"/>
            <a:ext cx="1497013" cy="3154363"/>
          </a:xfrm>
          <a:prstGeom prst="rect">
            <a:avLst/>
          </a:prstGeom>
          <a:solidFill>
            <a:srgbClr val="0000FF">
              <a:alpha val="9019"/>
            </a:srgbClr>
          </a:solidFill>
          <a:ln w="9525">
            <a:solidFill>
              <a:srgbClr val="000000"/>
            </a:solidFill>
            <a:miter lim="800000"/>
            <a:headEnd/>
            <a:tailEnd/>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0</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1</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2</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endParaRPr lang="zh-CN" altLang="en-US" sz="1400">
              <a:latin typeface="Times New Roman" panose="02020603050405020304" pitchFamily="18" charset="0"/>
            </a:endParaRP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n</a:t>
            </a:r>
            <a:r>
              <a:rPr lang="zh-CN" altLang="en-US" sz="2000">
                <a:latin typeface="Times New Roman" panose="02020603050405020304" pitchFamily="18" charset="0"/>
              </a:rPr>
              <a:t>页</a:t>
            </a:r>
            <a:endParaRPr lang="zh-CN" altLang="en-US" sz="2000"/>
          </a:p>
        </p:txBody>
      </p:sp>
      <p:sp>
        <p:nvSpPr>
          <p:cNvPr id="58373" name="Rectangle 5"/>
          <p:cNvSpPr>
            <a:spLocks noChangeArrowheads="1"/>
          </p:cNvSpPr>
          <p:nvPr/>
        </p:nvSpPr>
        <p:spPr bwMode="auto">
          <a:xfrm>
            <a:off x="785514" y="1934153"/>
            <a:ext cx="17843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Times New Roman" panose="02020603050405020304" pitchFamily="18" charset="0"/>
              </a:rPr>
              <a:t>用户程序</a:t>
            </a:r>
          </a:p>
          <a:p>
            <a:pPr algn="ctr" eaLnBrk="1" hangingPunct="1">
              <a:spcBef>
                <a:spcPct val="0"/>
              </a:spcBef>
              <a:buClrTx/>
              <a:buSzTx/>
              <a:buFontTx/>
              <a:buNone/>
            </a:pPr>
            <a:r>
              <a:rPr lang="zh-CN" altLang="en-US" sz="1800" dirty="0">
                <a:latin typeface="Times New Roman" panose="02020603050405020304" pitchFamily="18" charset="0"/>
              </a:rPr>
              <a:t>逻辑地址空间</a:t>
            </a:r>
            <a:endParaRPr lang="zh-CN" altLang="en-US" sz="1800" dirty="0"/>
          </a:p>
        </p:txBody>
      </p:sp>
      <p:sp>
        <p:nvSpPr>
          <p:cNvPr id="58374" name="Line 6"/>
          <p:cNvSpPr>
            <a:spLocks noChangeShapeType="1"/>
          </p:cNvSpPr>
          <p:nvPr/>
        </p:nvSpPr>
        <p:spPr bwMode="auto">
          <a:xfrm flipH="1" flipV="1">
            <a:off x="909339" y="3032125"/>
            <a:ext cx="14970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7"/>
          <p:cNvSpPr>
            <a:spLocks noChangeShapeType="1"/>
          </p:cNvSpPr>
          <p:nvPr/>
        </p:nvSpPr>
        <p:spPr bwMode="auto">
          <a:xfrm>
            <a:off x="909339" y="3403600"/>
            <a:ext cx="14970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Line 8"/>
          <p:cNvSpPr>
            <a:spLocks noChangeShapeType="1"/>
          </p:cNvSpPr>
          <p:nvPr/>
        </p:nvSpPr>
        <p:spPr bwMode="auto">
          <a:xfrm>
            <a:off x="909339" y="3775075"/>
            <a:ext cx="14970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7" name="Line 9"/>
          <p:cNvSpPr>
            <a:spLocks noChangeShapeType="1"/>
          </p:cNvSpPr>
          <p:nvPr/>
        </p:nvSpPr>
        <p:spPr bwMode="auto">
          <a:xfrm>
            <a:off x="909339" y="5240338"/>
            <a:ext cx="149701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8" name="Rectangle 10"/>
          <p:cNvSpPr>
            <a:spLocks noChangeArrowheads="1"/>
          </p:cNvSpPr>
          <p:nvPr/>
        </p:nvSpPr>
        <p:spPr bwMode="auto">
          <a:xfrm>
            <a:off x="3047702" y="2554288"/>
            <a:ext cx="1925637" cy="3152775"/>
          </a:xfrm>
          <a:prstGeom prst="rect">
            <a:avLst/>
          </a:prstGeom>
          <a:solidFill>
            <a:srgbClr val="FFFFFF"/>
          </a:solidFill>
          <a:ln w="15875">
            <a:solidFill>
              <a:srgbClr val="FF0000"/>
            </a:solidFill>
            <a:miter lim="800000"/>
            <a:headEnd/>
            <a:tailEnd/>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0</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2</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1</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 7</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2 </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4</a:t>
            </a:r>
          </a:p>
          <a:p>
            <a:pPr algn="ctr" eaLnBrk="1" hangingPunct="1">
              <a:lnSpc>
                <a:spcPct val="130000"/>
              </a:lnSpc>
              <a:spcBef>
                <a:spcPct val="0"/>
              </a:spcBef>
              <a:buClrTx/>
              <a:buSzTx/>
              <a:buFontTx/>
              <a:buNone/>
            </a:pPr>
            <a:endParaRPr lang="en-US" altLang="zh-CN" sz="1400">
              <a:solidFill>
                <a:srgbClr val="FF0000"/>
              </a:solidFill>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n</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79" name="Rectangle 11"/>
          <p:cNvSpPr>
            <a:spLocks noChangeArrowheads="1"/>
          </p:cNvSpPr>
          <p:nvPr/>
        </p:nvSpPr>
        <p:spPr bwMode="auto">
          <a:xfrm>
            <a:off x="3037311" y="1927082"/>
            <a:ext cx="1925637" cy="57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Times New Roman" panose="02020603050405020304" pitchFamily="18" charset="0"/>
              </a:rPr>
              <a:t>页 表</a:t>
            </a:r>
          </a:p>
          <a:p>
            <a:pPr algn="ctr" eaLnBrk="1" hangingPunct="1">
              <a:spcBef>
                <a:spcPct val="0"/>
              </a:spcBef>
              <a:buClrTx/>
              <a:buSzTx/>
              <a:buFontTx/>
              <a:buNone/>
            </a:pPr>
            <a:r>
              <a:rPr lang="zh-CN" altLang="en-US" sz="1800" dirty="0">
                <a:latin typeface="Times New Roman" panose="02020603050405020304" pitchFamily="18" charset="0"/>
              </a:rPr>
              <a:t>页号       </a:t>
            </a:r>
            <a:r>
              <a:rPr lang="zh-CN" altLang="en-US" sz="1800" dirty="0">
                <a:solidFill>
                  <a:srgbClr val="FF0000"/>
                </a:solidFill>
                <a:latin typeface="Times New Roman" panose="02020603050405020304" pitchFamily="18" charset="0"/>
              </a:rPr>
              <a:t>帧号</a:t>
            </a:r>
            <a:endParaRPr lang="zh-CN" altLang="en-US" sz="1800" dirty="0">
              <a:solidFill>
                <a:srgbClr val="FF0000"/>
              </a:solidFill>
            </a:endParaRPr>
          </a:p>
        </p:txBody>
      </p:sp>
      <p:sp>
        <p:nvSpPr>
          <p:cNvPr id="58380" name="Line 12"/>
          <p:cNvSpPr>
            <a:spLocks noChangeShapeType="1"/>
          </p:cNvSpPr>
          <p:nvPr/>
        </p:nvSpPr>
        <p:spPr bwMode="auto">
          <a:xfrm>
            <a:off x="3047702" y="3032125"/>
            <a:ext cx="1925637" cy="158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1" name="Line 13"/>
          <p:cNvSpPr>
            <a:spLocks noChangeShapeType="1"/>
          </p:cNvSpPr>
          <p:nvPr/>
        </p:nvSpPr>
        <p:spPr bwMode="auto">
          <a:xfrm>
            <a:off x="3047702" y="3403600"/>
            <a:ext cx="1925637" cy="158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2" name="Line 14"/>
          <p:cNvSpPr>
            <a:spLocks noChangeShapeType="1"/>
          </p:cNvSpPr>
          <p:nvPr/>
        </p:nvSpPr>
        <p:spPr bwMode="auto">
          <a:xfrm>
            <a:off x="3047702" y="3775075"/>
            <a:ext cx="1925637"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3" name="Line 15"/>
          <p:cNvSpPr>
            <a:spLocks noChangeShapeType="1"/>
          </p:cNvSpPr>
          <p:nvPr/>
        </p:nvSpPr>
        <p:spPr bwMode="auto">
          <a:xfrm>
            <a:off x="4011314" y="2546350"/>
            <a:ext cx="1588" cy="3154363"/>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4" name="Rectangle 16"/>
          <p:cNvSpPr>
            <a:spLocks noChangeArrowheads="1"/>
          </p:cNvSpPr>
          <p:nvPr/>
        </p:nvSpPr>
        <p:spPr bwMode="auto">
          <a:xfrm>
            <a:off x="6470352" y="1644650"/>
            <a:ext cx="1925637" cy="4637088"/>
          </a:xfrm>
          <a:prstGeom prst="rect">
            <a:avLst/>
          </a:prstGeom>
          <a:solidFill>
            <a:srgbClr val="FF0000">
              <a:alpha val="5882"/>
            </a:srgbClr>
          </a:solidFill>
          <a:ln w="19050">
            <a:solidFill>
              <a:srgbClr val="000000"/>
            </a:solidFill>
            <a:miter lim="800000"/>
            <a:headEnd/>
            <a:tailEnd/>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2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0</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2</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1</a:t>
            </a:r>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n</a:t>
            </a:r>
          </a:p>
        </p:txBody>
      </p:sp>
      <p:sp>
        <p:nvSpPr>
          <p:cNvPr id="58385" name="Rectangle 17"/>
          <p:cNvSpPr>
            <a:spLocks noChangeArrowheads="1"/>
          </p:cNvSpPr>
          <p:nvPr/>
        </p:nvSpPr>
        <p:spPr bwMode="auto">
          <a:xfrm>
            <a:off x="6614814" y="1219200"/>
            <a:ext cx="186848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2000">
                <a:latin typeface="Times New Roman" panose="02020603050405020304" pitchFamily="18" charset="0"/>
              </a:rPr>
              <a:t>物理地址空间</a:t>
            </a:r>
            <a:endParaRPr lang="zh-CN" altLang="en-US" sz="2000"/>
          </a:p>
        </p:txBody>
      </p:sp>
      <p:sp>
        <p:nvSpPr>
          <p:cNvPr id="58386" name="Rectangle 18"/>
          <p:cNvSpPr>
            <a:spLocks noChangeArrowheads="1"/>
          </p:cNvSpPr>
          <p:nvPr/>
        </p:nvSpPr>
        <p:spPr bwMode="auto">
          <a:xfrm>
            <a:off x="6063952" y="1654175"/>
            <a:ext cx="42703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r" eaLnBrk="1" hangingPunct="1">
              <a:lnSpc>
                <a:spcPct val="120000"/>
              </a:lnSpc>
              <a:spcBef>
                <a:spcPct val="0"/>
              </a:spcBef>
              <a:buClrTx/>
              <a:buSzTx/>
              <a:buFontTx/>
              <a:buNone/>
            </a:pPr>
            <a:r>
              <a:rPr lang="en-US" altLang="zh-CN" sz="2000">
                <a:latin typeface="Times New Roman" panose="02020603050405020304" pitchFamily="18" charset="0"/>
              </a:rPr>
              <a:t>0</a:t>
            </a:r>
          </a:p>
          <a:p>
            <a:pPr algn="r" eaLnBrk="1" hangingPunct="1">
              <a:lnSpc>
                <a:spcPct val="120000"/>
              </a:lnSpc>
              <a:spcBef>
                <a:spcPct val="0"/>
              </a:spcBef>
              <a:buClrTx/>
              <a:buSzTx/>
              <a:buFontTx/>
              <a:buNone/>
            </a:pPr>
            <a:r>
              <a:rPr lang="en-US" altLang="zh-CN" sz="2000">
                <a:latin typeface="Times New Roman" panose="02020603050405020304" pitchFamily="18" charset="0"/>
              </a:rPr>
              <a:t>1</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2</a:t>
            </a:r>
          </a:p>
          <a:p>
            <a:pPr algn="r" eaLnBrk="1" hangingPunct="1">
              <a:lnSpc>
                <a:spcPct val="120000"/>
              </a:lnSpc>
              <a:spcBef>
                <a:spcPct val="0"/>
              </a:spcBef>
              <a:buClrTx/>
              <a:buSzTx/>
              <a:buFontTx/>
              <a:buNone/>
            </a:pPr>
            <a:r>
              <a:rPr lang="en-US" altLang="zh-CN" sz="2000">
                <a:latin typeface="Times New Roman" panose="02020603050405020304" pitchFamily="18" charset="0"/>
              </a:rPr>
              <a:t>3</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4</a:t>
            </a:r>
          </a:p>
          <a:p>
            <a:pPr algn="r" eaLnBrk="1" hangingPunct="1">
              <a:lnSpc>
                <a:spcPct val="120000"/>
              </a:lnSpc>
              <a:spcBef>
                <a:spcPct val="0"/>
              </a:spcBef>
              <a:buClrTx/>
              <a:buSzTx/>
              <a:buFontTx/>
              <a:buNone/>
            </a:pPr>
            <a:r>
              <a:rPr lang="en-US" altLang="zh-CN" sz="2000">
                <a:latin typeface="Times New Roman" panose="02020603050405020304" pitchFamily="18" charset="0"/>
              </a:rPr>
              <a:t>5</a:t>
            </a:r>
          </a:p>
          <a:p>
            <a:pPr algn="r" eaLnBrk="1" hangingPunct="1">
              <a:lnSpc>
                <a:spcPct val="120000"/>
              </a:lnSpc>
              <a:spcBef>
                <a:spcPct val="0"/>
              </a:spcBef>
              <a:buClrTx/>
              <a:buSzTx/>
              <a:buFontTx/>
              <a:buNone/>
            </a:pPr>
            <a:r>
              <a:rPr lang="en-US" altLang="zh-CN" sz="2000">
                <a:latin typeface="Times New Roman" panose="02020603050405020304" pitchFamily="18" charset="0"/>
              </a:rPr>
              <a:t>6</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7</a:t>
            </a:r>
          </a:p>
          <a:p>
            <a:pPr algn="r" eaLnBrk="1" hangingPunct="1">
              <a:lnSpc>
                <a:spcPct val="120000"/>
              </a:lnSpc>
              <a:spcBef>
                <a:spcPct val="0"/>
              </a:spcBef>
              <a:buClrTx/>
              <a:buSzTx/>
              <a:buFontTx/>
              <a:buNone/>
            </a:pPr>
            <a:r>
              <a:rPr lang="en-US" altLang="zh-CN" sz="2000">
                <a:latin typeface="Times New Roman" panose="02020603050405020304" pitchFamily="18" charset="0"/>
              </a:rPr>
              <a:t>8</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87" name="Line 19"/>
          <p:cNvSpPr>
            <a:spLocks noChangeShapeType="1"/>
          </p:cNvSpPr>
          <p:nvPr/>
        </p:nvSpPr>
        <p:spPr bwMode="auto">
          <a:xfrm>
            <a:off x="6470352" y="2016125"/>
            <a:ext cx="19256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Line 20"/>
          <p:cNvSpPr>
            <a:spLocks noChangeShapeType="1"/>
          </p:cNvSpPr>
          <p:nvPr/>
        </p:nvSpPr>
        <p:spPr bwMode="auto">
          <a:xfrm>
            <a:off x="6470352" y="2387600"/>
            <a:ext cx="19256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Line 21"/>
          <p:cNvSpPr>
            <a:spLocks noChangeShapeType="1"/>
          </p:cNvSpPr>
          <p:nvPr/>
        </p:nvSpPr>
        <p:spPr bwMode="auto">
          <a:xfrm>
            <a:off x="6470352" y="2757488"/>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0" name="Line 22"/>
          <p:cNvSpPr>
            <a:spLocks noChangeShapeType="1"/>
          </p:cNvSpPr>
          <p:nvPr/>
        </p:nvSpPr>
        <p:spPr bwMode="auto">
          <a:xfrm>
            <a:off x="6470352" y="3170238"/>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1" name="Line 23"/>
          <p:cNvSpPr>
            <a:spLocks noChangeShapeType="1"/>
          </p:cNvSpPr>
          <p:nvPr/>
        </p:nvSpPr>
        <p:spPr bwMode="auto">
          <a:xfrm>
            <a:off x="6470352" y="3541713"/>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2" name="Line 24"/>
          <p:cNvSpPr>
            <a:spLocks noChangeShapeType="1"/>
          </p:cNvSpPr>
          <p:nvPr/>
        </p:nvSpPr>
        <p:spPr bwMode="auto">
          <a:xfrm>
            <a:off x="6470352" y="3913188"/>
            <a:ext cx="19256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3" name="Line 25"/>
          <p:cNvSpPr>
            <a:spLocks noChangeShapeType="1"/>
          </p:cNvSpPr>
          <p:nvPr/>
        </p:nvSpPr>
        <p:spPr bwMode="auto">
          <a:xfrm>
            <a:off x="6470352" y="4283075"/>
            <a:ext cx="19256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4" name="Line 26"/>
          <p:cNvSpPr>
            <a:spLocks noChangeShapeType="1"/>
          </p:cNvSpPr>
          <p:nvPr/>
        </p:nvSpPr>
        <p:spPr bwMode="auto">
          <a:xfrm>
            <a:off x="6470352" y="4654550"/>
            <a:ext cx="19256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5" name="Line 27"/>
          <p:cNvSpPr>
            <a:spLocks noChangeShapeType="1"/>
          </p:cNvSpPr>
          <p:nvPr/>
        </p:nvSpPr>
        <p:spPr bwMode="auto">
          <a:xfrm>
            <a:off x="6470352" y="5026025"/>
            <a:ext cx="19256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6" name="Line 28"/>
          <p:cNvSpPr>
            <a:spLocks noChangeShapeType="1"/>
          </p:cNvSpPr>
          <p:nvPr/>
        </p:nvSpPr>
        <p:spPr bwMode="auto">
          <a:xfrm>
            <a:off x="6470352" y="5395913"/>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Rectangle 30"/>
          <p:cNvSpPr>
            <a:spLocks noChangeArrowheads="1"/>
          </p:cNvSpPr>
          <p:nvPr/>
        </p:nvSpPr>
        <p:spPr bwMode="auto">
          <a:xfrm>
            <a:off x="5829002" y="1241425"/>
            <a:ext cx="1069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Times New Roman" panose="02020603050405020304" pitchFamily="18" charset="0"/>
              </a:rPr>
              <a:t>帧号</a:t>
            </a:r>
            <a:endParaRPr lang="zh-CN" altLang="en-US" sz="2000">
              <a:solidFill>
                <a:srgbClr val="FF0000"/>
              </a:solidFill>
            </a:endParaRPr>
          </a:p>
        </p:txBody>
      </p:sp>
      <p:sp>
        <p:nvSpPr>
          <p:cNvPr id="58398" name="Line 31"/>
          <p:cNvSpPr>
            <a:spLocks noChangeShapeType="1"/>
          </p:cNvSpPr>
          <p:nvPr/>
        </p:nvSpPr>
        <p:spPr bwMode="auto">
          <a:xfrm>
            <a:off x="3033414" y="5241925"/>
            <a:ext cx="1925638"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2"/>
          <p:cNvSpPr>
            <a:spLocks noChangeShapeType="1"/>
          </p:cNvSpPr>
          <p:nvPr/>
        </p:nvSpPr>
        <p:spPr bwMode="auto">
          <a:xfrm>
            <a:off x="6462414" y="5811838"/>
            <a:ext cx="19256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8849" name="Group 33"/>
          <p:cNvGrpSpPr>
            <a:grpSpLocks/>
          </p:cNvGrpSpPr>
          <p:nvPr/>
        </p:nvGrpSpPr>
        <p:grpSpPr bwMode="auto">
          <a:xfrm>
            <a:off x="4633614" y="2614613"/>
            <a:ext cx="2057400" cy="2970212"/>
            <a:chOff x="2880" y="1585"/>
            <a:chExt cx="1296" cy="1871"/>
          </a:xfrm>
        </p:grpSpPr>
        <p:sp>
          <p:nvSpPr>
            <p:cNvPr id="58406" name="Line 34"/>
            <p:cNvSpPr>
              <a:spLocks noChangeShapeType="1"/>
            </p:cNvSpPr>
            <p:nvPr/>
          </p:nvSpPr>
          <p:spPr bwMode="auto">
            <a:xfrm flipV="1">
              <a:off x="2880" y="1585"/>
              <a:ext cx="1292" cy="143"/>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7" name="Line 35"/>
            <p:cNvSpPr>
              <a:spLocks noChangeShapeType="1"/>
            </p:cNvSpPr>
            <p:nvPr/>
          </p:nvSpPr>
          <p:spPr bwMode="auto">
            <a:xfrm>
              <a:off x="2880" y="1968"/>
              <a:ext cx="1296" cy="76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8" name="Line 36"/>
            <p:cNvSpPr>
              <a:spLocks noChangeShapeType="1"/>
            </p:cNvSpPr>
            <p:nvPr/>
          </p:nvSpPr>
          <p:spPr bwMode="auto">
            <a:xfrm flipV="1">
              <a:off x="2880" y="2064"/>
              <a:ext cx="1296" cy="144"/>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9" name="Line 37"/>
            <p:cNvSpPr>
              <a:spLocks noChangeShapeType="1"/>
            </p:cNvSpPr>
            <p:nvPr/>
          </p:nvSpPr>
          <p:spPr bwMode="auto">
            <a:xfrm>
              <a:off x="2880" y="3408"/>
              <a:ext cx="1296" cy="4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18854" name="Group 38"/>
          <p:cNvGrpSpPr>
            <a:grpSpLocks/>
          </p:cNvGrpSpPr>
          <p:nvPr/>
        </p:nvGrpSpPr>
        <p:grpSpPr bwMode="auto">
          <a:xfrm>
            <a:off x="2042814" y="2841625"/>
            <a:ext cx="1295400" cy="2667000"/>
            <a:chOff x="1248" y="1728"/>
            <a:chExt cx="816" cy="1680"/>
          </a:xfrm>
        </p:grpSpPr>
        <p:sp>
          <p:nvSpPr>
            <p:cNvPr id="58402" name="Line 39"/>
            <p:cNvSpPr>
              <a:spLocks noChangeShapeType="1"/>
            </p:cNvSpPr>
            <p:nvPr/>
          </p:nvSpPr>
          <p:spPr bwMode="auto">
            <a:xfrm>
              <a:off x="1248" y="172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3" name="Line 40"/>
            <p:cNvSpPr>
              <a:spLocks noChangeShapeType="1"/>
            </p:cNvSpPr>
            <p:nvPr/>
          </p:nvSpPr>
          <p:spPr bwMode="auto">
            <a:xfrm>
              <a:off x="1248" y="196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4" name="Line 41"/>
            <p:cNvSpPr>
              <a:spLocks noChangeShapeType="1"/>
            </p:cNvSpPr>
            <p:nvPr/>
          </p:nvSpPr>
          <p:spPr bwMode="auto">
            <a:xfrm flipV="1">
              <a:off x="1248" y="22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5" name="Line 42"/>
            <p:cNvSpPr>
              <a:spLocks noChangeShapeType="1"/>
            </p:cNvSpPr>
            <p:nvPr/>
          </p:nvSpPr>
          <p:spPr bwMode="auto">
            <a:xfrm>
              <a:off x="1248" y="34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Group 19"/>
          <p:cNvGrpSpPr>
            <a:grpSpLocks/>
          </p:cNvGrpSpPr>
          <p:nvPr/>
        </p:nvGrpSpPr>
        <p:grpSpPr bwMode="auto">
          <a:xfrm>
            <a:off x="356023" y="2533506"/>
            <a:ext cx="533400" cy="3162300"/>
            <a:chOff x="4992" y="3024"/>
            <a:chExt cx="336" cy="1200"/>
          </a:xfrm>
        </p:grpSpPr>
        <p:sp>
          <p:nvSpPr>
            <p:cNvPr id="43"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4"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5"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6"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7"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8" name="Rectangle 25"/>
            <p:cNvSpPr>
              <a:spLocks noChangeArrowheads="1"/>
            </p:cNvSpPr>
            <p:nvPr/>
          </p:nvSpPr>
          <p:spPr bwMode="auto">
            <a:xfrm>
              <a:off x="4992" y="3024"/>
              <a:ext cx="336" cy="1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grpSp>
      <p:sp>
        <p:nvSpPr>
          <p:cNvPr id="2" name="TextBox 1"/>
          <p:cNvSpPr txBox="1"/>
          <p:nvPr/>
        </p:nvSpPr>
        <p:spPr>
          <a:xfrm>
            <a:off x="228600" y="5790426"/>
            <a:ext cx="832129" cy="276999"/>
          </a:xfrm>
          <a:prstGeom prst="rect">
            <a:avLst/>
          </a:prstGeom>
          <a:noFill/>
        </p:spPr>
        <p:txBody>
          <a:bodyPr wrap="square" rtlCol="0">
            <a:spAutoFit/>
          </a:bodyPr>
          <a:lstStyle/>
          <a:p>
            <a:r>
              <a:rPr lang="zh-CN" altLang="en-US" sz="1200" dirty="0" smtClean="0"/>
              <a:t>分段内存</a:t>
            </a:r>
            <a:endParaRPr lang="zh-CN" altLang="en-US" sz="1200" dirty="0"/>
          </a:p>
        </p:txBody>
      </p:sp>
      <p:sp>
        <p:nvSpPr>
          <p:cNvPr id="51" name="TextBox 50"/>
          <p:cNvSpPr txBox="1"/>
          <p:nvPr/>
        </p:nvSpPr>
        <p:spPr>
          <a:xfrm>
            <a:off x="117970" y="1208028"/>
            <a:ext cx="5859463" cy="400110"/>
          </a:xfrm>
          <a:prstGeom prst="rect">
            <a:avLst/>
          </a:prstGeom>
          <a:noFill/>
        </p:spPr>
        <p:txBody>
          <a:bodyPr wrap="square" rtlCol="0">
            <a:spAutoFit/>
          </a:bodyPr>
          <a:lstStyle/>
          <a:p>
            <a:r>
              <a:rPr lang="zh-CN" altLang="en-US" sz="2000" dirty="0" smtClean="0">
                <a:solidFill>
                  <a:srgbClr val="FF0000"/>
                </a:solidFill>
              </a:rPr>
              <a:t>如此映射优势在哪？</a:t>
            </a:r>
            <a:endParaRPr lang="en-US" altLang="zh-CN" sz="2000" dirty="0" smtClean="0">
              <a:solidFill>
                <a:srgbClr val="FF0000"/>
              </a:solidFill>
            </a:endParaRPr>
          </a:p>
        </p:txBody>
      </p:sp>
    </p:spTree>
    <p:extLst>
      <p:ext uri="{BB962C8B-B14F-4D97-AF65-F5344CB8AC3E}">
        <p14:creationId xmlns:p14="http://schemas.microsoft.com/office/powerpoint/2010/main" val="3518202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8854"/>
                                        </p:tgtEl>
                                        <p:attrNameLst>
                                          <p:attrName>style.visibility</p:attrName>
                                        </p:attrNameLst>
                                      </p:cBhvr>
                                      <p:to>
                                        <p:strVal val="visible"/>
                                      </p:to>
                                    </p:set>
                                    <p:animEffect transition="in" filter="wipe(left)">
                                      <p:cBhvr>
                                        <p:cTn id="7" dur="1000"/>
                                        <p:tgtEl>
                                          <p:spTgt spid="418854"/>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418849"/>
                                        </p:tgtEl>
                                        <p:attrNameLst>
                                          <p:attrName>style.visibility</p:attrName>
                                        </p:attrNameLst>
                                      </p:cBhvr>
                                      <p:to>
                                        <p:strVal val="visible"/>
                                      </p:to>
                                    </p:set>
                                    <p:animEffect transition="in" filter="wipe(left)">
                                      <p:cBhvr>
                                        <p:cTn id="11" dur="1000"/>
                                        <p:tgtEl>
                                          <p:spTgt spid="418849"/>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dissolv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mtClean="0"/>
              <a:t>需要重定位</a:t>
            </a:r>
            <a:r>
              <a:rPr lang="en-US" altLang="zh-CN" smtClean="0"/>
              <a:t>!</a:t>
            </a:r>
          </a:p>
        </p:txBody>
      </p:sp>
      <p:grpSp>
        <p:nvGrpSpPr>
          <p:cNvPr id="321539" name="Group 3"/>
          <p:cNvGrpSpPr>
            <a:grpSpLocks/>
          </p:cNvGrpSpPr>
          <p:nvPr/>
        </p:nvGrpSpPr>
        <p:grpSpPr bwMode="auto">
          <a:xfrm>
            <a:off x="609600" y="1905000"/>
            <a:ext cx="3505200" cy="3949700"/>
            <a:chOff x="384" y="1200"/>
            <a:chExt cx="2208" cy="2488"/>
          </a:xfrm>
        </p:grpSpPr>
        <p:sp>
          <p:nvSpPr>
            <p:cNvPr id="16410" name="Rectangle 4"/>
            <p:cNvSpPr>
              <a:spLocks noChangeArrowheads="1"/>
            </p:cNvSpPr>
            <p:nvPr/>
          </p:nvSpPr>
          <p:spPr bwMode="auto">
            <a:xfrm>
              <a:off x="816" y="1252"/>
              <a:ext cx="1584" cy="52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6411" name="Rectangle 5"/>
            <p:cNvSpPr>
              <a:spLocks noChangeArrowheads="1"/>
            </p:cNvSpPr>
            <p:nvPr/>
          </p:nvSpPr>
          <p:spPr bwMode="auto">
            <a:xfrm>
              <a:off x="816" y="1776"/>
              <a:ext cx="1584" cy="185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6412" name="Text Box 6"/>
            <p:cNvSpPr txBox="1">
              <a:spLocks noChangeArrowheads="1"/>
            </p:cNvSpPr>
            <p:nvPr/>
          </p:nvSpPr>
          <p:spPr bwMode="auto">
            <a:xfrm>
              <a:off x="816" y="1700"/>
              <a:ext cx="1632"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100</a:t>
              </a:r>
            </a:p>
            <a:p>
              <a:pPr eaLnBrk="1" hangingPunct="1">
                <a:lnSpc>
                  <a:spcPct val="120000"/>
                </a:lnSpc>
                <a:spcBef>
                  <a:spcPct val="0"/>
                </a:spcBef>
                <a:buClrTx/>
                <a:buSzTx/>
                <a:buFontTx/>
                <a:buNone/>
              </a:pPr>
              <a:r>
                <a:rPr lang="en-US" altLang="zh-CN" sz="2000"/>
                <a:t>1: j&gt; </a:t>
              </a:r>
              <a:r>
                <a:rPr lang="en-US" altLang="zh-CN" sz="2000">
                  <a:solidFill>
                    <a:srgbClr val="FF0000"/>
                  </a:solidFill>
                </a:rPr>
                <a:t>80</a:t>
              </a:r>
              <a:r>
                <a:rPr lang="en-US" altLang="zh-CN" sz="2000"/>
                <a:t>, [_i], [_to] _main:mov [</a:t>
              </a:r>
              <a:r>
                <a:rPr lang="en-US" altLang="zh-CN" sz="2000">
                  <a:solidFill>
                    <a:srgbClr val="FF0000"/>
                  </a:solidFill>
                </a:rPr>
                <a:t>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40</a:t>
              </a:r>
              <a:endParaRPr lang="en-US" altLang="zh-CN" sz="2000"/>
            </a:p>
          </p:txBody>
        </p:sp>
        <p:sp>
          <p:nvSpPr>
            <p:cNvPr id="16413" name="Text Box 7"/>
            <p:cNvSpPr txBox="1">
              <a:spLocks noChangeArrowheads="1"/>
            </p:cNvSpPr>
            <p:nvPr/>
          </p:nvSpPr>
          <p:spPr bwMode="auto">
            <a:xfrm>
              <a:off x="384" y="343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1000</a:t>
              </a:r>
            </a:p>
          </p:txBody>
        </p:sp>
        <p:sp>
          <p:nvSpPr>
            <p:cNvPr id="16414" name="Text Box 8"/>
            <p:cNvSpPr txBox="1">
              <a:spLocks noChangeArrowheads="1"/>
            </p:cNvSpPr>
            <p:nvPr/>
          </p:nvSpPr>
          <p:spPr bwMode="auto">
            <a:xfrm>
              <a:off x="384" y="199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1100</a:t>
              </a:r>
            </a:p>
          </p:txBody>
        </p:sp>
        <p:sp>
          <p:nvSpPr>
            <p:cNvPr id="16415" name="Text Box 9"/>
            <p:cNvSpPr txBox="1">
              <a:spLocks noChangeArrowheads="1"/>
            </p:cNvSpPr>
            <p:nvPr/>
          </p:nvSpPr>
          <p:spPr bwMode="auto">
            <a:xfrm>
              <a:off x="384" y="270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1080</a:t>
              </a:r>
            </a:p>
          </p:txBody>
        </p:sp>
        <p:sp>
          <p:nvSpPr>
            <p:cNvPr id="16416" name="Text Box 10"/>
            <p:cNvSpPr txBox="1">
              <a:spLocks noChangeArrowheads="1"/>
            </p:cNvSpPr>
            <p:nvPr/>
          </p:nvSpPr>
          <p:spPr bwMode="auto">
            <a:xfrm>
              <a:off x="384" y="125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1300</a:t>
              </a:r>
            </a:p>
          </p:txBody>
        </p:sp>
        <p:sp>
          <p:nvSpPr>
            <p:cNvPr id="16417" name="Text Box 11"/>
            <p:cNvSpPr txBox="1">
              <a:spLocks noChangeArrowheads="1"/>
            </p:cNvSpPr>
            <p:nvPr/>
          </p:nvSpPr>
          <p:spPr bwMode="auto">
            <a:xfrm>
              <a:off x="816" y="12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16418" name="Text Box 12"/>
            <p:cNvSpPr txBox="1">
              <a:spLocks noChangeArrowheads="1"/>
            </p:cNvSpPr>
            <p:nvPr/>
          </p:nvSpPr>
          <p:spPr bwMode="auto">
            <a:xfrm>
              <a:off x="384" y="156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1288</a:t>
              </a:r>
            </a:p>
          </p:txBody>
        </p:sp>
        <p:sp>
          <p:nvSpPr>
            <p:cNvPr id="16419" name="Text Box 13"/>
            <p:cNvSpPr txBox="1">
              <a:spLocks noChangeArrowheads="1"/>
            </p:cNvSpPr>
            <p:nvPr/>
          </p:nvSpPr>
          <p:spPr bwMode="auto">
            <a:xfrm>
              <a:off x="384" y="318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1040</a:t>
              </a:r>
            </a:p>
          </p:txBody>
        </p:sp>
      </p:grpSp>
      <p:sp>
        <p:nvSpPr>
          <p:cNvPr id="321550" name="Rectangle 14"/>
          <p:cNvSpPr>
            <a:spLocks noChangeArrowheads="1"/>
          </p:cNvSpPr>
          <p:nvPr/>
        </p:nvSpPr>
        <p:spPr bwMode="auto">
          <a:xfrm>
            <a:off x="765175" y="11430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t>假设内存从地址</a:t>
            </a:r>
            <a:r>
              <a:rPr lang="en-US" altLang="zh-CN"/>
              <a:t>1000</a:t>
            </a:r>
            <a:r>
              <a:rPr lang="zh-CN" altLang="en-US"/>
              <a:t>以后是可以使用的</a:t>
            </a:r>
          </a:p>
        </p:txBody>
      </p:sp>
      <p:sp>
        <p:nvSpPr>
          <p:cNvPr id="321551" name="AutoShape 15"/>
          <p:cNvSpPr>
            <a:spLocks noChangeArrowheads="1"/>
          </p:cNvSpPr>
          <p:nvPr/>
        </p:nvSpPr>
        <p:spPr bwMode="auto">
          <a:xfrm rot="10800000">
            <a:off x="3962400" y="152400"/>
            <a:ext cx="2895600" cy="990600"/>
          </a:xfrm>
          <a:prstGeom prst="wedgeRoundRectCallout">
            <a:avLst>
              <a:gd name="adj1" fmla="val 43968"/>
              <a:gd name="adj2" fmla="val -7163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1000</a:t>
            </a:r>
            <a:r>
              <a:rPr lang="zh-CN" altLang="en-US" sz="2400"/>
              <a:t>是由硬件和操作系统决定的</a:t>
            </a:r>
            <a:r>
              <a:rPr lang="en-US" altLang="zh-CN" sz="2400"/>
              <a:t>!</a:t>
            </a:r>
          </a:p>
        </p:txBody>
      </p:sp>
      <p:sp>
        <p:nvSpPr>
          <p:cNvPr id="321552" name="Line 16"/>
          <p:cNvSpPr>
            <a:spLocks noChangeShapeType="1"/>
          </p:cNvSpPr>
          <p:nvPr/>
        </p:nvSpPr>
        <p:spPr bwMode="auto">
          <a:xfrm>
            <a:off x="4114800" y="3657600"/>
            <a:ext cx="1066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1556" name="Group 20"/>
          <p:cNvGrpSpPr>
            <a:grpSpLocks/>
          </p:cNvGrpSpPr>
          <p:nvPr/>
        </p:nvGrpSpPr>
        <p:grpSpPr bwMode="auto">
          <a:xfrm>
            <a:off x="5334000" y="1905000"/>
            <a:ext cx="3505200" cy="3949700"/>
            <a:chOff x="3360" y="1200"/>
            <a:chExt cx="2208" cy="2488"/>
          </a:xfrm>
        </p:grpSpPr>
        <p:sp>
          <p:nvSpPr>
            <p:cNvPr id="16400" name="Rectangle 21"/>
            <p:cNvSpPr>
              <a:spLocks noChangeArrowheads="1"/>
            </p:cNvSpPr>
            <p:nvPr/>
          </p:nvSpPr>
          <p:spPr bwMode="auto">
            <a:xfrm>
              <a:off x="3792" y="1252"/>
              <a:ext cx="1728" cy="52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6401" name="Rectangle 22"/>
            <p:cNvSpPr>
              <a:spLocks noChangeArrowheads="1"/>
            </p:cNvSpPr>
            <p:nvPr/>
          </p:nvSpPr>
          <p:spPr bwMode="auto">
            <a:xfrm>
              <a:off x="3792" y="1776"/>
              <a:ext cx="1728" cy="185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6402" name="Text Box 23"/>
            <p:cNvSpPr txBox="1">
              <a:spLocks noChangeArrowheads="1"/>
            </p:cNvSpPr>
            <p:nvPr/>
          </p:nvSpPr>
          <p:spPr bwMode="auto">
            <a:xfrm>
              <a:off x="3840" y="1700"/>
              <a:ext cx="1728"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1100</a:t>
              </a:r>
            </a:p>
            <a:p>
              <a:pPr eaLnBrk="1" hangingPunct="1">
                <a:lnSpc>
                  <a:spcPct val="120000"/>
                </a:lnSpc>
                <a:spcBef>
                  <a:spcPct val="0"/>
                </a:spcBef>
                <a:buClrTx/>
                <a:buSzTx/>
                <a:buFontTx/>
                <a:buNone/>
              </a:pPr>
              <a:r>
                <a:rPr lang="en-US" altLang="zh-CN" sz="2000"/>
                <a:t>1: j&gt; </a:t>
              </a:r>
              <a:r>
                <a:rPr lang="en-US" altLang="zh-CN" sz="2000">
                  <a:solidFill>
                    <a:srgbClr val="FF0000"/>
                  </a:solidFill>
                </a:rPr>
                <a:t>1080</a:t>
              </a:r>
              <a:r>
                <a:rPr lang="en-US" altLang="zh-CN" sz="2000"/>
                <a:t>, [_i], [_to] _main:mov [</a:t>
              </a:r>
              <a:r>
                <a:rPr lang="en-US" altLang="zh-CN" sz="2000">
                  <a:solidFill>
                    <a:srgbClr val="FF0000"/>
                  </a:solidFill>
                </a:rPr>
                <a:t>1300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1040</a:t>
              </a:r>
            </a:p>
          </p:txBody>
        </p:sp>
        <p:sp>
          <p:nvSpPr>
            <p:cNvPr id="16403" name="Text Box 24"/>
            <p:cNvSpPr txBox="1">
              <a:spLocks noChangeArrowheads="1"/>
            </p:cNvSpPr>
            <p:nvPr/>
          </p:nvSpPr>
          <p:spPr bwMode="auto">
            <a:xfrm>
              <a:off x="3360" y="343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1000</a:t>
              </a:r>
            </a:p>
          </p:txBody>
        </p:sp>
        <p:sp>
          <p:nvSpPr>
            <p:cNvPr id="16404" name="Text Box 25"/>
            <p:cNvSpPr txBox="1">
              <a:spLocks noChangeArrowheads="1"/>
            </p:cNvSpPr>
            <p:nvPr/>
          </p:nvSpPr>
          <p:spPr bwMode="auto">
            <a:xfrm>
              <a:off x="3360" y="199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1100</a:t>
              </a:r>
            </a:p>
          </p:txBody>
        </p:sp>
        <p:sp>
          <p:nvSpPr>
            <p:cNvPr id="16405" name="Text Box 26"/>
            <p:cNvSpPr txBox="1">
              <a:spLocks noChangeArrowheads="1"/>
            </p:cNvSpPr>
            <p:nvPr/>
          </p:nvSpPr>
          <p:spPr bwMode="auto">
            <a:xfrm>
              <a:off x="3360" y="270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1080</a:t>
              </a:r>
            </a:p>
          </p:txBody>
        </p:sp>
        <p:sp>
          <p:nvSpPr>
            <p:cNvPr id="16406" name="Text Box 27"/>
            <p:cNvSpPr txBox="1">
              <a:spLocks noChangeArrowheads="1"/>
            </p:cNvSpPr>
            <p:nvPr/>
          </p:nvSpPr>
          <p:spPr bwMode="auto">
            <a:xfrm>
              <a:off x="3360" y="125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1300</a:t>
              </a:r>
            </a:p>
          </p:txBody>
        </p:sp>
        <p:sp>
          <p:nvSpPr>
            <p:cNvPr id="16407" name="Text Box 28"/>
            <p:cNvSpPr txBox="1">
              <a:spLocks noChangeArrowheads="1"/>
            </p:cNvSpPr>
            <p:nvPr/>
          </p:nvSpPr>
          <p:spPr bwMode="auto">
            <a:xfrm>
              <a:off x="3792" y="12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16408" name="Text Box 29"/>
            <p:cNvSpPr txBox="1">
              <a:spLocks noChangeArrowheads="1"/>
            </p:cNvSpPr>
            <p:nvPr/>
          </p:nvSpPr>
          <p:spPr bwMode="auto">
            <a:xfrm>
              <a:off x="3360" y="156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1288</a:t>
              </a:r>
            </a:p>
          </p:txBody>
        </p:sp>
        <p:sp>
          <p:nvSpPr>
            <p:cNvPr id="16409" name="Text Box 30"/>
            <p:cNvSpPr txBox="1">
              <a:spLocks noChangeArrowheads="1"/>
            </p:cNvSpPr>
            <p:nvPr/>
          </p:nvSpPr>
          <p:spPr bwMode="auto">
            <a:xfrm>
              <a:off x="3360" y="318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1040</a:t>
              </a:r>
            </a:p>
          </p:txBody>
        </p:sp>
      </p:grpSp>
      <p:sp>
        <p:nvSpPr>
          <p:cNvPr id="321567" name="Text Box 31"/>
          <p:cNvSpPr txBox="1">
            <a:spLocks noChangeArrowheads="1"/>
          </p:cNvSpPr>
          <p:nvPr/>
        </p:nvSpPr>
        <p:spPr bwMode="auto">
          <a:xfrm>
            <a:off x="4038600" y="3124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重定位</a:t>
            </a:r>
          </a:p>
        </p:txBody>
      </p:sp>
      <p:grpSp>
        <p:nvGrpSpPr>
          <p:cNvPr id="321568" name="Group 32"/>
          <p:cNvGrpSpPr>
            <a:grpSpLocks/>
          </p:cNvGrpSpPr>
          <p:nvPr/>
        </p:nvGrpSpPr>
        <p:grpSpPr bwMode="auto">
          <a:xfrm>
            <a:off x="990600" y="5842000"/>
            <a:ext cx="7848600" cy="603250"/>
            <a:chOff x="624" y="3680"/>
            <a:chExt cx="4752" cy="380"/>
          </a:xfrm>
        </p:grpSpPr>
        <p:sp>
          <p:nvSpPr>
            <p:cNvPr id="16398" name="Rectangle 33"/>
            <p:cNvSpPr>
              <a:spLocks noChangeArrowheads="1"/>
            </p:cNvSpPr>
            <p:nvPr/>
          </p:nvSpPr>
          <p:spPr bwMode="auto">
            <a:xfrm>
              <a:off x="624" y="3680"/>
              <a:ext cx="4752" cy="3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rPr>
                <a:t>重定位</a:t>
              </a:r>
              <a:r>
                <a:rPr lang="en-US" altLang="zh-CN" sz="2400" dirty="0">
                  <a:solidFill>
                    <a:srgbClr val="FF0000"/>
                  </a:solidFill>
                </a:rPr>
                <a:t>:</a:t>
              </a:r>
              <a:r>
                <a:rPr lang="en-US" altLang="zh-CN" sz="2400" dirty="0"/>
                <a:t> </a:t>
              </a:r>
              <a:r>
                <a:rPr lang="zh-CN" altLang="en-US" sz="2400" dirty="0"/>
                <a:t>为执行程序而对其中出现的地址所做的修改</a:t>
              </a:r>
            </a:p>
          </p:txBody>
        </p:sp>
        <p:pic>
          <p:nvPicPr>
            <p:cNvPr id="16399" name="Picture 3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1571" name="Oval 35"/>
          <p:cNvSpPr>
            <a:spLocks noChangeArrowheads="1"/>
          </p:cNvSpPr>
          <p:nvPr/>
        </p:nvSpPr>
        <p:spPr bwMode="auto">
          <a:xfrm>
            <a:off x="1676400" y="5410200"/>
            <a:ext cx="762000" cy="45720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1572" name="Oval 36"/>
          <p:cNvSpPr>
            <a:spLocks noChangeArrowheads="1"/>
          </p:cNvSpPr>
          <p:nvPr/>
        </p:nvSpPr>
        <p:spPr bwMode="auto">
          <a:xfrm>
            <a:off x="2730500" y="4978400"/>
            <a:ext cx="762000" cy="45720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1573" name="Oval 37"/>
          <p:cNvSpPr>
            <a:spLocks noChangeArrowheads="1"/>
          </p:cNvSpPr>
          <p:nvPr/>
        </p:nvSpPr>
        <p:spPr bwMode="auto">
          <a:xfrm>
            <a:off x="1752600" y="4584700"/>
            <a:ext cx="762000" cy="45720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1574" name="Oval 38"/>
          <p:cNvSpPr>
            <a:spLocks noChangeArrowheads="1"/>
          </p:cNvSpPr>
          <p:nvPr/>
        </p:nvSpPr>
        <p:spPr bwMode="auto">
          <a:xfrm>
            <a:off x="1968500" y="4229100"/>
            <a:ext cx="762000" cy="45720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 name="Oval 35"/>
          <p:cNvSpPr>
            <a:spLocks noChangeArrowheads="1"/>
          </p:cNvSpPr>
          <p:nvPr/>
        </p:nvSpPr>
        <p:spPr bwMode="auto">
          <a:xfrm>
            <a:off x="6565900" y="5410200"/>
            <a:ext cx="762000" cy="45720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 name="Oval 36"/>
          <p:cNvSpPr>
            <a:spLocks noChangeArrowheads="1"/>
          </p:cNvSpPr>
          <p:nvPr/>
        </p:nvSpPr>
        <p:spPr bwMode="auto">
          <a:xfrm>
            <a:off x="7620000" y="4978400"/>
            <a:ext cx="762000" cy="45720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 name="Oval 37"/>
          <p:cNvSpPr>
            <a:spLocks noChangeArrowheads="1"/>
          </p:cNvSpPr>
          <p:nvPr/>
        </p:nvSpPr>
        <p:spPr bwMode="auto">
          <a:xfrm>
            <a:off x="6642100" y="4584700"/>
            <a:ext cx="762000" cy="45720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 name="Oval 38"/>
          <p:cNvSpPr>
            <a:spLocks noChangeArrowheads="1"/>
          </p:cNvSpPr>
          <p:nvPr/>
        </p:nvSpPr>
        <p:spPr bwMode="auto">
          <a:xfrm>
            <a:off x="6858000" y="4229100"/>
            <a:ext cx="762000" cy="45720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1550"/>
                                        </p:tgtEl>
                                        <p:attrNameLst>
                                          <p:attrName>style.visibility</p:attrName>
                                        </p:attrNameLst>
                                      </p:cBhvr>
                                      <p:to>
                                        <p:strVal val="visible"/>
                                      </p:to>
                                    </p:set>
                                    <p:animEffect transition="in" filter="dissolve">
                                      <p:cBhvr>
                                        <p:cTn id="7" dur="500"/>
                                        <p:tgtEl>
                                          <p:spTgt spid="32155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1551"/>
                                        </p:tgtEl>
                                        <p:attrNameLst>
                                          <p:attrName>style.visibility</p:attrName>
                                        </p:attrNameLst>
                                      </p:cBhvr>
                                      <p:to>
                                        <p:strVal val="visible"/>
                                      </p:to>
                                    </p:set>
                                    <p:animEffect transition="in" filter="dissolve">
                                      <p:cBhvr>
                                        <p:cTn id="11" dur="500"/>
                                        <p:tgtEl>
                                          <p:spTgt spid="3215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321539"/>
                                        </p:tgtEl>
                                        <p:attrNameLst>
                                          <p:attrName>style.visibility</p:attrName>
                                        </p:attrNameLst>
                                      </p:cBhvr>
                                      <p:to>
                                        <p:strVal val="visible"/>
                                      </p:to>
                                    </p:set>
                                    <p:animEffect transition="in" filter="dissolve">
                                      <p:cBhvr>
                                        <p:cTn id="16" dur="500"/>
                                        <p:tgtEl>
                                          <p:spTgt spid="3215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321571"/>
                                        </p:tgtEl>
                                        <p:attrNameLst>
                                          <p:attrName>style.visibility</p:attrName>
                                        </p:attrNameLst>
                                      </p:cBhvr>
                                      <p:to>
                                        <p:strVal val="visible"/>
                                      </p:to>
                                    </p:set>
                                    <p:animEffect transition="in" filter="wipe(down)">
                                      <p:cBhvr>
                                        <p:cTn id="21" dur="145">
                                          <p:stCondLst>
                                            <p:cond delay="0"/>
                                          </p:stCondLst>
                                        </p:cTn>
                                        <p:tgtEl>
                                          <p:spTgt spid="321571"/>
                                        </p:tgtEl>
                                      </p:cBhvr>
                                    </p:animEffect>
                                    <p:anim calcmode="lin" valueType="num">
                                      <p:cBhvr>
                                        <p:cTn id="22" dur="456" tmFilter="0,0; 0.14,0.36; 0.43,0.73; 0.71,0.91; 1.0,1.0">
                                          <p:stCondLst>
                                            <p:cond delay="0"/>
                                          </p:stCondLst>
                                        </p:cTn>
                                        <p:tgtEl>
                                          <p:spTgt spid="321571"/>
                                        </p:tgtEl>
                                        <p:attrNameLst>
                                          <p:attrName>ppt_x</p:attrName>
                                        </p:attrNameLst>
                                      </p:cBhvr>
                                      <p:tavLst>
                                        <p:tav tm="0">
                                          <p:val>
                                            <p:strVal val="#ppt_x-0.25"/>
                                          </p:val>
                                        </p:tav>
                                        <p:tav tm="100000">
                                          <p:val>
                                            <p:strVal val="#ppt_x"/>
                                          </p:val>
                                        </p:tav>
                                      </p:tavLst>
                                    </p:anim>
                                    <p:anim calcmode="lin" valueType="num">
                                      <p:cBhvr>
                                        <p:cTn id="23" dur="166" tmFilter="0.0,0.0; 0.25,0.07; 0.50,0.2; 0.75,0.467; 1.0,1.0">
                                          <p:stCondLst>
                                            <p:cond delay="0"/>
                                          </p:stCondLst>
                                        </p:cTn>
                                        <p:tgtEl>
                                          <p:spTgt spid="321571"/>
                                        </p:tgtEl>
                                        <p:attrNameLst>
                                          <p:attrName>ppt_y</p:attrName>
                                        </p:attrNameLst>
                                      </p:cBhvr>
                                      <p:tavLst>
                                        <p:tav tm="0" fmla="#ppt_y-sin(pi*$)/3">
                                          <p:val>
                                            <p:fltVal val="0.5"/>
                                          </p:val>
                                        </p:tav>
                                        <p:tav tm="100000">
                                          <p:val>
                                            <p:fltVal val="1"/>
                                          </p:val>
                                        </p:tav>
                                      </p:tavLst>
                                    </p:anim>
                                    <p:anim calcmode="lin" valueType="num">
                                      <p:cBhvr>
                                        <p:cTn id="24" dur="166" tmFilter="0, 0; 0.125,0.2665; 0.25,0.4; 0.375,0.465; 0.5,0.5;  0.625,0.535; 0.75,0.6; 0.875,0.7335; 1,1">
                                          <p:stCondLst>
                                            <p:cond delay="166"/>
                                          </p:stCondLst>
                                        </p:cTn>
                                        <p:tgtEl>
                                          <p:spTgt spid="321571"/>
                                        </p:tgtEl>
                                        <p:attrNameLst>
                                          <p:attrName>ppt_y</p:attrName>
                                        </p:attrNameLst>
                                      </p:cBhvr>
                                      <p:tavLst>
                                        <p:tav tm="0" fmla="#ppt_y-sin(pi*$)/9">
                                          <p:val>
                                            <p:fltVal val="0"/>
                                          </p:val>
                                        </p:tav>
                                        <p:tav tm="100000">
                                          <p:val>
                                            <p:fltVal val="1"/>
                                          </p:val>
                                        </p:tav>
                                      </p:tavLst>
                                    </p:anim>
                                    <p:anim calcmode="lin" valueType="num">
                                      <p:cBhvr>
                                        <p:cTn id="25" dur="83" tmFilter="0, 0; 0.125,0.2665; 0.25,0.4; 0.375,0.465; 0.5,0.5;  0.625,0.535; 0.75,0.6; 0.875,0.7335; 1,1">
                                          <p:stCondLst>
                                            <p:cond delay="331"/>
                                          </p:stCondLst>
                                        </p:cTn>
                                        <p:tgtEl>
                                          <p:spTgt spid="321571"/>
                                        </p:tgtEl>
                                        <p:attrNameLst>
                                          <p:attrName>ppt_y</p:attrName>
                                        </p:attrNameLst>
                                      </p:cBhvr>
                                      <p:tavLst>
                                        <p:tav tm="0" fmla="#ppt_y-sin(pi*$)/27">
                                          <p:val>
                                            <p:fltVal val="0"/>
                                          </p:val>
                                        </p:tav>
                                        <p:tav tm="100000">
                                          <p:val>
                                            <p:fltVal val="1"/>
                                          </p:val>
                                        </p:tav>
                                      </p:tavLst>
                                    </p:anim>
                                    <p:anim calcmode="lin" valueType="num">
                                      <p:cBhvr>
                                        <p:cTn id="26" dur="41" tmFilter="0, 0; 0.125,0.2665; 0.25,0.4; 0.375,0.465; 0.5,0.5;  0.625,0.535; 0.75,0.6; 0.875,0.7335; 1,1">
                                          <p:stCondLst>
                                            <p:cond delay="414"/>
                                          </p:stCondLst>
                                        </p:cTn>
                                        <p:tgtEl>
                                          <p:spTgt spid="321571"/>
                                        </p:tgtEl>
                                        <p:attrNameLst>
                                          <p:attrName>ppt_y</p:attrName>
                                        </p:attrNameLst>
                                      </p:cBhvr>
                                      <p:tavLst>
                                        <p:tav tm="0" fmla="#ppt_y-sin(pi*$)/81">
                                          <p:val>
                                            <p:fltVal val="0"/>
                                          </p:val>
                                        </p:tav>
                                        <p:tav tm="100000">
                                          <p:val>
                                            <p:fltVal val="1"/>
                                          </p:val>
                                        </p:tav>
                                      </p:tavLst>
                                    </p:anim>
                                    <p:animScale>
                                      <p:cBhvr>
                                        <p:cTn id="27" dur="7">
                                          <p:stCondLst>
                                            <p:cond delay="162"/>
                                          </p:stCondLst>
                                        </p:cTn>
                                        <p:tgtEl>
                                          <p:spTgt spid="321571"/>
                                        </p:tgtEl>
                                      </p:cBhvr>
                                      <p:to x="100000" y="60000"/>
                                    </p:animScale>
                                    <p:animScale>
                                      <p:cBhvr>
                                        <p:cTn id="28" dur="41" decel="50000">
                                          <p:stCondLst>
                                            <p:cond delay="169"/>
                                          </p:stCondLst>
                                        </p:cTn>
                                        <p:tgtEl>
                                          <p:spTgt spid="321571"/>
                                        </p:tgtEl>
                                      </p:cBhvr>
                                      <p:to x="100000" y="100000"/>
                                    </p:animScale>
                                    <p:animScale>
                                      <p:cBhvr>
                                        <p:cTn id="29" dur="7">
                                          <p:stCondLst>
                                            <p:cond delay="328"/>
                                          </p:stCondLst>
                                        </p:cTn>
                                        <p:tgtEl>
                                          <p:spTgt spid="321571"/>
                                        </p:tgtEl>
                                      </p:cBhvr>
                                      <p:to x="100000" y="80000"/>
                                    </p:animScale>
                                    <p:animScale>
                                      <p:cBhvr>
                                        <p:cTn id="30" dur="41" decel="50000">
                                          <p:stCondLst>
                                            <p:cond delay="335"/>
                                          </p:stCondLst>
                                        </p:cTn>
                                        <p:tgtEl>
                                          <p:spTgt spid="321571"/>
                                        </p:tgtEl>
                                      </p:cBhvr>
                                      <p:to x="100000" y="100000"/>
                                    </p:animScale>
                                    <p:animScale>
                                      <p:cBhvr>
                                        <p:cTn id="31" dur="7">
                                          <p:stCondLst>
                                            <p:cond delay="410"/>
                                          </p:stCondLst>
                                        </p:cTn>
                                        <p:tgtEl>
                                          <p:spTgt spid="321571"/>
                                        </p:tgtEl>
                                      </p:cBhvr>
                                      <p:to x="100000" y="90000"/>
                                    </p:animScale>
                                    <p:animScale>
                                      <p:cBhvr>
                                        <p:cTn id="32" dur="41" decel="50000">
                                          <p:stCondLst>
                                            <p:cond delay="417"/>
                                          </p:stCondLst>
                                        </p:cTn>
                                        <p:tgtEl>
                                          <p:spTgt spid="321571"/>
                                        </p:tgtEl>
                                      </p:cBhvr>
                                      <p:to x="100000" y="100000"/>
                                    </p:animScale>
                                    <p:animScale>
                                      <p:cBhvr>
                                        <p:cTn id="33" dur="7">
                                          <p:stCondLst>
                                            <p:cond delay="452"/>
                                          </p:stCondLst>
                                        </p:cTn>
                                        <p:tgtEl>
                                          <p:spTgt spid="321571"/>
                                        </p:tgtEl>
                                      </p:cBhvr>
                                      <p:to x="100000" y="95000"/>
                                    </p:animScale>
                                    <p:animScale>
                                      <p:cBhvr>
                                        <p:cTn id="34" dur="41" decel="50000">
                                          <p:stCondLst>
                                            <p:cond delay="458"/>
                                          </p:stCondLst>
                                        </p:cTn>
                                        <p:tgtEl>
                                          <p:spTgt spid="321571"/>
                                        </p:tgtEl>
                                      </p:cBhvr>
                                      <p:to x="100000" y="100000"/>
                                    </p:animScale>
                                  </p:childTnLst>
                                </p:cTn>
                              </p:par>
                            </p:childTnLst>
                          </p:cTn>
                        </p:par>
                        <p:par>
                          <p:cTn id="35" fill="hold" nodeType="afterGroup">
                            <p:stCondLst>
                              <p:cond delay="500"/>
                            </p:stCondLst>
                            <p:childTnLst>
                              <p:par>
                                <p:cTn id="36" presetID="26" presetClass="entr" presetSubtype="0" fill="hold" grpId="0" nodeType="afterEffect">
                                  <p:stCondLst>
                                    <p:cond delay="0"/>
                                  </p:stCondLst>
                                  <p:childTnLst>
                                    <p:set>
                                      <p:cBhvr>
                                        <p:cTn id="37" dur="1" fill="hold">
                                          <p:stCondLst>
                                            <p:cond delay="0"/>
                                          </p:stCondLst>
                                        </p:cTn>
                                        <p:tgtEl>
                                          <p:spTgt spid="321572"/>
                                        </p:tgtEl>
                                        <p:attrNameLst>
                                          <p:attrName>style.visibility</p:attrName>
                                        </p:attrNameLst>
                                      </p:cBhvr>
                                      <p:to>
                                        <p:strVal val="visible"/>
                                      </p:to>
                                    </p:set>
                                    <p:animEffect transition="in" filter="wipe(down)">
                                      <p:cBhvr>
                                        <p:cTn id="38" dur="145">
                                          <p:stCondLst>
                                            <p:cond delay="0"/>
                                          </p:stCondLst>
                                        </p:cTn>
                                        <p:tgtEl>
                                          <p:spTgt spid="321572"/>
                                        </p:tgtEl>
                                      </p:cBhvr>
                                    </p:animEffect>
                                    <p:anim calcmode="lin" valueType="num">
                                      <p:cBhvr>
                                        <p:cTn id="39" dur="456" tmFilter="0,0; 0.14,0.36; 0.43,0.73; 0.71,0.91; 1.0,1.0">
                                          <p:stCondLst>
                                            <p:cond delay="0"/>
                                          </p:stCondLst>
                                        </p:cTn>
                                        <p:tgtEl>
                                          <p:spTgt spid="321572"/>
                                        </p:tgtEl>
                                        <p:attrNameLst>
                                          <p:attrName>ppt_x</p:attrName>
                                        </p:attrNameLst>
                                      </p:cBhvr>
                                      <p:tavLst>
                                        <p:tav tm="0">
                                          <p:val>
                                            <p:strVal val="#ppt_x-0.25"/>
                                          </p:val>
                                        </p:tav>
                                        <p:tav tm="100000">
                                          <p:val>
                                            <p:strVal val="#ppt_x"/>
                                          </p:val>
                                        </p:tav>
                                      </p:tavLst>
                                    </p:anim>
                                    <p:anim calcmode="lin" valueType="num">
                                      <p:cBhvr>
                                        <p:cTn id="40" dur="166" tmFilter="0.0,0.0; 0.25,0.07; 0.50,0.2; 0.75,0.467; 1.0,1.0">
                                          <p:stCondLst>
                                            <p:cond delay="0"/>
                                          </p:stCondLst>
                                        </p:cTn>
                                        <p:tgtEl>
                                          <p:spTgt spid="321572"/>
                                        </p:tgtEl>
                                        <p:attrNameLst>
                                          <p:attrName>ppt_y</p:attrName>
                                        </p:attrNameLst>
                                      </p:cBhvr>
                                      <p:tavLst>
                                        <p:tav tm="0" fmla="#ppt_y-sin(pi*$)/3">
                                          <p:val>
                                            <p:fltVal val="0.5"/>
                                          </p:val>
                                        </p:tav>
                                        <p:tav tm="100000">
                                          <p:val>
                                            <p:fltVal val="1"/>
                                          </p:val>
                                        </p:tav>
                                      </p:tavLst>
                                    </p:anim>
                                    <p:anim calcmode="lin" valueType="num">
                                      <p:cBhvr>
                                        <p:cTn id="41" dur="166" tmFilter="0, 0; 0.125,0.2665; 0.25,0.4; 0.375,0.465; 0.5,0.5;  0.625,0.535; 0.75,0.6; 0.875,0.7335; 1,1">
                                          <p:stCondLst>
                                            <p:cond delay="166"/>
                                          </p:stCondLst>
                                        </p:cTn>
                                        <p:tgtEl>
                                          <p:spTgt spid="321572"/>
                                        </p:tgtEl>
                                        <p:attrNameLst>
                                          <p:attrName>ppt_y</p:attrName>
                                        </p:attrNameLst>
                                      </p:cBhvr>
                                      <p:tavLst>
                                        <p:tav tm="0" fmla="#ppt_y-sin(pi*$)/9">
                                          <p:val>
                                            <p:fltVal val="0"/>
                                          </p:val>
                                        </p:tav>
                                        <p:tav tm="100000">
                                          <p:val>
                                            <p:fltVal val="1"/>
                                          </p:val>
                                        </p:tav>
                                      </p:tavLst>
                                    </p:anim>
                                    <p:anim calcmode="lin" valueType="num">
                                      <p:cBhvr>
                                        <p:cTn id="42" dur="83" tmFilter="0, 0; 0.125,0.2665; 0.25,0.4; 0.375,0.465; 0.5,0.5;  0.625,0.535; 0.75,0.6; 0.875,0.7335; 1,1">
                                          <p:stCondLst>
                                            <p:cond delay="331"/>
                                          </p:stCondLst>
                                        </p:cTn>
                                        <p:tgtEl>
                                          <p:spTgt spid="321572"/>
                                        </p:tgtEl>
                                        <p:attrNameLst>
                                          <p:attrName>ppt_y</p:attrName>
                                        </p:attrNameLst>
                                      </p:cBhvr>
                                      <p:tavLst>
                                        <p:tav tm="0" fmla="#ppt_y-sin(pi*$)/27">
                                          <p:val>
                                            <p:fltVal val="0"/>
                                          </p:val>
                                        </p:tav>
                                        <p:tav tm="100000">
                                          <p:val>
                                            <p:fltVal val="1"/>
                                          </p:val>
                                        </p:tav>
                                      </p:tavLst>
                                    </p:anim>
                                    <p:anim calcmode="lin" valueType="num">
                                      <p:cBhvr>
                                        <p:cTn id="43" dur="41" tmFilter="0, 0; 0.125,0.2665; 0.25,0.4; 0.375,0.465; 0.5,0.5;  0.625,0.535; 0.75,0.6; 0.875,0.7335; 1,1">
                                          <p:stCondLst>
                                            <p:cond delay="414"/>
                                          </p:stCondLst>
                                        </p:cTn>
                                        <p:tgtEl>
                                          <p:spTgt spid="321572"/>
                                        </p:tgtEl>
                                        <p:attrNameLst>
                                          <p:attrName>ppt_y</p:attrName>
                                        </p:attrNameLst>
                                      </p:cBhvr>
                                      <p:tavLst>
                                        <p:tav tm="0" fmla="#ppt_y-sin(pi*$)/81">
                                          <p:val>
                                            <p:fltVal val="0"/>
                                          </p:val>
                                        </p:tav>
                                        <p:tav tm="100000">
                                          <p:val>
                                            <p:fltVal val="1"/>
                                          </p:val>
                                        </p:tav>
                                      </p:tavLst>
                                    </p:anim>
                                    <p:animScale>
                                      <p:cBhvr>
                                        <p:cTn id="44" dur="7">
                                          <p:stCondLst>
                                            <p:cond delay="162"/>
                                          </p:stCondLst>
                                        </p:cTn>
                                        <p:tgtEl>
                                          <p:spTgt spid="321572"/>
                                        </p:tgtEl>
                                      </p:cBhvr>
                                      <p:to x="100000" y="60000"/>
                                    </p:animScale>
                                    <p:animScale>
                                      <p:cBhvr>
                                        <p:cTn id="45" dur="41" decel="50000">
                                          <p:stCondLst>
                                            <p:cond delay="169"/>
                                          </p:stCondLst>
                                        </p:cTn>
                                        <p:tgtEl>
                                          <p:spTgt spid="321572"/>
                                        </p:tgtEl>
                                      </p:cBhvr>
                                      <p:to x="100000" y="100000"/>
                                    </p:animScale>
                                    <p:animScale>
                                      <p:cBhvr>
                                        <p:cTn id="46" dur="7">
                                          <p:stCondLst>
                                            <p:cond delay="328"/>
                                          </p:stCondLst>
                                        </p:cTn>
                                        <p:tgtEl>
                                          <p:spTgt spid="321572"/>
                                        </p:tgtEl>
                                      </p:cBhvr>
                                      <p:to x="100000" y="80000"/>
                                    </p:animScale>
                                    <p:animScale>
                                      <p:cBhvr>
                                        <p:cTn id="47" dur="41" decel="50000">
                                          <p:stCondLst>
                                            <p:cond delay="335"/>
                                          </p:stCondLst>
                                        </p:cTn>
                                        <p:tgtEl>
                                          <p:spTgt spid="321572"/>
                                        </p:tgtEl>
                                      </p:cBhvr>
                                      <p:to x="100000" y="100000"/>
                                    </p:animScale>
                                    <p:animScale>
                                      <p:cBhvr>
                                        <p:cTn id="48" dur="7">
                                          <p:stCondLst>
                                            <p:cond delay="410"/>
                                          </p:stCondLst>
                                        </p:cTn>
                                        <p:tgtEl>
                                          <p:spTgt spid="321572"/>
                                        </p:tgtEl>
                                      </p:cBhvr>
                                      <p:to x="100000" y="90000"/>
                                    </p:animScale>
                                    <p:animScale>
                                      <p:cBhvr>
                                        <p:cTn id="49" dur="41" decel="50000">
                                          <p:stCondLst>
                                            <p:cond delay="417"/>
                                          </p:stCondLst>
                                        </p:cTn>
                                        <p:tgtEl>
                                          <p:spTgt spid="321572"/>
                                        </p:tgtEl>
                                      </p:cBhvr>
                                      <p:to x="100000" y="100000"/>
                                    </p:animScale>
                                    <p:animScale>
                                      <p:cBhvr>
                                        <p:cTn id="50" dur="7">
                                          <p:stCondLst>
                                            <p:cond delay="452"/>
                                          </p:stCondLst>
                                        </p:cTn>
                                        <p:tgtEl>
                                          <p:spTgt spid="321572"/>
                                        </p:tgtEl>
                                      </p:cBhvr>
                                      <p:to x="100000" y="95000"/>
                                    </p:animScale>
                                    <p:animScale>
                                      <p:cBhvr>
                                        <p:cTn id="51" dur="41" decel="50000">
                                          <p:stCondLst>
                                            <p:cond delay="458"/>
                                          </p:stCondLst>
                                        </p:cTn>
                                        <p:tgtEl>
                                          <p:spTgt spid="321572"/>
                                        </p:tgtEl>
                                      </p:cBhvr>
                                      <p:to x="100000" y="100000"/>
                                    </p:animScale>
                                  </p:childTnLst>
                                </p:cTn>
                              </p:par>
                            </p:childTnLst>
                          </p:cTn>
                        </p:par>
                        <p:par>
                          <p:cTn id="52" fill="hold" nodeType="afterGroup">
                            <p:stCondLst>
                              <p:cond delay="1000"/>
                            </p:stCondLst>
                            <p:childTnLst>
                              <p:par>
                                <p:cTn id="53" presetID="26" presetClass="entr" presetSubtype="0" fill="hold" grpId="0" nodeType="afterEffect">
                                  <p:stCondLst>
                                    <p:cond delay="0"/>
                                  </p:stCondLst>
                                  <p:childTnLst>
                                    <p:set>
                                      <p:cBhvr>
                                        <p:cTn id="54" dur="1" fill="hold">
                                          <p:stCondLst>
                                            <p:cond delay="0"/>
                                          </p:stCondLst>
                                        </p:cTn>
                                        <p:tgtEl>
                                          <p:spTgt spid="321573"/>
                                        </p:tgtEl>
                                        <p:attrNameLst>
                                          <p:attrName>style.visibility</p:attrName>
                                        </p:attrNameLst>
                                      </p:cBhvr>
                                      <p:to>
                                        <p:strVal val="visible"/>
                                      </p:to>
                                    </p:set>
                                    <p:animEffect transition="in" filter="wipe(down)">
                                      <p:cBhvr>
                                        <p:cTn id="55" dur="145">
                                          <p:stCondLst>
                                            <p:cond delay="0"/>
                                          </p:stCondLst>
                                        </p:cTn>
                                        <p:tgtEl>
                                          <p:spTgt spid="321573"/>
                                        </p:tgtEl>
                                      </p:cBhvr>
                                    </p:animEffect>
                                    <p:anim calcmode="lin" valueType="num">
                                      <p:cBhvr>
                                        <p:cTn id="56" dur="456" tmFilter="0,0; 0.14,0.36; 0.43,0.73; 0.71,0.91; 1.0,1.0">
                                          <p:stCondLst>
                                            <p:cond delay="0"/>
                                          </p:stCondLst>
                                        </p:cTn>
                                        <p:tgtEl>
                                          <p:spTgt spid="321573"/>
                                        </p:tgtEl>
                                        <p:attrNameLst>
                                          <p:attrName>ppt_x</p:attrName>
                                        </p:attrNameLst>
                                      </p:cBhvr>
                                      <p:tavLst>
                                        <p:tav tm="0">
                                          <p:val>
                                            <p:strVal val="#ppt_x-0.25"/>
                                          </p:val>
                                        </p:tav>
                                        <p:tav tm="100000">
                                          <p:val>
                                            <p:strVal val="#ppt_x"/>
                                          </p:val>
                                        </p:tav>
                                      </p:tavLst>
                                    </p:anim>
                                    <p:anim calcmode="lin" valueType="num">
                                      <p:cBhvr>
                                        <p:cTn id="57" dur="166" tmFilter="0.0,0.0; 0.25,0.07; 0.50,0.2; 0.75,0.467; 1.0,1.0">
                                          <p:stCondLst>
                                            <p:cond delay="0"/>
                                          </p:stCondLst>
                                        </p:cTn>
                                        <p:tgtEl>
                                          <p:spTgt spid="321573"/>
                                        </p:tgtEl>
                                        <p:attrNameLst>
                                          <p:attrName>ppt_y</p:attrName>
                                        </p:attrNameLst>
                                      </p:cBhvr>
                                      <p:tavLst>
                                        <p:tav tm="0" fmla="#ppt_y-sin(pi*$)/3">
                                          <p:val>
                                            <p:fltVal val="0.5"/>
                                          </p:val>
                                        </p:tav>
                                        <p:tav tm="100000">
                                          <p:val>
                                            <p:fltVal val="1"/>
                                          </p:val>
                                        </p:tav>
                                      </p:tavLst>
                                    </p:anim>
                                    <p:anim calcmode="lin" valueType="num">
                                      <p:cBhvr>
                                        <p:cTn id="58" dur="166" tmFilter="0, 0; 0.125,0.2665; 0.25,0.4; 0.375,0.465; 0.5,0.5;  0.625,0.535; 0.75,0.6; 0.875,0.7335; 1,1">
                                          <p:stCondLst>
                                            <p:cond delay="166"/>
                                          </p:stCondLst>
                                        </p:cTn>
                                        <p:tgtEl>
                                          <p:spTgt spid="321573"/>
                                        </p:tgtEl>
                                        <p:attrNameLst>
                                          <p:attrName>ppt_y</p:attrName>
                                        </p:attrNameLst>
                                      </p:cBhvr>
                                      <p:tavLst>
                                        <p:tav tm="0" fmla="#ppt_y-sin(pi*$)/9">
                                          <p:val>
                                            <p:fltVal val="0"/>
                                          </p:val>
                                        </p:tav>
                                        <p:tav tm="100000">
                                          <p:val>
                                            <p:fltVal val="1"/>
                                          </p:val>
                                        </p:tav>
                                      </p:tavLst>
                                    </p:anim>
                                    <p:anim calcmode="lin" valueType="num">
                                      <p:cBhvr>
                                        <p:cTn id="59" dur="83" tmFilter="0, 0; 0.125,0.2665; 0.25,0.4; 0.375,0.465; 0.5,0.5;  0.625,0.535; 0.75,0.6; 0.875,0.7335; 1,1">
                                          <p:stCondLst>
                                            <p:cond delay="331"/>
                                          </p:stCondLst>
                                        </p:cTn>
                                        <p:tgtEl>
                                          <p:spTgt spid="321573"/>
                                        </p:tgtEl>
                                        <p:attrNameLst>
                                          <p:attrName>ppt_y</p:attrName>
                                        </p:attrNameLst>
                                      </p:cBhvr>
                                      <p:tavLst>
                                        <p:tav tm="0" fmla="#ppt_y-sin(pi*$)/27">
                                          <p:val>
                                            <p:fltVal val="0"/>
                                          </p:val>
                                        </p:tav>
                                        <p:tav tm="100000">
                                          <p:val>
                                            <p:fltVal val="1"/>
                                          </p:val>
                                        </p:tav>
                                      </p:tavLst>
                                    </p:anim>
                                    <p:anim calcmode="lin" valueType="num">
                                      <p:cBhvr>
                                        <p:cTn id="60" dur="41" tmFilter="0, 0; 0.125,0.2665; 0.25,0.4; 0.375,0.465; 0.5,0.5;  0.625,0.535; 0.75,0.6; 0.875,0.7335; 1,1">
                                          <p:stCondLst>
                                            <p:cond delay="414"/>
                                          </p:stCondLst>
                                        </p:cTn>
                                        <p:tgtEl>
                                          <p:spTgt spid="321573"/>
                                        </p:tgtEl>
                                        <p:attrNameLst>
                                          <p:attrName>ppt_y</p:attrName>
                                        </p:attrNameLst>
                                      </p:cBhvr>
                                      <p:tavLst>
                                        <p:tav tm="0" fmla="#ppt_y-sin(pi*$)/81">
                                          <p:val>
                                            <p:fltVal val="0"/>
                                          </p:val>
                                        </p:tav>
                                        <p:tav tm="100000">
                                          <p:val>
                                            <p:fltVal val="1"/>
                                          </p:val>
                                        </p:tav>
                                      </p:tavLst>
                                    </p:anim>
                                    <p:animScale>
                                      <p:cBhvr>
                                        <p:cTn id="61" dur="7">
                                          <p:stCondLst>
                                            <p:cond delay="162"/>
                                          </p:stCondLst>
                                        </p:cTn>
                                        <p:tgtEl>
                                          <p:spTgt spid="321573"/>
                                        </p:tgtEl>
                                      </p:cBhvr>
                                      <p:to x="100000" y="60000"/>
                                    </p:animScale>
                                    <p:animScale>
                                      <p:cBhvr>
                                        <p:cTn id="62" dur="41" decel="50000">
                                          <p:stCondLst>
                                            <p:cond delay="169"/>
                                          </p:stCondLst>
                                        </p:cTn>
                                        <p:tgtEl>
                                          <p:spTgt spid="321573"/>
                                        </p:tgtEl>
                                      </p:cBhvr>
                                      <p:to x="100000" y="100000"/>
                                    </p:animScale>
                                    <p:animScale>
                                      <p:cBhvr>
                                        <p:cTn id="63" dur="7">
                                          <p:stCondLst>
                                            <p:cond delay="328"/>
                                          </p:stCondLst>
                                        </p:cTn>
                                        <p:tgtEl>
                                          <p:spTgt spid="321573"/>
                                        </p:tgtEl>
                                      </p:cBhvr>
                                      <p:to x="100000" y="80000"/>
                                    </p:animScale>
                                    <p:animScale>
                                      <p:cBhvr>
                                        <p:cTn id="64" dur="41" decel="50000">
                                          <p:stCondLst>
                                            <p:cond delay="335"/>
                                          </p:stCondLst>
                                        </p:cTn>
                                        <p:tgtEl>
                                          <p:spTgt spid="321573"/>
                                        </p:tgtEl>
                                      </p:cBhvr>
                                      <p:to x="100000" y="100000"/>
                                    </p:animScale>
                                    <p:animScale>
                                      <p:cBhvr>
                                        <p:cTn id="65" dur="7">
                                          <p:stCondLst>
                                            <p:cond delay="410"/>
                                          </p:stCondLst>
                                        </p:cTn>
                                        <p:tgtEl>
                                          <p:spTgt spid="321573"/>
                                        </p:tgtEl>
                                      </p:cBhvr>
                                      <p:to x="100000" y="90000"/>
                                    </p:animScale>
                                    <p:animScale>
                                      <p:cBhvr>
                                        <p:cTn id="66" dur="41" decel="50000">
                                          <p:stCondLst>
                                            <p:cond delay="417"/>
                                          </p:stCondLst>
                                        </p:cTn>
                                        <p:tgtEl>
                                          <p:spTgt spid="321573"/>
                                        </p:tgtEl>
                                      </p:cBhvr>
                                      <p:to x="100000" y="100000"/>
                                    </p:animScale>
                                    <p:animScale>
                                      <p:cBhvr>
                                        <p:cTn id="67" dur="7">
                                          <p:stCondLst>
                                            <p:cond delay="452"/>
                                          </p:stCondLst>
                                        </p:cTn>
                                        <p:tgtEl>
                                          <p:spTgt spid="321573"/>
                                        </p:tgtEl>
                                      </p:cBhvr>
                                      <p:to x="100000" y="95000"/>
                                    </p:animScale>
                                    <p:animScale>
                                      <p:cBhvr>
                                        <p:cTn id="68" dur="41" decel="50000">
                                          <p:stCondLst>
                                            <p:cond delay="458"/>
                                          </p:stCondLst>
                                        </p:cTn>
                                        <p:tgtEl>
                                          <p:spTgt spid="321573"/>
                                        </p:tgtEl>
                                      </p:cBhvr>
                                      <p:to x="100000" y="100000"/>
                                    </p:animScale>
                                  </p:childTnLst>
                                </p:cTn>
                              </p:par>
                            </p:childTnLst>
                          </p:cTn>
                        </p:par>
                        <p:par>
                          <p:cTn id="69" fill="hold" nodeType="afterGroup">
                            <p:stCondLst>
                              <p:cond delay="1500"/>
                            </p:stCondLst>
                            <p:childTnLst>
                              <p:par>
                                <p:cTn id="70" presetID="26" presetClass="entr" presetSubtype="0" fill="hold" grpId="0" nodeType="afterEffect">
                                  <p:stCondLst>
                                    <p:cond delay="0"/>
                                  </p:stCondLst>
                                  <p:childTnLst>
                                    <p:set>
                                      <p:cBhvr>
                                        <p:cTn id="71" dur="1" fill="hold">
                                          <p:stCondLst>
                                            <p:cond delay="0"/>
                                          </p:stCondLst>
                                        </p:cTn>
                                        <p:tgtEl>
                                          <p:spTgt spid="321574"/>
                                        </p:tgtEl>
                                        <p:attrNameLst>
                                          <p:attrName>style.visibility</p:attrName>
                                        </p:attrNameLst>
                                      </p:cBhvr>
                                      <p:to>
                                        <p:strVal val="visible"/>
                                      </p:to>
                                    </p:set>
                                    <p:animEffect transition="in" filter="wipe(down)">
                                      <p:cBhvr>
                                        <p:cTn id="72" dur="145">
                                          <p:stCondLst>
                                            <p:cond delay="0"/>
                                          </p:stCondLst>
                                        </p:cTn>
                                        <p:tgtEl>
                                          <p:spTgt spid="321574"/>
                                        </p:tgtEl>
                                      </p:cBhvr>
                                    </p:animEffect>
                                    <p:anim calcmode="lin" valueType="num">
                                      <p:cBhvr>
                                        <p:cTn id="73" dur="456" tmFilter="0,0; 0.14,0.36; 0.43,0.73; 0.71,0.91; 1.0,1.0">
                                          <p:stCondLst>
                                            <p:cond delay="0"/>
                                          </p:stCondLst>
                                        </p:cTn>
                                        <p:tgtEl>
                                          <p:spTgt spid="321574"/>
                                        </p:tgtEl>
                                        <p:attrNameLst>
                                          <p:attrName>ppt_x</p:attrName>
                                        </p:attrNameLst>
                                      </p:cBhvr>
                                      <p:tavLst>
                                        <p:tav tm="0">
                                          <p:val>
                                            <p:strVal val="#ppt_x-0.25"/>
                                          </p:val>
                                        </p:tav>
                                        <p:tav tm="100000">
                                          <p:val>
                                            <p:strVal val="#ppt_x"/>
                                          </p:val>
                                        </p:tav>
                                      </p:tavLst>
                                    </p:anim>
                                    <p:anim calcmode="lin" valueType="num">
                                      <p:cBhvr>
                                        <p:cTn id="74" dur="166" tmFilter="0.0,0.0; 0.25,0.07; 0.50,0.2; 0.75,0.467; 1.0,1.0">
                                          <p:stCondLst>
                                            <p:cond delay="0"/>
                                          </p:stCondLst>
                                        </p:cTn>
                                        <p:tgtEl>
                                          <p:spTgt spid="321574"/>
                                        </p:tgtEl>
                                        <p:attrNameLst>
                                          <p:attrName>ppt_y</p:attrName>
                                        </p:attrNameLst>
                                      </p:cBhvr>
                                      <p:tavLst>
                                        <p:tav tm="0" fmla="#ppt_y-sin(pi*$)/3">
                                          <p:val>
                                            <p:fltVal val="0.5"/>
                                          </p:val>
                                        </p:tav>
                                        <p:tav tm="100000">
                                          <p:val>
                                            <p:fltVal val="1"/>
                                          </p:val>
                                        </p:tav>
                                      </p:tavLst>
                                    </p:anim>
                                    <p:anim calcmode="lin" valueType="num">
                                      <p:cBhvr>
                                        <p:cTn id="75" dur="166" tmFilter="0, 0; 0.125,0.2665; 0.25,0.4; 0.375,0.465; 0.5,0.5;  0.625,0.535; 0.75,0.6; 0.875,0.7335; 1,1">
                                          <p:stCondLst>
                                            <p:cond delay="166"/>
                                          </p:stCondLst>
                                        </p:cTn>
                                        <p:tgtEl>
                                          <p:spTgt spid="321574"/>
                                        </p:tgtEl>
                                        <p:attrNameLst>
                                          <p:attrName>ppt_y</p:attrName>
                                        </p:attrNameLst>
                                      </p:cBhvr>
                                      <p:tavLst>
                                        <p:tav tm="0" fmla="#ppt_y-sin(pi*$)/9">
                                          <p:val>
                                            <p:fltVal val="0"/>
                                          </p:val>
                                        </p:tav>
                                        <p:tav tm="100000">
                                          <p:val>
                                            <p:fltVal val="1"/>
                                          </p:val>
                                        </p:tav>
                                      </p:tavLst>
                                    </p:anim>
                                    <p:anim calcmode="lin" valueType="num">
                                      <p:cBhvr>
                                        <p:cTn id="76" dur="83" tmFilter="0, 0; 0.125,0.2665; 0.25,0.4; 0.375,0.465; 0.5,0.5;  0.625,0.535; 0.75,0.6; 0.875,0.7335; 1,1">
                                          <p:stCondLst>
                                            <p:cond delay="331"/>
                                          </p:stCondLst>
                                        </p:cTn>
                                        <p:tgtEl>
                                          <p:spTgt spid="321574"/>
                                        </p:tgtEl>
                                        <p:attrNameLst>
                                          <p:attrName>ppt_y</p:attrName>
                                        </p:attrNameLst>
                                      </p:cBhvr>
                                      <p:tavLst>
                                        <p:tav tm="0" fmla="#ppt_y-sin(pi*$)/27">
                                          <p:val>
                                            <p:fltVal val="0"/>
                                          </p:val>
                                        </p:tav>
                                        <p:tav tm="100000">
                                          <p:val>
                                            <p:fltVal val="1"/>
                                          </p:val>
                                        </p:tav>
                                      </p:tavLst>
                                    </p:anim>
                                    <p:anim calcmode="lin" valueType="num">
                                      <p:cBhvr>
                                        <p:cTn id="77" dur="41" tmFilter="0, 0; 0.125,0.2665; 0.25,0.4; 0.375,0.465; 0.5,0.5;  0.625,0.535; 0.75,0.6; 0.875,0.7335; 1,1">
                                          <p:stCondLst>
                                            <p:cond delay="414"/>
                                          </p:stCondLst>
                                        </p:cTn>
                                        <p:tgtEl>
                                          <p:spTgt spid="321574"/>
                                        </p:tgtEl>
                                        <p:attrNameLst>
                                          <p:attrName>ppt_y</p:attrName>
                                        </p:attrNameLst>
                                      </p:cBhvr>
                                      <p:tavLst>
                                        <p:tav tm="0" fmla="#ppt_y-sin(pi*$)/81">
                                          <p:val>
                                            <p:fltVal val="0"/>
                                          </p:val>
                                        </p:tav>
                                        <p:tav tm="100000">
                                          <p:val>
                                            <p:fltVal val="1"/>
                                          </p:val>
                                        </p:tav>
                                      </p:tavLst>
                                    </p:anim>
                                    <p:animScale>
                                      <p:cBhvr>
                                        <p:cTn id="78" dur="7">
                                          <p:stCondLst>
                                            <p:cond delay="162"/>
                                          </p:stCondLst>
                                        </p:cTn>
                                        <p:tgtEl>
                                          <p:spTgt spid="321574"/>
                                        </p:tgtEl>
                                      </p:cBhvr>
                                      <p:to x="100000" y="60000"/>
                                    </p:animScale>
                                    <p:animScale>
                                      <p:cBhvr>
                                        <p:cTn id="79" dur="41" decel="50000">
                                          <p:stCondLst>
                                            <p:cond delay="169"/>
                                          </p:stCondLst>
                                        </p:cTn>
                                        <p:tgtEl>
                                          <p:spTgt spid="321574"/>
                                        </p:tgtEl>
                                      </p:cBhvr>
                                      <p:to x="100000" y="100000"/>
                                    </p:animScale>
                                    <p:animScale>
                                      <p:cBhvr>
                                        <p:cTn id="80" dur="7">
                                          <p:stCondLst>
                                            <p:cond delay="328"/>
                                          </p:stCondLst>
                                        </p:cTn>
                                        <p:tgtEl>
                                          <p:spTgt spid="321574"/>
                                        </p:tgtEl>
                                      </p:cBhvr>
                                      <p:to x="100000" y="80000"/>
                                    </p:animScale>
                                    <p:animScale>
                                      <p:cBhvr>
                                        <p:cTn id="81" dur="41" decel="50000">
                                          <p:stCondLst>
                                            <p:cond delay="335"/>
                                          </p:stCondLst>
                                        </p:cTn>
                                        <p:tgtEl>
                                          <p:spTgt spid="321574"/>
                                        </p:tgtEl>
                                      </p:cBhvr>
                                      <p:to x="100000" y="100000"/>
                                    </p:animScale>
                                    <p:animScale>
                                      <p:cBhvr>
                                        <p:cTn id="82" dur="7">
                                          <p:stCondLst>
                                            <p:cond delay="410"/>
                                          </p:stCondLst>
                                        </p:cTn>
                                        <p:tgtEl>
                                          <p:spTgt spid="321574"/>
                                        </p:tgtEl>
                                      </p:cBhvr>
                                      <p:to x="100000" y="90000"/>
                                    </p:animScale>
                                    <p:animScale>
                                      <p:cBhvr>
                                        <p:cTn id="83" dur="41" decel="50000">
                                          <p:stCondLst>
                                            <p:cond delay="417"/>
                                          </p:stCondLst>
                                        </p:cTn>
                                        <p:tgtEl>
                                          <p:spTgt spid="321574"/>
                                        </p:tgtEl>
                                      </p:cBhvr>
                                      <p:to x="100000" y="100000"/>
                                    </p:animScale>
                                    <p:animScale>
                                      <p:cBhvr>
                                        <p:cTn id="84" dur="7">
                                          <p:stCondLst>
                                            <p:cond delay="452"/>
                                          </p:stCondLst>
                                        </p:cTn>
                                        <p:tgtEl>
                                          <p:spTgt spid="321574"/>
                                        </p:tgtEl>
                                      </p:cBhvr>
                                      <p:to x="100000" y="95000"/>
                                    </p:animScale>
                                    <p:animScale>
                                      <p:cBhvr>
                                        <p:cTn id="85" dur="41" decel="50000">
                                          <p:stCondLst>
                                            <p:cond delay="458"/>
                                          </p:stCondLst>
                                        </p:cTn>
                                        <p:tgtEl>
                                          <p:spTgt spid="321574"/>
                                        </p:tgtEl>
                                      </p:cBhvr>
                                      <p:to x="100000" y="100000"/>
                                    </p:animScale>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grpId="0" nodeType="clickEffect">
                                  <p:stCondLst>
                                    <p:cond delay="0"/>
                                  </p:stCondLst>
                                  <p:childTnLst>
                                    <p:set>
                                      <p:cBhvr>
                                        <p:cTn id="89" dur="1" fill="hold">
                                          <p:stCondLst>
                                            <p:cond delay="0"/>
                                          </p:stCondLst>
                                        </p:cTn>
                                        <p:tgtEl>
                                          <p:spTgt spid="321552"/>
                                        </p:tgtEl>
                                        <p:attrNameLst>
                                          <p:attrName>style.visibility</p:attrName>
                                        </p:attrNameLst>
                                      </p:cBhvr>
                                      <p:to>
                                        <p:strVal val="visible"/>
                                      </p:to>
                                    </p:set>
                                    <p:anim calcmode="lin" valueType="num">
                                      <p:cBhvr>
                                        <p:cTn id="90" dur="500" fill="hold"/>
                                        <p:tgtEl>
                                          <p:spTgt spid="321552"/>
                                        </p:tgtEl>
                                        <p:attrNameLst>
                                          <p:attrName>ppt_x</p:attrName>
                                        </p:attrNameLst>
                                      </p:cBhvr>
                                      <p:tavLst>
                                        <p:tav tm="0">
                                          <p:val>
                                            <p:strVal val="#ppt_x-#ppt_w/2"/>
                                          </p:val>
                                        </p:tav>
                                        <p:tav tm="100000">
                                          <p:val>
                                            <p:strVal val="#ppt_x"/>
                                          </p:val>
                                        </p:tav>
                                      </p:tavLst>
                                    </p:anim>
                                    <p:anim calcmode="lin" valueType="num">
                                      <p:cBhvr>
                                        <p:cTn id="91" dur="500" fill="hold"/>
                                        <p:tgtEl>
                                          <p:spTgt spid="321552"/>
                                        </p:tgtEl>
                                        <p:attrNameLst>
                                          <p:attrName>ppt_y</p:attrName>
                                        </p:attrNameLst>
                                      </p:cBhvr>
                                      <p:tavLst>
                                        <p:tav tm="0">
                                          <p:val>
                                            <p:strVal val="#ppt_y"/>
                                          </p:val>
                                        </p:tav>
                                        <p:tav tm="100000">
                                          <p:val>
                                            <p:strVal val="#ppt_y"/>
                                          </p:val>
                                        </p:tav>
                                      </p:tavLst>
                                    </p:anim>
                                    <p:anim calcmode="lin" valueType="num">
                                      <p:cBhvr>
                                        <p:cTn id="92" dur="500" fill="hold"/>
                                        <p:tgtEl>
                                          <p:spTgt spid="321552"/>
                                        </p:tgtEl>
                                        <p:attrNameLst>
                                          <p:attrName>ppt_w</p:attrName>
                                        </p:attrNameLst>
                                      </p:cBhvr>
                                      <p:tavLst>
                                        <p:tav tm="0">
                                          <p:val>
                                            <p:fltVal val="0"/>
                                          </p:val>
                                        </p:tav>
                                        <p:tav tm="100000">
                                          <p:val>
                                            <p:strVal val="#ppt_w"/>
                                          </p:val>
                                        </p:tav>
                                      </p:tavLst>
                                    </p:anim>
                                    <p:anim calcmode="lin" valueType="num">
                                      <p:cBhvr>
                                        <p:cTn id="93" dur="500" fill="hold"/>
                                        <p:tgtEl>
                                          <p:spTgt spid="321552"/>
                                        </p:tgtEl>
                                        <p:attrNameLst>
                                          <p:attrName>ppt_h</p:attrName>
                                        </p:attrNameLst>
                                      </p:cBhvr>
                                      <p:tavLst>
                                        <p:tav tm="0">
                                          <p:val>
                                            <p:strVal val="#ppt_h"/>
                                          </p:val>
                                        </p:tav>
                                        <p:tav tm="100000">
                                          <p:val>
                                            <p:strVal val="#ppt_h"/>
                                          </p:val>
                                        </p:tav>
                                      </p:tavLst>
                                    </p:anim>
                                  </p:childTnLst>
                                </p:cTn>
                              </p:par>
                            </p:childTnLst>
                          </p:cTn>
                        </p:par>
                        <p:par>
                          <p:cTn id="94" fill="hold">
                            <p:stCondLst>
                              <p:cond delay="1997"/>
                            </p:stCondLst>
                            <p:childTnLst>
                              <p:par>
                                <p:cTn id="95" presetID="9" presetClass="entr" presetSubtype="0" fill="hold" nodeType="afterEffect">
                                  <p:stCondLst>
                                    <p:cond delay="0"/>
                                  </p:stCondLst>
                                  <p:childTnLst>
                                    <p:set>
                                      <p:cBhvr>
                                        <p:cTn id="96" dur="1" fill="hold">
                                          <p:stCondLst>
                                            <p:cond delay="0"/>
                                          </p:stCondLst>
                                        </p:cTn>
                                        <p:tgtEl>
                                          <p:spTgt spid="321556"/>
                                        </p:tgtEl>
                                        <p:attrNameLst>
                                          <p:attrName>style.visibility</p:attrName>
                                        </p:attrNameLst>
                                      </p:cBhvr>
                                      <p:to>
                                        <p:strVal val="visible"/>
                                      </p:to>
                                    </p:set>
                                    <p:animEffect transition="in" filter="dissolve">
                                      <p:cBhvr>
                                        <p:cTn id="97" dur="500"/>
                                        <p:tgtEl>
                                          <p:spTgt spid="321556"/>
                                        </p:tgtEl>
                                      </p:cBhvr>
                                    </p:animEffect>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down)">
                                      <p:cBhvr>
                                        <p:cTn id="102" dur="145">
                                          <p:stCondLst>
                                            <p:cond delay="0"/>
                                          </p:stCondLst>
                                        </p:cTn>
                                        <p:tgtEl>
                                          <p:spTgt spid="37"/>
                                        </p:tgtEl>
                                      </p:cBhvr>
                                    </p:animEffect>
                                    <p:anim calcmode="lin" valueType="num">
                                      <p:cBhvr>
                                        <p:cTn id="103" dur="456"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04" dur="166"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05" dur="166" tmFilter="0, 0; 0.125,0.2665; 0.25,0.4; 0.375,0.465; 0.5,0.5;  0.625,0.535; 0.75,0.6; 0.875,0.7335; 1,1">
                                          <p:stCondLst>
                                            <p:cond delay="166"/>
                                          </p:stCondLst>
                                        </p:cTn>
                                        <p:tgtEl>
                                          <p:spTgt spid="37"/>
                                        </p:tgtEl>
                                        <p:attrNameLst>
                                          <p:attrName>ppt_y</p:attrName>
                                        </p:attrNameLst>
                                      </p:cBhvr>
                                      <p:tavLst>
                                        <p:tav tm="0" fmla="#ppt_y-sin(pi*$)/9">
                                          <p:val>
                                            <p:fltVal val="0"/>
                                          </p:val>
                                        </p:tav>
                                        <p:tav tm="100000">
                                          <p:val>
                                            <p:fltVal val="1"/>
                                          </p:val>
                                        </p:tav>
                                      </p:tavLst>
                                    </p:anim>
                                    <p:anim calcmode="lin" valueType="num">
                                      <p:cBhvr>
                                        <p:cTn id="106" dur="83" tmFilter="0, 0; 0.125,0.2665; 0.25,0.4; 0.375,0.465; 0.5,0.5;  0.625,0.535; 0.75,0.6; 0.875,0.7335; 1,1">
                                          <p:stCondLst>
                                            <p:cond delay="331"/>
                                          </p:stCondLst>
                                        </p:cTn>
                                        <p:tgtEl>
                                          <p:spTgt spid="37"/>
                                        </p:tgtEl>
                                        <p:attrNameLst>
                                          <p:attrName>ppt_y</p:attrName>
                                        </p:attrNameLst>
                                      </p:cBhvr>
                                      <p:tavLst>
                                        <p:tav tm="0" fmla="#ppt_y-sin(pi*$)/27">
                                          <p:val>
                                            <p:fltVal val="0"/>
                                          </p:val>
                                        </p:tav>
                                        <p:tav tm="100000">
                                          <p:val>
                                            <p:fltVal val="1"/>
                                          </p:val>
                                        </p:tav>
                                      </p:tavLst>
                                    </p:anim>
                                    <p:anim calcmode="lin" valueType="num">
                                      <p:cBhvr>
                                        <p:cTn id="107" dur="41" tmFilter="0, 0; 0.125,0.2665; 0.25,0.4; 0.375,0.465; 0.5,0.5;  0.625,0.535; 0.75,0.6; 0.875,0.7335; 1,1">
                                          <p:stCondLst>
                                            <p:cond delay="414"/>
                                          </p:stCondLst>
                                        </p:cTn>
                                        <p:tgtEl>
                                          <p:spTgt spid="37"/>
                                        </p:tgtEl>
                                        <p:attrNameLst>
                                          <p:attrName>ppt_y</p:attrName>
                                        </p:attrNameLst>
                                      </p:cBhvr>
                                      <p:tavLst>
                                        <p:tav tm="0" fmla="#ppt_y-sin(pi*$)/81">
                                          <p:val>
                                            <p:fltVal val="0"/>
                                          </p:val>
                                        </p:tav>
                                        <p:tav tm="100000">
                                          <p:val>
                                            <p:fltVal val="1"/>
                                          </p:val>
                                        </p:tav>
                                      </p:tavLst>
                                    </p:anim>
                                    <p:animScale>
                                      <p:cBhvr>
                                        <p:cTn id="108" dur="7">
                                          <p:stCondLst>
                                            <p:cond delay="162"/>
                                          </p:stCondLst>
                                        </p:cTn>
                                        <p:tgtEl>
                                          <p:spTgt spid="37"/>
                                        </p:tgtEl>
                                      </p:cBhvr>
                                      <p:to x="100000" y="60000"/>
                                    </p:animScale>
                                    <p:animScale>
                                      <p:cBhvr>
                                        <p:cTn id="109" dur="41" decel="50000">
                                          <p:stCondLst>
                                            <p:cond delay="169"/>
                                          </p:stCondLst>
                                        </p:cTn>
                                        <p:tgtEl>
                                          <p:spTgt spid="37"/>
                                        </p:tgtEl>
                                      </p:cBhvr>
                                      <p:to x="100000" y="100000"/>
                                    </p:animScale>
                                    <p:animScale>
                                      <p:cBhvr>
                                        <p:cTn id="110" dur="7">
                                          <p:stCondLst>
                                            <p:cond delay="328"/>
                                          </p:stCondLst>
                                        </p:cTn>
                                        <p:tgtEl>
                                          <p:spTgt spid="37"/>
                                        </p:tgtEl>
                                      </p:cBhvr>
                                      <p:to x="100000" y="80000"/>
                                    </p:animScale>
                                    <p:animScale>
                                      <p:cBhvr>
                                        <p:cTn id="111" dur="41" decel="50000">
                                          <p:stCondLst>
                                            <p:cond delay="335"/>
                                          </p:stCondLst>
                                        </p:cTn>
                                        <p:tgtEl>
                                          <p:spTgt spid="37"/>
                                        </p:tgtEl>
                                      </p:cBhvr>
                                      <p:to x="100000" y="100000"/>
                                    </p:animScale>
                                    <p:animScale>
                                      <p:cBhvr>
                                        <p:cTn id="112" dur="7">
                                          <p:stCondLst>
                                            <p:cond delay="410"/>
                                          </p:stCondLst>
                                        </p:cTn>
                                        <p:tgtEl>
                                          <p:spTgt spid="37"/>
                                        </p:tgtEl>
                                      </p:cBhvr>
                                      <p:to x="100000" y="90000"/>
                                    </p:animScale>
                                    <p:animScale>
                                      <p:cBhvr>
                                        <p:cTn id="113" dur="41" decel="50000">
                                          <p:stCondLst>
                                            <p:cond delay="417"/>
                                          </p:stCondLst>
                                        </p:cTn>
                                        <p:tgtEl>
                                          <p:spTgt spid="37"/>
                                        </p:tgtEl>
                                      </p:cBhvr>
                                      <p:to x="100000" y="100000"/>
                                    </p:animScale>
                                    <p:animScale>
                                      <p:cBhvr>
                                        <p:cTn id="114" dur="7">
                                          <p:stCondLst>
                                            <p:cond delay="452"/>
                                          </p:stCondLst>
                                        </p:cTn>
                                        <p:tgtEl>
                                          <p:spTgt spid="37"/>
                                        </p:tgtEl>
                                      </p:cBhvr>
                                      <p:to x="100000" y="95000"/>
                                    </p:animScale>
                                    <p:animScale>
                                      <p:cBhvr>
                                        <p:cTn id="115" dur="41" decel="50000">
                                          <p:stCondLst>
                                            <p:cond delay="458"/>
                                          </p:stCondLst>
                                        </p:cTn>
                                        <p:tgtEl>
                                          <p:spTgt spid="37"/>
                                        </p:tgtEl>
                                      </p:cBhvr>
                                      <p:to x="100000" y="100000"/>
                                    </p:animScale>
                                  </p:childTnLst>
                                </p:cTn>
                              </p:par>
                            </p:childTnLst>
                          </p:cTn>
                        </p:par>
                        <p:par>
                          <p:cTn id="116" fill="hold">
                            <p:stCondLst>
                              <p:cond delay="499"/>
                            </p:stCondLst>
                            <p:childTnLst>
                              <p:par>
                                <p:cTn id="117" presetID="26"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down)">
                                      <p:cBhvr>
                                        <p:cTn id="119" dur="145">
                                          <p:stCondLst>
                                            <p:cond delay="0"/>
                                          </p:stCondLst>
                                        </p:cTn>
                                        <p:tgtEl>
                                          <p:spTgt spid="38"/>
                                        </p:tgtEl>
                                      </p:cBhvr>
                                    </p:animEffect>
                                    <p:anim calcmode="lin" valueType="num">
                                      <p:cBhvr>
                                        <p:cTn id="120"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121"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22"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23"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4"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25" dur="7">
                                          <p:stCondLst>
                                            <p:cond delay="162"/>
                                          </p:stCondLst>
                                        </p:cTn>
                                        <p:tgtEl>
                                          <p:spTgt spid="38"/>
                                        </p:tgtEl>
                                      </p:cBhvr>
                                      <p:to x="100000" y="60000"/>
                                    </p:animScale>
                                    <p:animScale>
                                      <p:cBhvr>
                                        <p:cTn id="126" dur="41" decel="50000">
                                          <p:stCondLst>
                                            <p:cond delay="169"/>
                                          </p:stCondLst>
                                        </p:cTn>
                                        <p:tgtEl>
                                          <p:spTgt spid="38"/>
                                        </p:tgtEl>
                                      </p:cBhvr>
                                      <p:to x="100000" y="100000"/>
                                    </p:animScale>
                                    <p:animScale>
                                      <p:cBhvr>
                                        <p:cTn id="127" dur="7">
                                          <p:stCondLst>
                                            <p:cond delay="328"/>
                                          </p:stCondLst>
                                        </p:cTn>
                                        <p:tgtEl>
                                          <p:spTgt spid="38"/>
                                        </p:tgtEl>
                                      </p:cBhvr>
                                      <p:to x="100000" y="80000"/>
                                    </p:animScale>
                                    <p:animScale>
                                      <p:cBhvr>
                                        <p:cTn id="128" dur="41" decel="50000">
                                          <p:stCondLst>
                                            <p:cond delay="335"/>
                                          </p:stCondLst>
                                        </p:cTn>
                                        <p:tgtEl>
                                          <p:spTgt spid="38"/>
                                        </p:tgtEl>
                                      </p:cBhvr>
                                      <p:to x="100000" y="100000"/>
                                    </p:animScale>
                                    <p:animScale>
                                      <p:cBhvr>
                                        <p:cTn id="129" dur="7">
                                          <p:stCondLst>
                                            <p:cond delay="410"/>
                                          </p:stCondLst>
                                        </p:cTn>
                                        <p:tgtEl>
                                          <p:spTgt spid="38"/>
                                        </p:tgtEl>
                                      </p:cBhvr>
                                      <p:to x="100000" y="90000"/>
                                    </p:animScale>
                                    <p:animScale>
                                      <p:cBhvr>
                                        <p:cTn id="130" dur="41" decel="50000">
                                          <p:stCondLst>
                                            <p:cond delay="417"/>
                                          </p:stCondLst>
                                        </p:cTn>
                                        <p:tgtEl>
                                          <p:spTgt spid="38"/>
                                        </p:tgtEl>
                                      </p:cBhvr>
                                      <p:to x="100000" y="100000"/>
                                    </p:animScale>
                                    <p:animScale>
                                      <p:cBhvr>
                                        <p:cTn id="131" dur="7">
                                          <p:stCondLst>
                                            <p:cond delay="452"/>
                                          </p:stCondLst>
                                        </p:cTn>
                                        <p:tgtEl>
                                          <p:spTgt spid="38"/>
                                        </p:tgtEl>
                                      </p:cBhvr>
                                      <p:to x="100000" y="95000"/>
                                    </p:animScale>
                                    <p:animScale>
                                      <p:cBhvr>
                                        <p:cTn id="132" dur="41" decel="50000">
                                          <p:stCondLst>
                                            <p:cond delay="458"/>
                                          </p:stCondLst>
                                        </p:cTn>
                                        <p:tgtEl>
                                          <p:spTgt spid="38"/>
                                        </p:tgtEl>
                                      </p:cBhvr>
                                      <p:to x="100000" y="100000"/>
                                    </p:animScale>
                                  </p:childTnLst>
                                </p:cTn>
                              </p:par>
                            </p:childTnLst>
                          </p:cTn>
                        </p:par>
                        <p:par>
                          <p:cTn id="133" fill="hold">
                            <p:stCondLst>
                              <p:cond delay="998"/>
                            </p:stCondLst>
                            <p:childTnLst>
                              <p:par>
                                <p:cTn id="134" presetID="26" presetClass="entr" presetSubtype="0"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down)">
                                      <p:cBhvr>
                                        <p:cTn id="136" dur="145">
                                          <p:stCondLst>
                                            <p:cond delay="0"/>
                                          </p:stCondLst>
                                        </p:cTn>
                                        <p:tgtEl>
                                          <p:spTgt spid="40"/>
                                        </p:tgtEl>
                                      </p:cBhvr>
                                    </p:animEffect>
                                    <p:anim calcmode="lin" valueType="num">
                                      <p:cBhvr>
                                        <p:cTn id="137" dur="456"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38" dur="166"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39" dur="166" tmFilter="0, 0; 0.125,0.2665; 0.25,0.4; 0.375,0.465; 0.5,0.5;  0.625,0.535; 0.75,0.6; 0.875,0.7335; 1,1">
                                          <p:stCondLst>
                                            <p:cond delay="166"/>
                                          </p:stCondLst>
                                        </p:cTn>
                                        <p:tgtEl>
                                          <p:spTgt spid="40"/>
                                        </p:tgtEl>
                                        <p:attrNameLst>
                                          <p:attrName>ppt_y</p:attrName>
                                        </p:attrNameLst>
                                      </p:cBhvr>
                                      <p:tavLst>
                                        <p:tav tm="0" fmla="#ppt_y-sin(pi*$)/9">
                                          <p:val>
                                            <p:fltVal val="0"/>
                                          </p:val>
                                        </p:tav>
                                        <p:tav tm="100000">
                                          <p:val>
                                            <p:fltVal val="1"/>
                                          </p:val>
                                        </p:tav>
                                      </p:tavLst>
                                    </p:anim>
                                    <p:anim calcmode="lin" valueType="num">
                                      <p:cBhvr>
                                        <p:cTn id="140" dur="83" tmFilter="0, 0; 0.125,0.2665; 0.25,0.4; 0.375,0.465; 0.5,0.5;  0.625,0.535; 0.75,0.6; 0.875,0.7335; 1,1">
                                          <p:stCondLst>
                                            <p:cond delay="331"/>
                                          </p:stCondLst>
                                        </p:cTn>
                                        <p:tgtEl>
                                          <p:spTgt spid="40"/>
                                        </p:tgtEl>
                                        <p:attrNameLst>
                                          <p:attrName>ppt_y</p:attrName>
                                        </p:attrNameLst>
                                      </p:cBhvr>
                                      <p:tavLst>
                                        <p:tav tm="0" fmla="#ppt_y-sin(pi*$)/27">
                                          <p:val>
                                            <p:fltVal val="0"/>
                                          </p:val>
                                        </p:tav>
                                        <p:tav tm="100000">
                                          <p:val>
                                            <p:fltVal val="1"/>
                                          </p:val>
                                        </p:tav>
                                      </p:tavLst>
                                    </p:anim>
                                    <p:anim calcmode="lin" valueType="num">
                                      <p:cBhvr>
                                        <p:cTn id="141" dur="41" tmFilter="0, 0; 0.125,0.2665; 0.25,0.4; 0.375,0.465; 0.5,0.5;  0.625,0.535; 0.75,0.6; 0.875,0.7335; 1,1">
                                          <p:stCondLst>
                                            <p:cond delay="414"/>
                                          </p:stCondLst>
                                        </p:cTn>
                                        <p:tgtEl>
                                          <p:spTgt spid="40"/>
                                        </p:tgtEl>
                                        <p:attrNameLst>
                                          <p:attrName>ppt_y</p:attrName>
                                        </p:attrNameLst>
                                      </p:cBhvr>
                                      <p:tavLst>
                                        <p:tav tm="0" fmla="#ppt_y-sin(pi*$)/81">
                                          <p:val>
                                            <p:fltVal val="0"/>
                                          </p:val>
                                        </p:tav>
                                        <p:tav tm="100000">
                                          <p:val>
                                            <p:fltVal val="1"/>
                                          </p:val>
                                        </p:tav>
                                      </p:tavLst>
                                    </p:anim>
                                    <p:animScale>
                                      <p:cBhvr>
                                        <p:cTn id="142" dur="7">
                                          <p:stCondLst>
                                            <p:cond delay="162"/>
                                          </p:stCondLst>
                                        </p:cTn>
                                        <p:tgtEl>
                                          <p:spTgt spid="40"/>
                                        </p:tgtEl>
                                      </p:cBhvr>
                                      <p:to x="100000" y="60000"/>
                                    </p:animScale>
                                    <p:animScale>
                                      <p:cBhvr>
                                        <p:cTn id="143" dur="41" decel="50000">
                                          <p:stCondLst>
                                            <p:cond delay="169"/>
                                          </p:stCondLst>
                                        </p:cTn>
                                        <p:tgtEl>
                                          <p:spTgt spid="40"/>
                                        </p:tgtEl>
                                      </p:cBhvr>
                                      <p:to x="100000" y="100000"/>
                                    </p:animScale>
                                    <p:animScale>
                                      <p:cBhvr>
                                        <p:cTn id="144" dur="7">
                                          <p:stCondLst>
                                            <p:cond delay="328"/>
                                          </p:stCondLst>
                                        </p:cTn>
                                        <p:tgtEl>
                                          <p:spTgt spid="40"/>
                                        </p:tgtEl>
                                      </p:cBhvr>
                                      <p:to x="100000" y="80000"/>
                                    </p:animScale>
                                    <p:animScale>
                                      <p:cBhvr>
                                        <p:cTn id="145" dur="41" decel="50000">
                                          <p:stCondLst>
                                            <p:cond delay="335"/>
                                          </p:stCondLst>
                                        </p:cTn>
                                        <p:tgtEl>
                                          <p:spTgt spid="40"/>
                                        </p:tgtEl>
                                      </p:cBhvr>
                                      <p:to x="100000" y="100000"/>
                                    </p:animScale>
                                    <p:animScale>
                                      <p:cBhvr>
                                        <p:cTn id="146" dur="7">
                                          <p:stCondLst>
                                            <p:cond delay="410"/>
                                          </p:stCondLst>
                                        </p:cTn>
                                        <p:tgtEl>
                                          <p:spTgt spid="40"/>
                                        </p:tgtEl>
                                      </p:cBhvr>
                                      <p:to x="100000" y="90000"/>
                                    </p:animScale>
                                    <p:animScale>
                                      <p:cBhvr>
                                        <p:cTn id="147" dur="41" decel="50000">
                                          <p:stCondLst>
                                            <p:cond delay="417"/>
                                          </p:stCondLst>
                                        </p:cTn>
                                        <p:tgtEl>
                                          <p:spTgt spid="40"/>
                                        </p:tgtEl>
                                      </p:cBhvr>
                                      <p:to x="100000" y="100000"/>
                                    </p:animScale>
                                    <p:animScale>
                                      <p:cBhvr>
                                        <p:cTn id="148" dur="7">
                                          <p:stCondLst>
                                            <p:cond delay="452"/>
                                          </p:stCondLst>
                                        </p:cTn>
                                        <p:tgtEl>
                                          <p:spTgt spid="40"/>
                                        </p:tgtEl>
                                      </p:cBhvr>
                                      <p:to x="100000" y="95000"/>
                                    </p:animScale>
                                    <p:animScale>
                                      <p:cBhvr>
                                        <p:cTn id="149" dur="41" decel="50000">
                                          <p:stCondLst>
                                            <p:cond delay="458"/>
                                          </p:stCondLst>
                                        </p:cTn>
                                        <p:tgtEl>
                                          <p:spTgt spid="40"/>
                                        </p:tgtEl>
                                      </p:cBhvr>
                                      <p:to x="100000" y="100000"/>
                                    </p:animScale>
                                  </p:childTnLst>
                                </p:cTn>
                              </p:par>
                            </p:childTnLst>
                          </p:cTn>
                        </p:par>
                        <p:par>
                          <p:cTn id="150" fill="hold">
                            <p:stCondLst>
                              <p:cond delay="1497"/>
                            </p:stCondLst>
                            <p:childTnLst>
                              <p:par>
                                <p:cTn id="151" presetID="26" presetClass="entr" presetSubtype="0" fill="hold" grpId="0" nodeType="afterEffect">
                                  <p:stCondLst>
                                    <p:cond delay="0"/>
                                  </p:stCondLst>
                                  <p:childTnLst>
                                    <p:set>
                                      <p:cBhvr>
                                        <p:cTn id="152" dur="1" fill="hold">
                                          <p:stCondLst>
                                            <p:cond delay="0"/>
                                          </p:stCondLst>
                                        </p:cTn>
                                        <p:tgtEl>
                                          <p:spTgt spid="39"/>
                                        </p:tgtEl>
                                        <p:attrNameLst>
                                          <p:attrName>style.visibility</p:attrName>
                                        </p:attrNameLst>
                                      </p:cBhvr>
                                      <p:to>
                                        <p:strVal val="visible"/>
                                      </p:to>
                                    </p:set>
                                    <p:animEffect transition="in" filter="wipe(down)">
                                      <p:cBhvr>
                                        <p:cTn id="153" dur="145">
                                          <p:stCondLst>
                                            <p:cond delay="0"/>
                                          </p:stCondLst>
                                        </p:cTn>
                                        <p:tgtEl>
                                          <p:spTgt spid="39"/>
                                        </p:tgtEl>
                                      </p:cBhvr>
                                    </p:animEffect>
                                    <p:anim calcmode="lin" valueType="num">
                                      <p:cBhvr>
                                        <p:cTn id="154" dur="456"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55" dur="166"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56" dur="166" tmFilter="0, 0; 0.125,0.2665; 0.25,0.4; 0.375,0.465; 0.5,0.5;  0.625,0.535; 0.75,0.6; 0.875,0.7335; 1,1">
                                          <p:stCondLst>
                                            <p:cond delay="166"/>
                                          </p:stCondLst>
                                        </p:cTn>
                                        <p:tgtEl>
                                          <p:spTgt spid="39"/>
                                        </p:tgtEl>
                                        <p:attrNameLst>
                                          <p:attrName>ppt_y</p:attrName>
                                        </p:attrNameLst>
                                      </p:cBhvr>
                                      <p:tavLst>
                                        <p:tav tm="0" fmla="#ppt_y-sin(pi*$)/9">
                                          <p:val>
                                            <p:fltVal val="0"/>
                                          </p:val>
                                        </p:tav>
                                        <p:tav tm="100000">
                                          <p:val>
                                            <p:fltVal val="1"/>
                                          </p:val>
                                        </p:tav>
                                      </p:tavLst>
                                    </p:anim>
                                    <p:anim calcmode="lin" valueType="num">
                                      <p:cBhvr>
                                        <p:cTn id="157" dur="83" tmFilter="0, 0; 0.125,0.2665; 0.25,0.4; 0.375,0.465; 0.5,0.5;  0.625,0.535; 0.75,0.6; 0.875,0.7335; 1,1">
                                          <p:stCondLst>
                                            <p:cond delay="331"/>
                                          </p:stCondLst>
                                        </p:cTn>
                                        <p:tgtEl>
                                          <p:spTgt spid="39"/>
                                        </p:tgtEl>
                                        <p:attrNameLst>
                                          <p:attrName>ppt_y</p:attrName>
                                        </p:attrNameLst>
                                      </p:cBhvr>
                                      <p:tavLst>
                                        <p:tav tm="0" fmla="#ppt_y-sin(pi*$)/27">
                                          <p:val>
                                            <p:fltVal val="0"/>
                                          </p:val>
                                        </p:tav>
                                        <p:tav tm="100000">
                                          <p:val>
                                            <p:fltVal val="1"/>
                                          </p:val>
                                        </p:tav>
                                      </p:tavLst>
                                    </p:anim>
                                    <p:anim calcmode="lin" valueType="num">
                                      <p:cBhvr>
                                        <p:cTn id="158" dur="41" tmFilter="0, 0; 0.125,0.2665; 0.25,0.4; 0.375,0.465; 0.5,0.5;  0.625,0.535; 0.75,0.6; 0.875,0.7335; 1,1">
                                          <p:stCondLst>
                                            <p:cond delay="414"/>
                                          </p:stCondLst>
                                        </p:cTn>
                                        <p:tgtEl>
                                          <p:spTgt spid="39"/>
                                        </p:tgtEl>
                                        <p:attrNameLst>
                                          <p:attrName>ppt_y</p:attrName>
                                        </p:attrNameLst>
                                      </p:cBhvr>
                                      <p:tavLst>
                                        <p:tav tm="0" fmla="#ppt_y-sin(pi*$)/81">
                                          <p:val>
                                            <p:fltVal val="0"/>
                                          </p:val>
                                        </p:tav>
                                        <p:tav tm="100000">
                                          <p:val>
                                            <p:fltVal val="1"/>
                                          </p:val>
                                        </p:tav>
                                      </p:tavLst>
                                    </p:anim>
                                    <p:animScale>
                                      <p:cBhvr>
                                        <p:cTn id="159" dur="7">
                                          <p:stCondLst>
                                            <p:cond delay="162"/>
                                          </p:stCondLst>
                                        </p:cTn>
                                        <p:tgtEl>
                                          <p:spTgt spid="39"/>
                                        </p:tgtEl>
                                      </p:cBhvr>
                                      <p:to x="100000" y="60000"/>
                                    </p:animScale>
                                    <p:animScale>
                                      <p:cBhvr>
                                        <p:cTn id="160" dur="41" decel="50000">
                                          <p:stCondLst>
                                            <p:cond delay="169"/>
                                          </p:stCondLst>
                                        </p:cTn>
                                        <p:tgtEl>
                                          <p:spTgt spid="39"/>
                                        </p:tgtEl>
                                      </p:cBhvr>
                                      <p:to x="100000" y="100000"/>
                                    </p:animScale>
                                    <p:animScale>
                                      <p:cBhvr>
                                        <p:cTn id="161" dur="7">
                                          <p:stCondLst>
                                            <p:cond delay="328"/>
                                          </p:stCondLst>
                                        </p:cTn>
                                        <p:tgtEl>
                                          <p:spTgt spid="39"/>
                                        </p:tgtEl>
                                      </p:cBhvr>
                                      <p:to x="100000" y="80000"/>
                                    </p:animScale>
                                    <p:animScale>
                                      <p:cBhvr>
                                        <p:cTn id="162" dur="41" decel="50000">
                                          <p:stCondLst>
                                            <p:cond delay="335"/>
                                          </p:stCondLst>
                                        </p:cTn>
                                        <p:tgtEl>
                                          <p:spTgt spid="39"/>
                                        </p:tgtEl>
                                      </p:cBhvr>
                                      <p:to x="100000" y="100000"/>
                                    </p:animScale>
                                    <p:animScale>
                                      <p:cBhvr>
                                        <p:cTn id="163" dur="7">
                                          <p:stCondLst>
                                            <p:cond delay="410"/>
                                          </p:stCondLst>
                                        </p:cTn>
                                        <p:tgtEl>
                                          <p:spTgt spid="39"/>
                                        </p:tgtEl>
                                      </p:cBhvr>
                                      <p:to x="100000" y="90000"/>
                                    </p:animScale>
                                    <p:animScale>
                                      <p:cBhvr>
                                        <p:cTn id="164" dur="41" decel="50000">
                                          <p:stCondLst>
                                            <p:cond delay="417"/>
                                          </p:stCondLst>
                                        </p:cTn>
                                        <p:tgtEl>
                                          <p:spTgt spid="39"/>
                                        </p:tgtEl>
                                      </p:cBhvr>
                                      <p:to x="100000" y="100000"/>
                                    </p:animScale>
                                    <p:animScale>
                                      <p:cBhvr>
                                        <p:cTn id="165" dur="7">
                                          <p:stCondLst>
                                            <p:cond delay="452"/>
                                          </p:stCondLst>
                                        </p:cTn>
                                        <p:tgtEl>
                                          <p:spTgt spid="39"/>
                                        </p:tgtEl>
                                      </p:cBhvr>
                                      <p:to x="100000" y="95000"/>
                                    </p:animScale>
                                    <p:animScale>
                                      <p:cBhvr>
                                        <p:cTn id="166" dur="41" decel="50000">
                                          <p:stCondLst>
                                            <p:cond delay="458"/>
                                          </p:stCondLst>
                                        </p:cTn>
                                        <p:tgtEl>
                                          <p:spTgt spid="39"/>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21567"/>
                                        </p:tgtEl>
                                        <p:attrNameLst>
                                          <p:attrName>style.visibility</p:attrName>
                                        </p:attrNameLst>
                                      </p:cBhvr>
                                      <p:to>
                                        <p:strVal val="visible"/>
                                      </p:to>
                                    </p:set>
                                    <p:animEffect transition="in" filter="dissolve">
                                      <p:cBhvr>
                                        <p:cTn id="171" dur="500"/>
                                        <p:tgtEl>
                                          <p:spTgt spid="321567"/>
                                        </p:tgtEl>
                                      </p:cBhvr>
                                    </p:animEffect>
                                  </p:childTnLst>
                                </p:cTn>
                              </p:par>
                            </p:childTnLst>
                          </p:cTn>
                        </p:par>
                        <p:par>
                          <p:cTn id="172" fill="hold">
                            <p:stCondLst>
                              <p:cond delay="500"/>
                            </p:stCondLst>
                            <p:childTnLst>
                              <p:par>
                                <p:cTn id="173" presetID="9" presetClass="entr" presetSubtype="0" fill="hold" nodeType="afterEffect">
                                  <p:stCondLst>
                                    <p:cond delay="0"/>
                                  </p:stCondLst>
                                  <p:childTnLst>
                                    <p:set>
                                      <p:cBhvr>
                                        <p:cTn id="174" dur="1" fill="hold">
                                          <p:stCondLst>
                                            <p:cond delay="0"/>
                                          </p:stCondLst>
                                        </p:cTn>
                                        <p:tgtEl>
                                          <p:spTgt spid="321568"/>
                                        </p:tgtEl>
                                        <p:attrNameLst>
                                          <p:attrName>style.visibility</p:attrName>
                                        </p:attrNameLst>
                                      </p:cBhvr>
                                      <p:to>
                                        <p:strVal val="visible"/>
                                      </p:to>
                                    </p:set>
                                    <p:animEffect transition="in" filter="dissolve">
                                      <p:cBhvr>
                                        <p:cTn id="175" dur="500"/>
                                        <p:tgtEl>
                                          <p:spTgt spid="321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50" grpId="0"/>
      <p:bldP spid="321551" grpId="0" animBg="1"/>
      <p:bldP spid="321552" grpId="0" animBg="1"/>
      <p:bldP spid="321567" grpId="0"/>
      <p:bldP spid="321571" grpId="0" animBg="1"/>
      <p:bldP spid="321572" grpId="0" animBg="1"/>
      <p:bldP spid="321573" grpId="0" animBg="1"/>
      <p:bldP spid="321574" grpId="0" animBg="1"/>
      <p:bldP spid="37" grpId="0" animBg="1"/>
      <p:bldP spid="38" grpId="0" animBg="1"/>
      <p:bldP spid="39"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dirty="0" smtClean="0"/>
              <a:t>重定位可以执行的时机</a:t>
            </a:r>
          </a:p>
        </p:txBody>
      </p:sp>
      <p:sp>
        <p:nvSpPr>
          <p:cNvPr id="322563" name="Rectangle 3"/>
          <p:cNvSpPr>
            <a:spLocks noChangeArrowheads="1"/>
          </p:cNvSpPr>
          <p:nvPr/>
        </p:nvSpPr>
        <p:spPr bwMode="auto">
          <a:xfrm>
            <a:off x="765175" y="11430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t>第一种时机</a:t>
            </a:r>
            <a:r>
              <a:rPr lang="en-US" altLang="zh-CN" dirty="0"/>
              <a:t>: </a:t>
            </a:r>
            <a:r>
              <a:rPr lang="zh-CN" altLang="en-US" dirty="0"/>
              <a:t>在编译链接</a:t>
            </a:r>
            <a:r>
              <a:rPr lang="zh-CN" altLang="en-US" dirty="0" smtClean="0"/>
              <a:t>时</a:t>
            </a:r>
            <a:endParaRPr lang="zh-CN" altLang="en-US" dirty="0"/>
          </a:p>
        </p:txBody>
      </p:sp>
      <p:sp>
        <p:nvSpPr>
          <p:cNvPr id="322564" name="Rectangle 4"/>
          <p:cNvSpPr>
            <a:spLocks noChangeArrowheads="1"/>
          </p:cNvSpPr>
          <p:nvPr/>
        </p:nvSpPr>
        <p:spPr bwMode="auto">
          <a:xfrm>
            <a:off x="4343400" y="3306763"/>
            <a:ext cx="1143000" cy="990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ld</a:t>
            </a:r>
          </a:p>
        </p:txBody>
      </p:sp>
      <p:grpSp>
        <p:nvGrpSpPr>
          <p:cNvPr id="322565" name="Group 5"/>
          <p:cNvGrpSpPr>
            <a:grpSpLocks/>
          </p:cNvGrpSpPr>
          <p:nvPr/>
        </p:nvGrpSpPr>
        <p:grpSpPr bwMode="auto">
          <a:xfrm>
            <a:off x="152400" y="1858963"/>
            <a:ext cx="4724400" cy="4008437"/>
            <a:chOff x="96" y="1171"/>
            <a:chExt cx="2976" cy="2525"/>
          </a:xfrm>
        </p:grpSpPr>
        <p:sp>
          <p:nvSpPr>
            <p:cNvPr id="17433" name="Text Box 6"/>
            <p:cNvSpPr txBox="1">
              <a:spLocks noChangeArrowheads="1"/>
            </p:cNvSpPr>
            <p:nvPr/>
          </p:nvSpPr>
          <p:spPr bwMode="auto">
            <a:xfrm>
              <a:off x="96" y="1641"/>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7434" name="Text Box 7"/>
            <p:cNvSpPr txBox="1">
              <a:spLocks noChangeArrowheads="1"/>
            </p:cNvSpPr>
            <p:nvPr/>
          </p:nvSpPr>
          <p:spPr bwMode="auto">
            <a:xfrm>
              <a:off x="96" y="2131"/>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7435" name="Text Box 8"/>
            <p:cNvSpPr txBox="1">
              <a:spLocks noChangeArrowheads="1"/>
            </p:cNvSpPr>
            <p:nvPr/>
          </p:nvSpPr>
          <p:spPr bwMode="auto">
            <a:xfrm>
              <a:off x="96" y="3005"/>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a:t>
              </a:r>
            </a:p>
          </p:txBody>
        </p:sp>
        <p:grpSp>
          <p:nvGrpSpPr>
            <p:cNvPr id="17436" name="Group 9"/>
            <p:cNvGrpSpPr>
              <a:grpSpLocks/>
            </p:cNvGrpSpPr>
            <p:nvPr/>
          </p:nvGrpSpPr>
          <p:grpSpPr bwMode="auto">
            <a:xfrm>
              <a:off x="144" y="1171"/>
              <a:ext cx="2928" cy="2525"/>
              <a:chOff x="144" y="1171"/>
              <a:chExt cx="2928" cy="2525"/>
            </a:xfrm>
          </p:grpSpPr>
          <p:sp>
            <p:nvSpPr>
              <p:cNvPr id="17437" name="Rectangle 10"/>
              <p:cNvSpPr>
                <a:spLocks noChangeArrowheads="1"/>
              </p:cNvSpPr>
              <p:nvPr/>
            </p:nvSpPr>
            <p:spPr bwMode="auto">
              <a:xfrm>
                <a:off x="393" y="1187"/>
                <a:ext cx="1575" cy="147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38" name="Text Box 11"/>
              <p:cNvSpPr txBox="1">
                <a:spLocks noChangeArrowheads="1"/>
              </p:cNvSpPr>
              <p:nvPr/>
            </p:nvSpPr>
            <p:spPr bwMode="auto">
              <a:xfrm>
                <a:off x="336" y="1171"/>
                <a:ext cx="1680" cy="1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Tx/>
                  <a:buSzTx/>
                  <a:buFontTx/>
                  <a:buNone/>
                </a:pPr>
                <a:r>
                  <a:rPr lang="en-US" altLang="zh-CN" sz="1800"/>
                  <a:t>_entry: </a:t>
                </a:r>
                <a:r>
                  <a:rPr lang="en-US" altLang="zh-CN" sz="1800">
                    <a:solidFill>
                      <a:srgbClr val="FF0000"/>
                    </a:solidFill>
                  </a:rPr>
                  <a:t>//</a:t>
                </a:r>
                <a:r>
                  <a:rPr lang="zh-CN" altLang="en-US" sz="1800">
                    <a:solidFill>
                      <a:srgbClr val="FF0000"/>
                    </a:solidFill>
                  </a:rPr>
                  <a:t>入口地址</a:t>
                </a:r>
              </a:p>
              <a:p>
                <a:pPr eaLnBrk="1" hangingPunct="1">
                  <a:lnSpc>
                    <a:spcPct val="110000"/>
                  </a:lnSpc>
                  <a:buClrTx/>
                  <a:buSzTx/>
                  <a:buFontTx/>
                  <a:buNone/>
                </a:pPr>
                <a:r>
                  <a:rPr lang="zh-CN" altLang="en-US" sz="1800"/>
                  <a:t>    </a:t>
                </a:r>
                <a:r>
                  <a:rPr lang="en-US" altLang="zh-CN" sz="1800"/>
                  <a:t>call _main</a:t>
                </a:r>
              </a:p>
              <a:p>
                <a:pPr eaLnBrk="1" hangingPunct="1">
                  <a:lnSpc>
                    <a:spcPct val="110000"/>
                  </a:lnSpc>
                  <a:buClrTx/>
                  <a:buSzTx/>
                  <a:buFontTx/>
                  <a:buNone/>
                </a:pPr>
                <a:r>
                  <a:rPr lang="en-US" altLang="zh-CN" sz="1800"/>
                  <a:t>_main:</a:t>
                </a:r>
              </a:p>
              <a:p>
                <a:pPr eaLnBrk="1" hangingPunct="1">
                  <a:lnSpc>
                    <a:spcPct val="110000"/>
                  </a:lnSpc>
                  <a:buClrTx/>
                  <a:buSzTx/>
                  <a:buFontTx/>
                  <a:buNone/>
                </a:pPr>
                <a:r>
                  <a:rPr lang="en-US" altLang="zh-CN" sz="1800"/>
                  <a:t>    mov [_sum],  0</a:t>
                </a:r>
              </a:p>
              <a:p>
                <a:pPr eaLnBrk="1" hangingPunct="1">
                  <a:lnSpc>
                    <a:spcPct val="110000"/>
                  </a:lnSpc>
                  <a:spcBef>
                    <a:spcPct val="0"/>
                  </a:spcBef>
                  <a:buClrTx/>
                  <a:buSzTx/>
                  <a:buFontTx/>
                  <a:buNone/>
                </a:pPr>
                <a:r>
                  <a:rPr lang="en-US" altLang="zh-CN" sz="1800"/>
                  <a:t>1:  j&gt; 2f, [_i], [_to]</a:t>
                </a:r>
              </a:p>
              <a:p>
                <a:pPr eaLnBrk="1" hangingPunct="1">
                  <a:lnSpc>
                    <a:spcPct val="110000"/>
                  </a:lnSpc>
                  <a:spcBef>
                    <a:spcPct val="0"/>
                  </a:spcBef>
                  <a:buClrTx/>
                  <a:buSzTx/>
                  <a:buFontTx/>
                  <a:buNone/>
                </a:pPr>
                <a:r>
                  <a:rPr lang="en-US" altLang="zh-CN" sz="1800"/>
                  <a:t>2:  call _printf</a:t>
                </a:r>
              </a:p>
              <a:p>
                <a:pPr eaLnBrk="1" hangingPunct="1">
                  <a:lnSpc>
                    <a:spcPct val="110000"/>
                  </a:lnSpc>
                  <a:spcBef>
                    <a:spcPct val="0"/>
                  </a:spcBef>
                  <a:buClrTx/>
                  <a:buSzTx/>
                  <a:buFontTx/>
                  <a:buNone/>
                </a:pPr>
                <a:r>
                  <a:rPr lang="en-US" altLang="zh-CN" sz="1800"/>
                  <a:t>    ret  </a:t>
                </a:r>
              </a:p>
            </p:txBody>
          </p:sp>
          <p:sp>
            <p:nvSpPr>
              <p:cNvPr id="17439" name="Text Box 12"/>
              <p:cNvSpPr txBox="1">
                <a:spLocks noChangeArrowheads="1"/>
              </p:cNvSpPr>
              <p:nvPr/>
            </p:nvSpPr>
            <p:spPr bwMode="auto">
              <a:xfrm>
                <a:off x="144" y="1171"/>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7440" name="Rectangle 13"/>
              <p:cNvSpPr>
                <a:spLocks noChangeArrowheads="1"/>
              </p:cNvSpPr>
              <p:nvPr/>
            </p:nvSpPr>
            <p:spPr bwMode="auto">
              <a:xfrm>
                <a:off x="393" y="2717"/>
                <a:ext cx="1575" cy="48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41" name="Text Box 14"/>
              <p:cNvSpPr txBox="1">
                <a:spLocks noChangeArrowheads="1"/>
              </p:cNvSpPr>
              <p:nvPr/>
            </p:nvSpPr>
            <p:spPr bwMode="auto">
              <a:xfrm>
                <a:off x="384" y="2748"/>
                <a:ext cx="144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1800"/>
                  <a:t>.data: </a:t>
                </a:r>
              </a:p>
              <a:p>
                <a:pPr eaLnBrk="1" hangingPunct="1">
                  <a:spcBef>
                    <a:spcPct val="0"/>
                  </a:spcBef>
                  <a:buClrTx/>
                  <a:buSzTx/>
                  <a:buFontTx/>
                  <a:buNone/>
                </a:pPr>
                <a:r>
                  <a:rPr lang="en-US" altLang="zh-CN" sz="1800"/>
                  <a:t>     _sum:  .int  0   </a:t>
                </a:r>
              </a:p>
            </p:txBody>
          </p:sp>
          <p:sp>
            <p:nvSpPr>
              <p:cNvPr id="17442" name="Text Box 15"/>
              <p:cNvSpPr txBox="1">
                <a:spLocks noChangeArrowheads="1"/>
              </p:cNvSpPr>
              <p:nvPr/>
            </p:nvSpPr>
            <p:spPr bwMode="auto">
              <a:xfrm>
                <a:off x="144" y="2659"/>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7443" name="Rectangle 16"/>
              <p:cNvSpPr>
                <a:spLocks noChangeArrowheads="1"/>
              </p:cNvSpPr>
              <p:nvPr/>
            </p:nvSpPr>
            <p:spPr bwMode="auto">
              <a:xfrm>
                <a:off x="393" y="3261"/>
                <a:ext cx="1575" cy="40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44" name="Text Box 17"/>
              <p:cNvSpPr txBox="1">
                <a:spLocks noChangeArrowheads="1"/>
              </p:cNvSpPr>
              <p:nvPr/>
            </p:nvSpPr>
            <p:spPr bwMode="auto">
              <a:xfrm>
                <a:off x="384" y="3292"/>
                <a:ext cx="144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1800"/>
                  <a:t>_printf: </a:t>
                </a:r>
              </a:p>
              <a:p>
                <a:pPr eaLnBrk="1" hangingPunct="1">
                  <a:spcBef>
                    <a:spcPct val="0"/>
                  </a:spcBef>
                  <a:buClrTx/>
                  <a:buSzTx/>
                  <a:buFontTx/>
                  <a:buNone/>
                </a:pPr>
                <a:r>
                  <a:rPr lang="en-US" altLang="zh-CN" sz="1800"/>
                  <a:t>     …</a:t>
                </a:r>
              </a:p>
            </p:txBody>
          </p:sp>
          <p:sp>
            <p:nvSpPr>
              <p:cNvPr id="17445" name="Text Box 18"/>
              <p:cNvSpPr txBox="1">
                <a:spLocks noChangeArrowheads="1"/>
              </p:cNvSpPr>
              <p:nvPr/>
            </p:nvSpPr>
            <p:spPr bwMode="auto">
              <a:xfrm>
                <a:off x="144" y="3187"/>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7446" name="Line 19"/>
              <p:cNvSpPr>
                <a:spLocks noChangeShapeType="1"/>
              </p:cNvSpPr>
              <p:nvPr/>
            </p:nvSpPr>
            <p:spPr bwMode="auto">
              <a:xfrm>
                <a:off x="1968" y="1843"/>
                <a:ext cx="720" cy="5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7" name="Line 20"/>
              <p:cNvSpPr>
                <a:spLocks noChangeShapeType="1"/>
              </p:cNvSpPr>
              <p:nvPr/>
            </p:nvSpPr>
            <p:spPr bwMode="auto">
              <a:xfrm flipV="1">
                <a:off x="1968" y="2419"/>
                <a:ext cx="720" cy="52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8" name="Line 21"/>
              <p:cNvSpPr>
                <a:spLocks noChangeShapeType="1"/>
              </p:cNvSpPr>
              <p:nvPr/>
            </p:nvSpPr>
            <p:spPr bwMode="auto">
              <a:xfrm flipV="1">
                <a:off x="1968" y="2467"/>
                <a:ext cx="720" cy="100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9" name="Text Box 22"/>
              <p:cNvSpPr txBox="1">
                <a:spLocks noChangeArrowheads="1"/>
              </p:cNvSpPr>
              <p:nvPr/>
            </p:nvSpPr>
            <p:spPr bwMode="auto">
              <a:xfrm>
                <a:off x="2256" y="2995"/>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printf.o</a:t>
                </a:r>
              </a:p>
            </p:txBody>
          </p:sp>
          <p:sp>
            <p:nvSpPr>
              <p:cNvPr id="17450" name="Text Box 23"/>
              <p:cNvSpPr txBox="1">
                <a:spLocks noChangeArrowheads="1"/>
              </p:cNvSpPr>
              <p:nvPr/>
            </p:nvSpPr>
            <p:spPr bwMode="auto">
              <a:xfrm>
                <a:off x="2112" y="1747"/>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sum.o</a:t>
                </a:r>
              </a:p>
            </p:txBody>
          </p:sp>
        </p:grpSp>
      </p:grpSp>
      <p:sp>
        <p:nvSpPr>
          <p:cNvPr id="322584" name="Line 24"/>
          <p:cNvSpPr>
            <a:spLocks noChangeShapeType="1"/>
          </p:cNvSpPr>
          <p:nvPr/>
        </p:nvSpPr>
        <p:spPr bwMode="auto">
          <a:xfrm>
            <a:off x="5562600" y="3840163"/>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2585" name="Group 25"/>
          <p:cNvGrpSpPr>
            <a:grpSpLocks/>
          </p:cNvGrpSpPr>
          <p:nvPr/>
        </p:nvGrpSpPr>
        <p:grpSpPr bwMode="auto">
          <a:xfrm>
            <a:off x="4419600" y="2163763"/>
            <a:ext cx="914400" cy="1143000"/>
            <a:chOff x="2784" y="1363"/>
            <a:chExt cx="576" cy="720"/>
          </a:xfrm>
        </p:grpSpPr>
        <p:sp>
          <p:nvSpPr>
            <p:cNvPr id="17431" name="Text Box 26"/>
            <p:cNvSpPr txBox="1">
              <a:spLocks noChangeArrowheads="1"/>
            </p:cNvSpPr>
            <p:nvPr/>
          </p:nvSpPr>
          <p:spPr bwMode="auto">
            <a:xfrm>
              <a:off x="2784" y="1363"/>
              <a:ext cx="576"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1000</a:t>
              </a:r>
            </a:p>
          </p:txBody>
        </p:sp>
        <p:sp>
          <p:nvSpPr>
            <p:cNvPr id="17432" name="Line 27"/>
            <p:cNvSpPr>
              <a:spLocks noChangeShapeType="1"/>
            </p:cNvSpPr>
            <p:nvPr/>
          </p:nvSpPr>
          <p:spPr bwMode="auto">
            <a:xfrm>
              <a:off x="3072" y="1651"/>
              <a:ext cx="0" cy="432"/>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2588" name="Group 28"/>
          <p:cNvGrpSpPr>
            <a:grpSpLocks/>
          </p:cNvGrpSpPr>
          <p:nvPr/>
        </p:nvGrpSpPr>
        <p:grpSpPr bwMode="auto">
          <a:xfrm>
            <a:off x="990600" y="5867400"/>
            <a:ext cx="7543800" cy="603250"/>
            <a:chOff x="624" y="3680"/>
            <a:chExt cx="4752" cy="380"/>
          </a:xfrm>
        </p:grpSpPr>
        <p:sp>
          <p:nvSpPr>
            <p:cNvPr id="17429" name="Rectangle 29"/>
            <p:cNvSpPr>
              <a:spLocks noChangeArrowheads="1"/>
            </p:cNvSpPr>
            <p:nvPr/>
          </p:nvSpPr>
          <p:spPr bwMode="auto">
            <a:xfrm>
              <a:off x="624" y="3680"/>
              <a:ext cx="4752" cy="3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rPr>
                <a:t>绝对代码</a:t>
              </a:r>
              <a:r>
                <a:rPr lang="en-US" altLang="zh-CN" sz="2400" dirty="0">
                  <a:solidFill>
                    <a:srgbClr val="FF0000"/>
                  </a:solidFill>
                </a:rPr>
                <a:t>:</a:t>
              </a:r>
              <a:r>
                <a:rPr lang="en-US" altLang="zh-CN" sz="2400" dirty="0"/>
                <a:t> </a:t>
              </a:r>
              <a:r>
                <a:rPr lang="zh-CN" altLang="en-US" sz="2400" dirty="0"/>
                <a:t>这样的代码只能放在事先确定的位置上</a:t>
              </a:r>
            </a:p>
          </p:txBody>
        </p:sp>
        <p:pic>
          <p:nvPicPr>
            <p:cNvPr id="17430" name="Picture 30"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597" name="Group 37"/>
          <p:cNvGrpSpPr>
            <a:grpSpLocks/>
          </p:cNvGrpSpPr>
          <p:nvPr/>
        </p:nvGrpSpPr>
        <p:grpSpPr bwMode="auto">
          <a:xfrm>
            <a:off x="5638800" y="1905000"/>
            <a:ext cx="3505200" cy="3949700"/>
            <a:chOff x="3360" y="1200"/>
            <a:chExt cx="2208" cy="2488"/>
          </a:xfrm>
        </p:grpSpPr>
        <p:sp>
          <p:nvSpPr>
            <p:cNvPr id="17419" name="Rectangle 38"/>
            <p:cNvSpPr>
              <a:spLocks noChangeArrowheads="1"/>
            </p:cNvSpPr>
            <p:nvPr/>
          </p:nvSpPr>
          <p:spPr bwMode="auto">
            <a:xfrm>
              <a:off x="3792" y="1252"/>
              <a:ext cx="1728" cy="52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20" name="Rectangle 39"/>
            <p:cNvSpPr>
              <a:spLocks noChangeArrowheads="1"/>
            </p:cNvSpPr>
            <p:nvPr/>
          </p:nvSpPr>
          <p:spPr bwMode="auto">
            <a:xfrm>
              <a:off x="3792" y="1776"/>
              <a:ext cx="1728" cy="185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21" name="Text Box 40"/>
            <p:cNvSpPr txBox="1">
              <a:spLocks noChangeArrowheads="1"/>
            </p:cNvSpPr>
            <p:nvPr/>
          </p:nvSpPr>
          <p:spPr bwMode="auto">
            <a:xfrm>
              <a:off x="3840" y="1700"/>
              <a:ext cx="1728"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1100</a:t>
              </a:r>
            </a:p>
            <a:p>
              <a:pPr eaLnBrk="1" hangingPunct="1">
                <a:lnSpc>
                  <a:spcPct val="120000"/>
                </a:lnSpc>
                <a:spcBef>
                  <a:spcPct val="0"/>
                </a:spcBef>
                <a:buClrTx/>
                <a:buSzTx/>
                <a:buFontTx/>
                <a:buNone/>
              </a:pPr>
              <a:r>
                <a:rPr lang="en-US" altLang="zh-CN" sz="2000"/>
                <a:t>1: j&gt; </a:t>
              </a:r>
              <a:r>
                <a:rPr lang="en-US" altLang="zh-CN" sz="2000">
                  <a:solidFill>
                    <a:srgbClr val="FF0000"/>
                  </a:solidFill>
                </a:rPr>
                <a:t>1080</a:t>
              </a:r>
              <a:r>
                <a:rPr lang="en-US" altLang="zh-CN" sz="2000"/>
                <a:t>, [_i], [_to] _main:mov [</a:t>
              </a:r>
              <a:r>
                <a:rPr lang="en-US" altLang="zh-CN" sz="2000">
                  <a:solidFill>
                    <a:srgbClr val="FF0000"/>
                  </a:solidFill>
                </a:rPr>
                <a:t>1300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1040</a:t>
              </a:r>
            </a:p>
          </p:txBody>
        </p:sp>
        <p:sp>
          <p:nvSpPr>
            <p:cNvPr id="17422" name="Text Box 41"/>
            <p:cNvSpPr txBox="1">
              <a:spLocks noChangeArrowheads="1"/>
            </p:cNvSpPr>
            <p:nvPr/>
          </p:nvSpPr>
          <p:spPr bwMode="auto">
            <a:xfrm>
              <a:off x="3360" y="343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1000</a:t>
              </a:r>
            </a:p>
          </p:txBody>
        </p:sp>
        <p:sp>
          <p:nvSpPr>
            <p:cNvPr id="17423" name="Text Box 42"/>
            <p:cNvSpPr txBox="1">
              <a:spLocks noChangeArrowheads="1"/>
            </p:cNvSpPr>
            <p:nvPr/>
          </p:nvSpPr>
          <p:spPr bwMode="auto">
            <a:xfrm>
              <a:off x="3360" y="199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1100</a:t>
              </a:r>
            </a:p>
          </p:txBody>
        </p:sp>
        <p:sp>
          <p:nvSpPr>
            <p:cNvPr id="17424" name="Text Box 43"/>
            <p:cNvSpPr txBox="1">
              <a:spLocks noChangeArrowheads="1"/>
            </p:cNvSpPr>
            <p:nvPr/>
          </p:nvSpPr>
          <p:spPr bwMode="auto">
            <a:xfrm>
              <a:off x="3360" y="270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1080</a:t>
              </a:r>
            </a:p>
          </p:txBody>
        </p:sp>
        <p:sp>
          <p:nvSpPr>
            <p:cNvPr id="17425" name="Text Box 44"/>
            <p:cNvSpPr txBox="1">
              <a:spLocks noChangeArrowheads="1"/>
            </p:cNvSpPr>
            <p:nvPr/>
          </p:nvSpPr>
          <p:spPr bwMode="auto">
            <a:xfrm>
              <a:off x="3360" y="125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1300</a:t>
              </a:r>
            </a:p>
          </p:txBody>
        </p:sp>
        <p:sp>
          <p:nvSpPr>
            <p:cNvPr id="17426" name="Text Box 45"/>
            <p:cNvSpPr txBox="1">
              <a:spLocks noChangeArrowheads="1"/>
            </p:cNvSpPr>
            <p:nvPr/>
          </p:nvSpPr>
          <p:spPr bwMode="auto">
            <a:xfrm>
              <a:off x="3792" y="12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17427" name="Text Box 46"/>
            <p:cNvSpPr txBox="1">
              <a:spLocks noChangeArrowheads="1"/>
            </p:cNvSpPr>
            <p:nvPr/>
          </p:nvSpPr>
          <p:spPr bwMode="auto">
            <a:xfrm>
              <a:off x="3360" y="156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1288</a:t>
              </a:r>
            </a:p>
          </p:txBody>
        </p:sp>
        <p:sp>
          <p:nvSpPr>
            <p:cNvPr id="17428" name="Text Box 47"/>
            <p:cNvSpPr txBox="1">
              <a:spLocks noChangeArrowheads="1"/>
            </p:cNvSpPr>
            <p:nvPr/>
          </p:nvSpPr>
          <p:spPr bwMode="auto">
            <a:xfrm>
              <a:off x="3360" y="318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1040</a:t>
              </a:r>
            </a:p>
          </p:txBody>
        </p:sp>
      </p:grpSp>
      <p:sp>
        <p:nvSpPr>
          <p:cNvPr id="322596" name="AutoShape 36"/>
          <p:cNvSpPr>
            <a:spLocks noChangeArrowheads="1"/>
          </p:cNvSpPr>
          <p:nvPr/>
        </p:nvSpPr>
        <p:spPr bwMode="auto">
          <a:xfrm rot="10800000">
            <a:off x="6400800" y="914400"/>
            <a:ext cx="2286000" cy="914400"/>
          </a:xfrm>
          <a:prstGeom prst="wedgeRoundRectCallout">
            <a:avLst>
              <a:gd name="adj1" fmla="val 31181"/>
              <a:gd name="adj2" fmla="val -7344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t>这样的代码叫绝对代码</a:t>
            </a:r>
            <a:r>
              <a:rPr lang="en-US" altLang="zh-CN" sz="2400" dirty="0" smtClean="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dissolve">
                                      <p:cBhvr>
                                        <p:cTn id="7" dur="500"/>
                                        <p:tgtEl>
                                          <p:spTgt spid="3225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2565"/>
                                        </p:tgtEl>
                                        <p:attrNameLst>
                                          <p:attrName>style.visibility</p:attrName>
                                        </p:attrNameLst>
                                      </p:cBhvr>
                                      <p:to>
                                        <p:strVal val="visible"/>
                                      </p:to>
                                    </p:set>
                                    <p:animEffect transition="in" filter="dissolve">
                                      <p:cBhvr>
                                        <p:cTn id="12" dur="500"/>
                                        <p:tgtEl>
                                          <p:spTgt spid="3225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2564"/>
                                        </p:tgtEl>
                                        <p:attrNameLst>
                                          <p:attrName>style.visibility</p:attrName>
                                        </p:attrNameLst>
                                      </p:cBhvr>
                                      <p:to>
                                        <p:strVal val="visible"/>
                                      </p:to>
                                    </p:set>
                                    <p:animEffect transition="in" filter="dissolve">
                                      <p:cBhvr>
                                        <p:cTn id="17" dur="500"/>
                                        <p:tgtEl>
                                          <p:spTgt spid="322564"/>
                                        </p:tgtEl>
                                      </p:cBhvr>
                                    </p:animEffect>
                                  </p:childTnLst>
                                </p:cTn>
                              </p:par>
                            </p:childTnLst>
                          </p:cTn>
                        </p:par>
                        <p:par>
                          <p:cTn id="18" fill="hold" nodeType="afterGroup">
                            <p:stCondLst>
                              <p:cond delay="500"/>
                            </p:stCondLst>
                            <p:childTnLst>
                              <p:par>
                                <p:cTn id="19" presetID="17" presetClass="entr" presetSubtype="1" fill="hold" nodeType="afterEffect">
                                  <p:stCondLst>
                                    <p:cond delay="0"/>
                                  </p:stCondLst>
                                  <p:childTnLst>
                                    <p:set>
                                      <p:cBhvr>
                                        <p:cTn id="20" dur="1" fill="hold">
                                          <p:stCondLst>
                                            <p:cond delay="0"/>
                                          </p:stCondLst>
                                        </p:cTn>
                                        <p:tgtEl>
                                          <p:spTgt spid="322585"/>
                                        </p:tgtEl>
                                        <p:attrNameLst>
                                          <p:attrName>style.visibility</p:attrName>
                                        </p:attrNameLst>
                                      </p:cBhvr>
                                      <p:to>
                                        <p:strVal val="visible"/>
                                      </p:to>
                                    </p:set>
                                    <p:anim calcmode="lin" valueType="num">
                                      <p:cBhvr>
                                        <p:cTn id="21" dur="500" fill="hold"/>
                                        <p:tgtEl>
                                          <p:spTgt spid="322585"/>
                                        </p:tgtEl>
                                        <p:attrNameLst>
                                          <p:attrName>ppt_x</p:attrName>
                                        </p:attrNameLst>
                                      </p:cBhvr>
                                      <p:tavLst>
                                        <p:tav tm="0">
                                          <p:val>
                                            <p:strVal val="#ppt_x"/>
                                          </p:val>
                                        </p:tav>
                                        <p:tav tm="100000">
                                          <p:val>
                                            <p:strVal val="#ppt_x"/>
                                          </p:val>
                                        </p:tav>
                                      </p:tavLst>
                                    </p:anim>
                                    <p:anim calcmode="lin" valueType="num">
                                      <p:cBhvr>
                                        <p:cTn id="22" dur="500" fill="hold"/>
                                        <p:tgtEl>
                                          <p:spTgt spid="322585"/>
                                        </p:tgtEl>
                                        <p:attrNameLst>
                                          <p:attrName>ppt_y</p:attrName>
                                        </p:attrNameLst>
                                      </p:cBhvr>
                                      <p:tavLst>
                                        <p:tav tm="0">
                                          <p:val>
                                            <p:strVal val="#ppt_y-#ppt_h/2"/>
                                          </p:val>
                                        </p:tav>
                                        <p:tav tm="100000">
                                          <p:val>
                                            <p:strVal val="#ppt_y"/>
                                          </p:val>
                                        </p:tav>
                                      </p:tavLst>
                                    </p:anim>
                                    <p:anim calcmode="lin" valueType="num">
                                      <p:cBhvr>
                                        <p:cTn id="23" dur="500" fill="hold"/>
                                        <p:tgtEl>
                                          <p:spTgt spid="322585"/>
                                        </p:tgtEl>
                                        <p:attrNameLst>
                                          <p:attrName>ppt_w</p:attrName>
                                        </p:attrNameLst>
                                      </p:cBhvr>
                                      <p:tavLst>
                                        <p:tav tm="0">
                                          <p:val>
                                            <p:strVal val="#ppt_w"/>
                                          </p:val>
                                        </p:tav>
                                        <p:tav tm="100000">
                                          <p:val>
                                            <p:strVal val="#ppt_w"/>
                                          </p:val>
                                        </p:tav>
                                      </p:tavLst>
                                    </p:anim>
                                    <p:anim calcmode="lin" valueType="num">
                                      <p:cBhvr>
                                        <p:cTn id="24" dur="500" fill="hold"/>
                                        <p:tgtEl>
                                          <p:spTgt spid="322585"/>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322584"/>
                                        </p:tgtEl>
                                        <p:attrNameLst>
                                          <p:attrName>style.visibility</p:attrName>
                                        </p:attrNameLst>
                                      </p:cBhvr>
                                      <p:to>
                                        <p:strVal val="visible"/>
                                      </p:to>
                                    </p:set>
                                    <p:anim calcmode="lin" valueType="num">
                                      <p:cBhvr>
                                        <p:cTn id="29" dur="500" fill="hold"/>
                                        <p:tgtEl>
                                          <p:spTgt spid="322584"/>
                                        </p:tgtEl>
                                        <p:attrNameLst>
                                          <p:attrName>ppt_x</p:attrName>
                                        </p:attrNameLst>
                                      </p:cBhvr>
                                      <p:tavLst>
                                        <p:tav tm="0">
                                          <p:val>
                                            <p:strVal val="#ppt_x-#ppt_w/2"/>
                                          </p:val>
                                        </p:tav>
                                        <p:tav tm="100000">
                                          <p:val>
                                            <p:strVal val="#ppt_x"/>
                                          </p:val>
                                        </p:tav>
                                      </p:tavLst>
                                    </p:anim>
                                    <p:anim calcmode="lin" valueType="num">
                                      <p:cBhvr>
                                        <p:cTn id="30" dur="500" fill="hold"/>
                                        <p:tgtEl>
                                          <p:spTgt spid="322584"/>
                                        </p:tgtEl>
                                        <p:attrNameLst>
                                          <p:attrName>ppt_y</p:attrName>
                                        </p:attrNameLst>
                                      </p:cBhvr>
                                      <p:tavLst>
                                        <p:tav tm="0">
                                          <p:val>
                                            <p:strVal val="#ppt_y"/>
                                          </p:val>
                                        </p:tav>
                                        <p:tav tm="100000">
                                          <p:val>
                                            <p:strVal val="#ppt_y"/>
                                          </p:val>
                                        </p:tav>
                                      </p:tavLst>
                                    </p:anim>
                                    <p:anim calcmode="lin" valueType="num">
                                      <p:cBhvr>
                                        <p:cTn id="31" dur="500" fill="hold"/>
                                        <p:tgtEl>
                                          <p:spTgt spid="322584"/>
                                        </p:tgtEl>
                                        <p:attrNameLst>
                                          <p:attrName>ppt_w</p:attrName>
                                        </p:attrNameLst>
                                      </p:cBhvr>
                                      <p:tavLst>
                                        <p:tav tm="0">
                                          <p:val>
                                            <p:fltVal val="0"/>
                                          </p:val>
                                        </p:tav>
                                        <p:tav tm="100000">
                                          <p:val>
                                            <p:strVal val="#ppt_w"/>
                                          </p:val>
                                        </p:tav>
                                      </p:tavLst>
                                    </p:anim>
                                    <p:anim calcmode="lin" valueType="num">
                                      <p:cBhvr>
                                        <p:cTn id="32" dur="500" fill="hold"/>
                                        <p:tgtEl>
                                          <p:spTgt spid="322584"/>
                                        </p:tgtEl>
                                        <p:attrNameLst>
                                          <p:attrName>ppt_h</p:attrName>
                                        </p:attrNameLst>
                                      </p:cBhvr>
                                      <p:tavLst>
                                        <p:tav tm="0">
                                          <p:val>
                                            <p:strVal val="#ppt_h"/>
                                          </p:val>
                                        </p:tav>
                                        <p:tav tm="100000">
                                          <p:val>
                                            <p:strVal val="#ppt_h"/>
                                          </p:val>
                                        </p:tav>
                                      </p:tavLst>
                                    </p:anim>
                                  </p:childTnLst>
                                </p:cTn>
                              </p:par>
                            </p:childTnLst>
                          </p:cTn>
                        </p:par>
                        <p:par>
                          <p:cTn id="33" fill="hold" nodeType="afterGroup">
                            <p:stCondLst>
                              <p:cond delay="500"/>
                            </p:stCondLst>
                            <p:childTnLst>
                              <p:par>
                                <p:cTn id="34" presetID="9" presetClass="entr" presetSubtype="0" fill="hold" nodeType="afterEffect">
                                  <p:stCondLst>
                                    <p:cond delay="0"/>
                                  </p:stCondLst>
                                  <p:childTnLst>
                                    <p:set>
                                      <p:cBhvr>
                                        <p:cTn id="35" dur="1" fill="hold">
                                          <p:stCondLst>
                                            <p:cond delay="0"/>
                                          </p:stCondLst>
                                        </p:cTn>
                                        <p:tgtEl>
                                          <p:spTgt spid="322597"/>
                                        </p:tgtEl>
                                        <p:attrNameLst>
                                          <p:attrName>style.visibility</p:attrName>
                                        </p:attrNameLst>
                                      </p:cBhvr>
                                      <p:to>
                                        <p:strVal val="visible"/>
                                      </p:to>
                                    </p:set>
                                    <p:animEffect transition="in" filter="dissolve">
                                      <p:cBhvr>
                                        <p:cTn id="36" dur="500"/>
                                        <p:tgtEl>
                                          <p:spTgt spid="32259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22596"/>
                                        </p:tgtEl>
                                        <p:attrNameLst>
                                          <p:attrName>style.visibility</p:attrName>
                                        </p:attrNameLst>
                                      </p:cBhvr>
                                      <p:to>
                                        <p:strVal val="visible"/>
                                      </p:to>
                                    </p:set>
                                    <p:animEffect transition="in" filter="dissolve">
                                      <p:cBhvr>
                                        <p:cTn id="41" dur="500"/>
                                        <p:tgtEl>
                                          <p:spTgt spid="322596"/>
                                        </p:tgtEl>
                                      </p:cBhvr>
                                    </p:animEffect>
                                  </p:childTnLst>
                                </p:cTn>
                              </p:par>
                            </p:childTnLst>
                          </p:cTn>
                        </p:par>
                        <p:par>
                          <p:cTn id="42" fill="hold" nodeType="afterGroup">
                            <p:stCondLst>
                              <p:cond delay="500"/>
                            </p:stCondLst>
                            <p:childTnLst>
                              <p:par>
                                <p:cTn id="43" presetID="9" presetClass="entr" presetSubtype="0" fill="hold" nodeType="afterEffect">
                                  <p:stCondLst>
                                    <p:cond delay="0"/>
                                  </p:stCondLst>
                                  <p:childTnLst>
                                    <p:set>
                                      <p:cBhvr>
                                        <p:cTn id="44" dur="1" fill="hold">
                                          <p:stCondLst>
                                            <p:cond delay="0"/>
                                          </p:stCondLst>
                                        </p:cTn>
                                        <p:tgtEl>
                                          <p:spTgt spid="322588"/>
                                        </p:tgtEl>
                                        <p:attrNameLst>
                                          <p:attrName>style.visibility</p:attrName>
                                        </p:attrNameLst>
                                      </p:cBhvr>
                                      <p:to>
                                        <p:strVal val="visible"/>
                                      </p:to>
                                    </p:set>
                                    <p:animEffect transition="in" filter="dissolve">
                                      <p:cBhvr>
                                        <p:cTn id="45" dur="500"/>
                                        <p:tgtEl>
                                          <p:spTgt spid="322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p:bldP spid="322564" grpId="0" animBg="1"/>
      <p:bldP spid="322584" grpId="0" animBg="1"/>
      <p:bldP spid="3225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t>重定位可以执行的时机</a:t>
            </a:r>
          </a:p>
        </p:txBody>
      </p:sp>
      <p:sp>
        <p:nvSpPr>
          <p:cNvPr id="18435" name="内容占位符 2"/>
          <p:cNvSpPr>
            <a:spLocks noGrp="1"/>
          </p:cNvSpPr>
          <p:nvPr>
            <p:ph sz="half" idx="1"/>
          </p:nvPr>
        </p:nvSpPr>
        <p:spPr>
          <a:xfrm>
            <a:off x="609600" y="1143000"/>
            <a:ext cx="7620000" cy="1219199"/>
          </a:xfrm>
        </p:spPr>
        <p:txBody>
          <a:bodyPr/>
          <a:lstStyle/>
          <a:p>
            <a:r>
              <a:rPr lang="zh-CN" altLang="en-US" sz="2000" dirty="0" smtClean="0"/>
              <a:t>如何控制链接器按特定地址链接？</a:t>
            </a:r>
            <a:endParaRPr lang="en-US" altLang="zh-CN" sz="2000" dirty="0" smtClean="0"/>
          </a:p>
          <a:p>
            <a:r>
              <a:rPr lang="zh-CN" altLang="en-US" sz="2000" dirty="0" smtClean="0"/>
              <a:t>链接脚本</a:t>
            </a:r>
            <a:endParaRPr lang="en-US" altLang="zh-CN" sz="2000" dirty="0" smtClean="0"/>
          </a:p>
          <a:p>
            <a:r>
              <a:rPr lang="en-US" altLang="zh-CN" sz="2000" dirty="0" err="1" smtClean="0"/>
              <a:t>ld</a:t>
            </a:r>
            <a:r>
              <a:rPr lang="en-US" altLang="zh-CN" sz="2000" dirty="0" smtClean="0"/>
              <a:t> -verbose</a:t>
            </a:r>
            <a:r>
              <a:rPr lang="zh-CN" altLang="en-US" sz="2000" dirty="0" smtClean="0"/>
              <a:t>查看默认的</a:t>
            </a:r>
            <a:r>
              <a:rPr lang="en-US" altLang="zh-CN" sz="2000" dirty="0" err="1" smtClean="0"/>
              <a:t>lds</a:t>
            </a:r>
            <a:endParaRPr lang="zh-CN" altLang="en-US" sz="2000"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7976194"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435">
                                            <p:txEl>
                                              <p:pRg st="1" end="1"/>
                                            </p:txEl>
                                          </p:spTgt>
                                        </p:tgtEl>
                                        <p:attrNameLst>
                                          <p:attrName>style.visibility</p:attrName>
                                        </p:attrNameLst>
                                      </p:cBhvr>
                                      <p:to>
                                        <p:strVal val="visible"/>
                                      </p:to>
                                    </p:set>
                                    <p:anim calcmode="lin" valueType="num">
                                      <p:cBhvr additive="base">
                                        <p:cTn id="19"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5">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435">
                                            <p:txEl>
                                              <p:pRg st="2" end="2"/>
                                            </p:txEl>
                                          </p:spTgt>
                                        </p:tgtEl>
                                        <p:attrNameLst>
                                          <p:attrName>style.visibility</p:attrName>
                                        </p:attrNameLst>
                                      </p:cBhvr>
                                      <p:to>
                                        <p:strVal val="visible"/>
                                      </p:to>
                                    </p:set>
                                    <p:anim calcmode="lin" valueType="num">
                                      <p:cBhvr additive="base">
                                        <p:cTn id="23"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重定位可以执行的时机</a:t>
            </a:r>
          </a:p>
        </p:txBody>
      </p:sp>
      <p:sp>
        <p:nvSpPr>
          <p:cNvPr id="19459" name="内容占位符 2"/>
          <p:cNvSpPr>
            <a:spLocks noGrp="1"/>
          </p:cNvSpPr>
          <p:nvPr>
            <p:ph sz="half" idx="1"/>
          </p:nvPr>
        </p:nvSpPr>
        <p:spPr>
          <a:xfrm>
            <a:off x="609600" y="1295400"/>
            <a:ext cx="7620000" cy="4525963"/>
          </a:xfrm>
        </p:spPr>
        <p:txBody>
          <a:bodyPr/>
          <a:lstStyle/>
          <a:p>
            <a:r>
              <a:rPr lang="en-US" altLang="zh-CN" sz="1400" smtClean="0"/>
              <a:t>GNU ld version 2.19.51.0.14-34.fc12 20090722</a:t>
            </a:r>
          </a:p>
          <a:p>
            <a:r>
              <a:rPr lang="zh-CN" altLang="en-US" sz="1400" smtClean="0"/>
              <a:t>　　</a:t>
            </a:r>
            <a:r>
              <a:rPr lang="en-US" altLang="zh-CN" sz="1400" smtClean="0"/>
              <a:t>Supported emulations:</a:t>
            </a:r>
          </a:p>
          <a:p>
            <a:r>
              <a:rPr lang="zh-CN" altLang="en-US" sz="1400" smtClean="0"/>
              <a:t>　　</a:t>
            </a:r>
            <a:r>
              <a:rPr lang="en-US" altLang="zh-CN" sz="1400" smtClean="0"/>
              <a:t>elf_i386</a:t>
            </a:r>
          </a:p>
          <a:p>
            <a:r>
              <a:rPr lang="zh-CN" altLang="en-US" sz="1400" smtClean="0"/>
              <a:t>　　</a:t>
            </a:r>
            <a:r>
              <a:rPr lang="en-US" altLang="zh-CN" sz="1400" smtClean="0"/>
              <a:t>i386</a:t>
            </a:r>
            <a:r>
              <a:rPr lang="en-US" altLang="zh-CN" sz="1400" smtClean="0">
                <a:hlinkClick r:id="rId2"/>
              </a:rPr>
              <a:t>linux</a:t>
            </a:r>
            <a:endParaRPr lang="en-US" altLang="zh-CN" sz="1400" smtClean="0"/>
          </a:p>
          <a:p>
            <a:r>
              <a:rPr lang="zh-CN" altLang="en-US" sz="1400" smtClean="0"/>
              <a:t>　　</a:t>
            </a:r>
            <a:r>
              <a:rPr lang="en-US" altLang="zh-CN" sz="1400" smtClean="0"/>
              <a:t>elf_x86_64</a:t>
            </a:r>
          </a:p>
          <a:p>
            <a:r>
              <a:rPr lang="zh-CN" altLang="en-US" sz="1400" smtClean="0"/>
              <a:t>　　</a:t>
            </a:r>
            <a:r>
              <a:rPr lang="en-US" altLang="zh-CN" sz="1400" smtClean="0"/>
              <a:t>using internal linker script:</a:t>
            </a:r>
          </a:p>
          <a:p>
            <a:r>
              <a:rPr lang="zh-CN" altLang="en-US" sz="1400" smtClean="0"/>
              <a:t>　　</a:t>
            </a:r>
            <a:r>
              <a:rPr lang="en-US" altLang="zh-CN" sz="1400" smtClean="0"/>
              <a:t>==================================================</a:t>
            </a:r>
          </a:p>
          <a:p>
            <a:r>
              <a:rPr lang="zh-CN" altLang="en-US" sz="1400" smtClean="0"/>
              <a:t>　　</a:t>
            </a:r>
            <a:r>
              <a:rPr lang="en-US" altLang="zh-CN" sz="1400" smtClean="0"/>
              <a:t>/* Script for -z combreloc: combine and sort reloc sections */</a:t>
            </a:r>
          </a:p>
          <a:p>
            <a:r>
              <a:rPr lang="zh-CN" altLang="en-US" sz="1400" smtClean="0"/>
              <a:t>　　</a:t>
            </a:r>
            <a:r>
              <a:rPr lang="en-US" altLang="zh-CN" sz="1400" smtClean="0"/>
              <a:t>OUTPUT_FORMAT("elf32-i386", "elf32-i386",</a:t>
            </a:r>
          </a:p>
          <a:p>
            <a:r>
              <a:rPr lang="zh-CN" altLang="en-US" sz="1400" smtClean="0"/>
              <a:t>　　</a:t>
            </a:r>
            <a:r>
              <a:rPr lang="en-US" altLang="zh-CN" sz="1400" smtClean="0"/>
              <a:t>"elf32-i386")</a:t>
            </a:r>
          </a:p>
          <a:p>
            <a:r>
              <a:rPr lang="zh-CN" altLang="en-US" sz="1400" smtClean="0"/>
              <a:t>　　</a:t>
            </a:r>
            <a:r>
              <a:rPr lang="en-US" altLang="zh-CN" sz="1400" smtClean="0"/>
              <a:t>OUTPUT_ARCH(i386)</a:t>
            </a:r>
          </a:p>
          <a:p>
            <a:r>
              <a:rPr lang="zh-CN" altLang="en-US" sz="1400" smtClean="0"/>
              <a:t>　　</a:t>
            </a:r>
            <a:r>
              <a:rPr lang="en-US" altLang="zh-CN" sz="1400" smtClean="0"/>
              <a:t>ENTRY(_start)</a:t>
            </a:r>
          </a:p>
          <a:p>
            <a:r>
              <a:rPr lang="zh-CN" altLang="en-US" sz="1400" smtClean="0"/>
              <a:t>　　</a:t>
            </a:r>
            <a:r>
              <a:rPr lang="en-US" altLang="zh-CN" sz="1400" smtClean="0"/>
              <a:t>SEARCH_DIR("/usr/i686-redhat-</a:t>
            </a:r>
            <a:r>
              <a:rPr lang="en-US" altLang="zh-CN" sz="1400" smtClean="0">
                <a:hlinkClick r:id="rId2"/>
              </a:rPr>
              <a:t>linux</a:t>
            </a:r>
            <a:r>
              <a:rPr lang="en-US" altLang="zh-CN" sz="1400" smtClean="0"/>
              <a:t>/lib"); SEARCH_DIR("/usr/local/lib"); SEARCH_DIR("/lib"); SEARCH_DIR("/usr/lib");</a:t>
            </a:r>
          </a:p>
          <a:p>
            <a:r>
              <a:rPr lang="zh-CN" altLang="en-US" sz="1400" smtClean="0"/>
              <a:t>　　</a:t>
            </a:r>
            <a:r>
              <a:rPr lang="en-US" altLang="zh-CN" sz="1400" smtClean="0"/>
              <a:t>SECTIONS</a:t>
            </a:r>
          </a:p>
          <a:p>
            <a:r>
              <a:rPr lang="zh-CN" altLang="en-US" sz="1400" smtClean="0"/>
              <a:t>　　</a:t>
            </a:r>
            <a:r>
              <a:rPr lang="en-US" altLang="zh-CN" sz="1400" smtClean="0"/>
              <a:t>{</a:t>
            </a:r>
          </a:p>
          <a:p>
            <a:r>
              <a:rPr lang="zh-CN" altLang="en-US" sz="1400" smtClean="0"/>
              <a:t>　　</a:t>
            </a:r>
            <a:r>
              <a:rPr lang="en-US" altLang="zh-CN" sz="1400" smtClean="0"/>
              <a:t>/* Read-only sections, merged into text segment: */</a:t>
            </a:r>
          </a:p>
          <a:p>
            <a:r>
              <a:rPr lang="zh-CN" altLang="en-US" sz="1400" smtClean="0"/>
              <a:t>　　</a:t>
            </a:r>
            <a:r>
              <a:rPr lang="en-US" altLang="zh-CN" sz="1400" smtClean="0"/>
              <a:t>PROVIDE (__executable_start = SEGMENT_START("text-segment", </a:t>
            </a:r>
            <a:r>
              <a:rPr lang="en-US" altLang="zh-CN" sz="1400" smtClean="0">
                <a:solidFill>
                  <a:srgbClr val="FF0000"/>
                </a:solidFill>
              </a:rPr>
              <a:t>0x08048000</a:t>
            </a:r>
            <a:r>
              <a:rPr lang="en-US" altLang="zh-CN" sz="1400" smtClean="0"/>
              <a:t>)); . = SEGMENT_START("text-segment",</a:t>
            </a:r>
          </a:p>
          <a:p>
            <a:r>
              <a:rPr lang="zh-CN" altLang="en-US" sz="1400" smtClean="0"/>
              <a:t>　　</a:t>
            </a:r>
            <a:r>
              <a:rPr lang="en-US" altLang="zh-CN" sz="1400" smtClean="0"/>
              <a:t>0x08048000) + SIZEOF_HEADERS;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重定位可以执行的时机</a:t>
            </a:r>
          </a:p>
        </p:txBody>
      </p:sp>
      <p:sp>
        <p:nvSpPr>
          <p:cNvPr id="20483" name="内容占位符 2"/>
          <p:cNvSpPr>
            <a:spLocks noGrp="1"/>
          </p:cNvSpPr>
          <p:nvPr>
            <p:ph sz="half" idx="1"/>
          </p:nvPr>
        </p:nvSpPr>
        <p:spPr>
          <a:xfrm>
            <a:off x="609600" y="1295400"/>
            <a:ext cx="7620000" cy="4525963"/>
          </a:xfrm>
        </p:spPr>
        <p:txBody>
          <a:bodyPr/>
          <a:lstStyle/>
          <a:p>
            <a:r>
              <a:rPr lang="en-US" altLang="zh-CN" dirty="0" smtClean="0"/>
              <a:t>.text </a:t>
            </a:r>
            <a:r>
              <a:rPr lang="en-US" altLang="zh-CN" dirty="0" err="1" smtClean="0"/>
              <a:t>0x300000</a:t>
            </a:r>
            <a:r>
              <a:rPr lang="en-US" altLang="zh-CN" dirty="0" smtClean="0"/>
              <a:t> : </a:t>
            </a:r>
            <a:br>
              <a:rPr lang="en-US" altLang="zh-CN" dirty="0" smtClean="0"/>
            </a:br>
            <a:r>
              <a:rPr lang="en-US" altLang="zh-CN" dirty="0" smtClean="0"/>
              <a:t> { </a:t>
            </a:r>
            <a:br>
              <a:rPr lang="en-US" altLang="zh-CN" dirty="0" smtClean="0"/>
            </a:br>
            <a:r>
              <a:rPr lang="en-US" altLang="zh-CN" dirty="0" smtClean="0"/>
              <a:t>  *(.text) </a:t>
            </a:r>
            <a:br>
              <a:rPr lang="en-US" altLang="zh-CN" dirty="0" smtClean="0"/>
            </a:br>
            <a:r>
              <a:rPr lang="en-US" altLang="zh-CN" dirty="0" smtClean="0"/>
              <a:t>  *(.</a:t>
            </a:r>
            <a:r>
              <a:rPr lang="en-US" altLang="zh-CN" dirty="0" err="1" smtClean="0"/>
              <a:t>rodata</a:t>
            </a:r>
            <a:r>
              <a:rPr lang="en-US" altLang="zh-CN" dirty="0" smtClean="0"/>
              <a:t>)</a:t>
            </a:r>
            <a:br>
              <a:rPr lang="en-US" altLang="zh-CN" dirty="0" smtClean="0"/>
            </a:br>
            <a:r>
              <a:rPr lang="en-US" altLang="zh-CN" dirty="0" smtClean="0"/>
              <a:t> }</a:t>
            </a:r>
            <a:br>
              <a:rPr lang="en-US" altLang="zh-CN" dirty="0" smtClean="0"/>
            </a:br>
            <a:r>
              <a:rPr lang="en-US" altLang="zh-CN" dirty="0" smtClean="0"/>
              <a:t>    .data </a:t>
            </a:r>
            <a:r>
              <a:rPr lang="en-US" altLang="zh-CN" dirty="0" err="1" smtClean="0"/>
              <a:t>0x33ffff</a:t>
            </a:r>
            <a:r>
              <a:rPr lang="en-US" altLang="zh-CN" dirty="0" smtClean="0"/>
              <a:t> :  </a:t>
            </a:r>
            <a:br>
              <a:rPr lang="en-US" altLang="zh-CN" dirty="0" smtClean="0"/>
            </a:br>
            <a:r>
              <a:rPr lang="en-US" altLang="zh-CN" dirty="0" smtClean="0"/>
              <a:t> { </a:t>
            </a:r>
            <a:br>
              <a:rPr lang="en-US" altLang="zh-CN" dirty="0" smtClean="0"/>
            </a:br>
            <a:r>
              <a:rPr lang="en-US" altLang="zh-CN" dirty="0" smtClean="0"/>
              <a:t>  *(.data) </a:t>
            </a:r>
            <a:br>
              <a:rPr lang="en-US" altLang="zh-CN" dirty="0" smtClean="0"/>
            </a:br>
            <a:r>
              <a:rPr lang="en-US" altLang="zh-CN" dirty="0" smtClean="0"/>
              <a: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mtClean="0"/>
              <a:t>并发 </a:t>
            </a:r>
            <a:r>
              <a:rPr lang="zh-CN" altLang="en-US" smtClean="0">
                <a:sym typeface="Symbol" panose="05050102010706020507" pitchFamily="18" charset="2"/>
              </a:rPr>
              <a:t> 多个程序同时在内存中</a:t>
            </a:r>
            <a:endParaRPr lang="zh-CN" altLang="zh-CN" smtClean="0">
              <a:sym typeface="Symbol" panose="05050102010706020507" pitchFamily="18" charset="2"/>
            </a:endParaRPr>
          </a:p>
        </p:txBody>
      </p:sp>
      <p:sp>
        <p:nvSpPr>
          <p:cNvPr id="323587" name="Rectangle 3"/>
          <p:cNvSpPr>
            <a:spLocks noChangeArrowheads="1"/>
          </p:cNvSpPr>
          <p:nvPr/>
        </p:nvSpPr>
        <p:spPr bwMode="auto">
          <a:xfrm>
            <a:off x="765175" y="1143000"/>
            <a:ext cx="83788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t>分别用</a:t>
            </a:r>
            <a:r>
              <a:rPr lang="en-US" altLang="zh-CN"/>
              <a:t>1000</a:t>
            </a:r>
            <a:r>
              <a:rPr lang="zh-CN" altLang="en-US"/>
              <a:t>，</a:t>
            </a:r>
            <a:r>
              <a:rPr lang="en-US" altLang="zh-CN"/>
              <a:t>2000</a:t>
            </a:r>
            <a:r>
              <a:rPr lang="zh-CN" altLang="en-US"/>
              <a:t>，</a:t>
            </a:r>
            <a:r>
              <a:rPr lang="en-US" altLang="zh-CN"/>
              <a:t>… </a:t>
            </a:r>
            <a:r>
              <a:rPr lang="zh-CN" altLang="en-US"/>
              <a:t>吗</a:t>
            </a:r>
            <a:r>
              <a:rPr lang="en-US" altLang="zh-CN"/>
              <a:t>?  </a:t>
            </a:r>
            <a:r>
              <a:rPr lang="zh-CN" altLang="en-US"/>
              <a:t>第二种时机</a:t>
            </a:r>
            <a:r>
              <a:rPr lang="en-US" altLang="zh-CN"/>
              <a:t>: </a:t>
            </a:r>
            <a:r>
              <a:rPr lang="zh-CN" altLang="en-US"/>
              <a:t>载入时</a:t>
            </a:r>
          </a:p>
        </p:txBody>
      </p:sp>
      <p:sp>
        <p:nvSpPr>
          <p:cNvPr id="323588" name="Line 4"/>
          <p:cNvSpPr>
            <a:spLocks noChangeShapeType="1"/>
          </p:cNvSpPr>
          <p:nvPr/>
        </p:nvSpPr>
        <p:spPr bwMode="auto">
          <a:xfrm>
            <a:off x="4953000" y="3798888"/>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3589" name="Group 5"/>
          <p:cNvGrpSpPr>
            <a:grpSpLocks/>
          </p:cNvGrpSpPr>
          <p:nvPr/>
        </p:nvGrpSpPr>
        <p:grpSpPr bwMode="auto">
          <a:xfrm>
            <a:off x="3810000" y="2122488"/>
            <a:ext cx="914400" cy="1143000"/>
            <a:chOff x="2784" y="1363"/>
            <a:chExt cx="576" cy="720"/>
          </a:xfrm>
        </p:grpSpPr>
        <p:sp>
          <p:nvSpPr>
            <p:cNvPr id="21533" name="Text Box 6"/>
            <p:cNvSpPr txBox="1">
              <a:spLocks noChangeArrowheads="1"/>
            </p:cNvSpPr>
            <p:nvPr/>
          </p:nvSpPr>
          <p:spPr bwMode="auto">
            <a:xfrm>
              <a:off x="2784" y="1363"/>
              <a:ext cx="576"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3000</a:t>
              </a:r>
            </a:p>
          </p:txBody>
        </p:sp>
        <p:sp>
          <p:nvSpPr>
            <p:cNvPr id="21534" name="Line 7"/>
            <p:cNvSpPr>
              <a:spLocks noChangeShapeType="1"/>
            </p:cNvSpPr>
            <p:nvPr/>
          </p:nvSpPr>
          <p:spPr bwMode="auto">
            <a:xfrm>
              <a:off x="3072" y="1651"/>
              <a:ext cx="0" cy="432"/>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3597" name="Group 13"/>
          <p:cNvGrpSpPr>
            <a:grpSpLocks/>
          </p:cNvGrpSpPr>
          <p:nvPr/>
        </p:nvGrpSpPr>
        <p:grpSpPr bwMode="auto">
          <a:xfrm>
            <a:off x="381000" y="1863725"/>
            <a:ext cx="2819400" cy="3927475"/>
            <a:chOff x="816" y="1400"/>
            <a:chExt cx="1776" cy="2474"/>
          </a:xfrm>
        </p:grpSpPr>
        <p:sp>
          <p:nvSpPr>
            <p:cNvPr id="21529" name="Rectangle 14"/>
            <p:cNvSpPr>
              <a:spLocks noChangeArrowheads="1"/>
            </p:cNvSpPr>
            <p:nvPr/>
          </p:nvSpPr>
          <p:spPr bwMode="auto">
            <a:xfrm>
              <a:off x="816" y="1452"/>
              <a:ext cx="1584" cy="52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1530" name="Rectangle 15"/>
            <p:cNvSpPr>
              <a:spLocks noChangeArrowheads="1"/>
            </p:cNvSpPr>
            <p:nvPr/>
          </p:nvSpPr>
          <p:spPr bwMode="auto">
            <a:xfrm>
              <a:off x="816" y="1976"/>
              <a:ext cx="1584" cy="185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1531" name="Text Box 16"/>
            <p:cNvSpPr txBox="1">
              <a:spLocks noChangeArrowheads="1"/>
            </p:cNvSpPr>
            <p:nvPr/>
          </p:nvSpPr>
          <p:spPr bwMode="auto">
            <a:xfrm>
              <a:off x="816" y="1900"/>
              <a:ext cx="1632"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100</a:t>
              </a:r>
            </a:p>
            <a:p>
              <a:pPr eaLnBrk="1" hangingPunct="1">
                <a:lnSpc>
                  <a:spcPct val="120000"/>
                </a:lnSpc>
                <a:spcBef>
                  <a:spcPct val="0"/>
                </a:spcBef>
                <a:buClrTx/>
                <a:buSzTx/>
                <a:buFontTx/>
                <a:buNone/>
              </a:pPr>
              <a:r>
                <a:rPr lang="en-US" altLang="zh-CN" sz="2000"/>
                <a:t>1: j&gt; </a:t>
              </a:r>
              <a:r>
                <a:rPr lang="en-US" altLang="zh-CN" sz="2000">
                  <a:solidFill>
                    <a:srgbClr val="FF0000"/>
                  </a:solidFill>
                </a:rPr>
                <a:t>80</a:t>
              </a:r>
              <a:r>
                <a:rPr lang="en-US" altLang="zh-CN" sz="2000"/>
                <a:t>, [_i], [_to] _main:mov [</a:t>
              </a:r>
              <a:r>
                <a:rPr lang="en-US" altLang="zh-CN" sz="2000">
                  <a:solidFill>
                    <a:srgbClr val="FF0000"/>
                  </a:solidFill>
                </a:rPr>
                <a:t>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40</a:t>
              </a:r>
              <a:endParaRPr lang="en-US" altLang="zh-CN" sz="2000"/>
            </a:p>
          </p:txBody>
        </p:sp>
        <p:sp>
          <p:nvSpPr>
            <p:cNvPr id="21532" name="Text Box 17"/>
            <p:cNvSpPr txBox="1">
              <a:spLocks noChangeArrowheads="1"/>
            </p:cNvSpPr>
            <p:nvPr/>
          </p:nvSpPr>
          <p:spPr bwMode="auto">
            <a:xfrm>
              <a:off x="816" y="14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grpSp>
      <p:sp>
        <p:nvSpPr>
          <p:cNvPr id="323602" name="Rectangle 18"/>
          <p:cNvSpPr>
            <a:spLocks noChangeArrowheads="1"/>
          </p:cNvSpPr>
          <p:nvPr/>
        </p:nvSpPr>
        <p:spPr bwMode="auto">
          <a:xfrm>
            <a:off x="3657600" y="3311525"/>
            <a:ext cx="1143000" cy="990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loader</a:t>
            </a:r>
          </a:p>
        </p:txBody>
      </p:sp>
      <p:sp>
        <p:nvSpPr>
          <p:cNvPr id="323603" name="Line 19"/>
          <p:cNvSpPr>
            <a:spLocks noChangeShapeType="1"/>
          </p:cNvSpPr>
          <p:nvPr/>
        </p:nvSpPr>
        <p:spPr bwMode="auto">
          <a:xfrm>
            <a:off x="2895600" y="3844925"/>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3604" name="Group 20"/>
          <p:cNvGrpSpPr>
            <a:grpSpLocks/>
          </p:cNvGrpSpPr>
          <p:nvPr/>
        </p:nvGrpSpPr>
        <p:grpSpPr bwMode="auto">
          <a:xfrm>
            <a:off x="990600" y="5797550"/>
            <a:ext cx="7543800" cy="603250"/>
            <a:chOff x="624" y="3680"/>
            <a:chExt cx="4752" cy="380"/>
          </a:xfrm>
        </p:grpSpPr>
        <p:sp>
          <p:nvSpPr>
            <p:cNvPr id="21527" name="Rectangle 21"/>
            <p:cNvSpPr>
              <a:spLocks noChangeArrowheads="1"/>
            </p:cNvSpPr>
            <p:nvPr/>
          </p:nvSpPr>
          <p:spPr bwMode="auto">
            <a:xfrm>
              <a:off x="624" y="3680"/>
              <a:ext cx="4752"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装载时的重定位仍然存在缺点</a:t>
              </a:r>
              <a:r>
                <a:rPr lang="en-US" altLang="zh-CN" sz="2400"/>
                <a:t>… </a:t>
              </a:r>
            </a:p>
          </p:txBody>
        </p:sp>
        <p:pic>
          <p:nvPicPr>
            <p:cNvPr id="21528" name="Picture 2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607" name="AutoShape 23"/>
          <p:cNvSpPr>
            <a:spLocks noChangeArrowheads="1"/>
          </p:cNvSpPr>
          <p:nvPr/>
        </p:nvSpPr>
        <p:spPr bwMode="auto">
          <a:xfrm rot="10800000">
            <a:off x="3124200" y="4800600"/>
            <a:ext cx="1828800" cy="914400"/>
          </a:xfrm>
          <a:prstGeom prst="wedgeRoundRectCallout">
            <a:avLst>
              <a:gd name="adj1" fmla="val 73958"/>
              <a:gd name="adj2" fmla="val -3681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可重定位代码</a:t>
            </a:r>
            <a:r>
              <a:rPr lang="en-US" altLang="zh-CN" sz="2400"/>
              <a:t>!</a:t>
            </a:r>
          </a:p>
        </p:txBody>
      </p:sp>
      <p:sp>
        <p:nvSpPr>
          <p:cNvPr id="323608" name="Text Box 24"/>
          <p:cNvSpPr txBox="1">
            <a:spLocks noChangeArrowheads="1"/>
          </p:cNvSpPr>
          <p:nvPr/>
        </p:nvSpPr>
        <p:spPr bwMode="auto">
          <a:xfrm>
            <a:off x="5791200" y="58674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一旦载入不能移动</a:t>
            </a:r>
          </a:p>
        </p:txBody>
      </p:sp>
      <p:grpSp>
        <p:nvGrpSpPr>
          <p:cNvPr id="323609" name="Group 25"/>
          <p:cNvGrpSpPr>
            <a:grpSpLocks/>
          </p:cNvGrpSpPr>
          <p:nvPr/>
        </p:nvGrpSpPr>
        <p:grpSpPr bwMode="auto">
          <a:xfrm>
            <a:off x="5562600" y="1905000"/>
            <a:ext cx="3505200" cy="3949700"/>
            <a:chOff x="3360" y="1200"/>
            <a:chExt cx="2208" cy="2488"/>
          </a:xfrm>
        </p:grpSpPr>
        <p:sp>
          <p:nvSpPr>
            <p:cNvPr id="21517" name="Rectangle 26"/>
            <p:cNvSpPr>
              <a:spLocks noChangeArrowheads="1"/>
            </p:cNvSpPr>
            <p:nvPr/>
          </p:nvSpPr>
          <p:spPr bwMode="auto">
            <a:xfrm>
              <a:off x="3792" y="1252"/>
              <a:ext cx="1728" cy="52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1518" name="Rectangle 27"/>
            <p:cNvSpPr>
              <a:spLocks noChangeArrowheads="1"/>
            </p:cNvSpPr>
            <p:nvPr/>
          </p:nvSpPr>
          <p:spPr bwMode="auto">
            <a:xfrm>
              <a:off x="3792" y="1776"/>
              <a:ext cx="1728" cy="185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1519" name="Text Box 28"/>
            <p:cNvSpPr txBox="1">
              <a:spLocks noChangeArrowheads="1"/>
            </p:cNvSpPr>
            <p:nvPr/>
          </p:nvSpPr>
          <p:spPr bwMode="auto">
            <a:xfrm>
              <a:off x="3840" y="1700"/>
              <a:ext cx="1728"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3100</a:t>
              </a:r>
            </a:p>
            <a:p>
              <a:pPr eaLnBrk="1" hangingPunct="1">
                <a:lnSpc>
                  <a:spcPct val="120000"/>
                </a:lnSpc>
                <a:spcBef>
                  <a:spcPct val="0"/>
                </a:spcBef>
                <a:buClrTx/>
                <a:buSzTx/>
                <a:buFontTx/>
                <a:buNone/>
              </a:pPr>
              <a:r>
                <a:rPr lang="en-US" altLang="zh-CN" sz="2000"/>
                <a:t>1: j&gt; </a:t>
              </a:r>
              <a:r>
                <a:rPr lang="en-US" altLang="zh-CN" sz="2000">
                  <a:solidFill>
                    <a:srgbClr val="FF0000"/>
                  </a:solidFill>
                </a:rPr>
                <a:t>3080</a:t>
              </a:r>
              <a:r>
                <a:rPr lang="en-US" altLang="zh-CN" sz="2000"/>
                <a:t>, [_i], [_to] _main:mov [</a:t>
              </a:r>
              <a:r>
                <a:rPr lang="en-US" altLang="zh-CN" sz="2000">
                  <a:solidFill>
                    <a:srgbClr val="FF0000"/>
                  </a:solidFill>
                </a:rPr>
                <a:t>3300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3040</a:t>
              </a:r>
            </a:p>
          </p:txBody>
        </p:sp>
        <p:sp>
          <p:nvSpPr>
            <p:cNvPr id="21520" name="Text Box 29"/>
            <p:cNvSpPr txBox="1">
              <a:spLocks noChangeArrowheads="1"/>
            </p:cNvSpPr>
            <p:nvPr/>
          </p:nvSpPr>
          <p:spPr bwMode="auto">
            <a:xfrm>
              <a:off x="3360" y="343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3000</a:t>
              </a:r>
            </a:p>
          </p:txBody>
        </p:sp>
        <p:sp>
          <p:nvSpPr>
            <p:cNvPr id="21521" name="Text Box 30"/>
            <p:cNvSpPr txBox="1">
              <a:spLocks noChangeArrowheads="1"/>
            </p:cNvSpPr>
            <p:nvPr/>
          </p:nvSpPr>
          <p:spPr bwMode="auto">
            <a:xfrm>
              <a:off x="3360" y="199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3100</a:t>
              </a:r>
            </a:p>
          </p:txBody>
        </p:sp>
        <p:sp>
          <p:nvSpPr>
            <p:cNvPr id="21522" name="Text Box 31"/>
            <p:cNvSpPr txBox="1">
              <a:spLocks noChangeArrowheads="1"/>
            </p:cNvSpPr>
            <p:nvPr/>
          </p:nvSpPr>
          <p:spPr bwMode="auto">
            <a:xfrm>
              <a:off x="3360" y="270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3080</a:t>
              </a:r>
            </a:p>
          </p:txBody>
        </p:sp>
        <p:sp>
          <p:nvSpPr>
            <p:cNvPr id="21523" name="Text Box 32"/>
            <p:cNvSpPr txBox="1">
              <a:spLocks noChangeArrowheads="1"/>
            </p:cNvSpPr>
            <p:nvPr/>
          </p:nvSpPr>
          <p:spPr bwMode="auto">
            <a:xfrm>
              <a:off x="3360" y="125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3300</a:t>
              </a:r>
            </a:p>
          </p:txBody>
        </p:sp>
        <p:sp>
          <p:nvSpPr>
            <p:cNvPr id="21524" name="Text Box 33"/>
            <p:cNvSpPr txBox="1">
              <a:spLocks noChangeArrowheads="1"/>
            </p:cNvSpPr>
            <p:nvPr/>
          </p:nvSpPr>
          <p:spPr bwMode="auto">
            <a:xfrm>
              <a:off x="3792" y="12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21525" name="Text Box 34"/>
            <p:cNvSpPr txBox="1">
              <a:spLocks noChangeArrowheads="1"/>
            </p:cNvSpPr>
            <p:nvPr/>
          </p:nvSpPr>
          <p:spPr bwMode="auto">
            <a:xfrm>
              <a:off x="3360" y="156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3288</a:t>
              </a:r>
            </a:p>
          </p:txBody>
        </p:sp>
        <p:sp>
          <p:nvSpPr>
            <p:cNvPr id="21526" name="Text Box 35"/>
            <p:cNvSpPr txBox="1">
              <a:spLocks noChangeArrowheads="1"/>
            </p:cNvSpPr>
            <p:nvPr/>
          </p:nvSpPr>
          <p:spPr bwMode="auto">
            <a:xfrm>
              <a:off x="3360" y="318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3040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3587"/>
                                        </p:tgtEl>
                                        <p:attrNameLst>
                                          <p:attrName>style.visibility</p:attrName>
                                        </p:attrNameLst>
                                      </p:cBhvr>
                                      <p:to>
                                        <p:strVal val="visible"/>
                                      </p:to>
                                    </p:set>
                                    <p:animEffect transition="in" filter="dissolve">
                                      <p:cBhvr>
                                        <p:cTn id="7" dur="500"/>
                                        <p:tgtEl>
                                          <p:spTgt spid="3235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3597"/>
                                        </p:tgtEl>
                                        <p:attrNameLst>
                                          <p:attrName>style.visibility</p:attrName>
                                        </p:attrNameLst>
                                      </p:cBhvr>
                                      <p:to>
                                        <p:strVal val="visible"/>
                                      </p:to>
                                    </p:set>
                                    <p:animEffect transition="in" filter="dissolve">
                                      <p:cBhvr>
                                        <p:cTn id="12" dur="500"/>
                                        <p:tgtEl>
                                          <p:spTgt spid="3235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323603"/>
                                        </p:tgtEl>
                                        <p:attrNameLst>
                                          <p:attrName>style.visibility</p:attrName>
                                        </p:attrNameLst>
                                      </p:cBhvr>
                                      <p:to>
                                        <p:strVal val="visible"/>
                                      </p:to>
                                    </p:set>
                                    <p:anim calcmode="lin" valueType="num">
                                      <p:cBhvr>
                                        <p:cTn id="17" dur="500" fill="hold"/>
                                        <p:tgtEl>
                                          <p:spTgt spid="323603"/>
                                        </p:tgtEl>
                                        <p:attrNameLst>
                                          <p:attrName>ppt_x</p:attrName>
                                        </p:attrNameLst>
                                      </p:cBhvr>
                                      <p:tavLst>
                                        <p:tav tm="0">
                                          <p:val>
                                            <p:strVal val="#ppt_x-#ppt_w/2"/>
                                          </p:val>
                                        </p:tav>
                                        <p:tav tm="100000">
                                          <p:val>
                                            <p:strVal val="#ppt_x"/>
                                          </p:val>
                                        </p:tav>
                                      </p:tavLst>
                                    </p:anim>
                                    <p:anim calcmode="lin" valueType="num">
                                      <p:cBhvr>
                                        <p:cTn id="18" dur="500" fill="hold"/>
                                        <p:tgtEl>
                                          <p:spTgt spid="323603"/>
                                        </p:tgtEl>
                                        <p:attrNameLst>
                                          <p:attrName>ppt_y</p:attrName>
                                        </p:attrNameLst>
                                      </p:cBhvr>
                                      <p:tavLst>
                                        <p:tav tm="0">
                                          <p:val>
                                            <p:strVal val="#ppt_y"/>
                                          </p:val>
                                        </p:tav>
                                        <p:tav tm="100000">
                                          <p:val>
                                            <p:strVal val="#ppt_y"/>
                                          </p:val>
                                        </p:tav>
                                      </p:tavLst>
                                    </p:anim>
                                    <p:anim calcmode="lin" valueType="num">
                                      <p:cBhvr>
                                        <p:cTn id="19" dur="500" fill="hold"/>
                                        <p:tgtEl>
                                          <p:spTgt spid="323603"/>
                                        </p:tgtEl>
                                        <p:attrNameLst>
                                          <p:attrName>ppt_w</p:attrName>
                                        </p:attrNameLst>
                                      </p:cBhvr>
                                      <p:tavLst>
                                        <p:tav tm="0">
                                          <p:val>
                                            <p:fltVal val="0"/>
                                          </p:val>
                                        </p:tav>
                                        <p:tav tm="100000">
                                          <p:val>
                                            <p:strVal val="#ppt_w"/>
                                          </p:val>
                                        </p:tav>
                                      </p:tavLst>
                                    </p:anim>
                                    <p:anim calcmode="lin" valueType="num">
                                      <p:cBhvr>
                                        <p:cTn id="20" dur="500" fill="hold"/>
                                        <p:tgtEl>
                                          <p:spTgt spid="323603"/>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323602"/>
                                        </p:tgtEl>
                                        <p:attrNameLst>
                                          <p:attrName>style.visibility</p:attrName>
                                        </p:attrNameLst>
                                      </p:cBhvr>
                                      <p:to>
                                        <p:strVal val="visible"/>
                                      </p:to>
                                    </p:set>
                                    <p:animEffect transition="in" filter="dissolve">
                                      <p:cBhvr>
                                        <p:cTn id="24" dur="500"/>
                                        <p:tgtEl>
                                          <p:spTgt spid="323602"/>
                                        </p:tgtEl>
                                      </p:cBhvr>
                                    </p:animEffect>
                                  </p:childTnLst>
                                </p:cTn>
                              </p:par>
                            </p:childTnLst>
                          </p:cTn>
                        </p:par>
                        <p:par>
                          <p:cTn id="25" fill="hold" nodeType="afterGroup">
                            <p:stCondLst>
                              <p:cond delay="1000"/>
                            </p:stCondLst>
                            <p:childTnLst>
                              <p:par>
                                <p:cTn id="26" presetID="17" presetClass="entr" presetSubtype="1" fill="hold" nodeType="afterEffect">
                                  <p:stCondLst>
                                    <p:cond delay="0"/>
                                  </p:stCondLst>
                                  <p:childTnLst>
                                    <p:set>
                                      <p:cBhvr>
                                        <p:cTn id="27" dur="1" fill="hold">
                                          <p:stCondLst>
                                            <p:cond delay="0"/>
                                          </p:stCondLst>
                                        </p:cTn>
                                        <p:tgtEl>
                                          <p:spTgt spid="323589"/>
                                        </p:tgtEl>
                                        <p:attrNameLst>
                                          <p:attrName>style.visibility</p:attrName>
                                        </p:attrNameLst>
                                      </p:cBhvr>
                                      <p:to>
                                        <p:strVal val="visible"/>
                                      </p:to>
                                    </p:set>
                                    <p:anim calcmode="lin" valueType="num">
                                      <p:cBhvr>
                                        <p:cTn id="28" dur="500" fill="hold"/>
                                        <p:tgtEl>
                                          <p:spTgt spid="323589"/>
                                        </p:tgtEl>
                                        <p:attrNameLst>
                                          <p:attrName>ppt_x</p:attrName>
                                        </p:attrNameLst>
                                      </p:cBhvr>
                                      <p:tavLst>
                                        <p:tav tm="0">
                                          <p:val>
                                            <p:strVal val="#ppt_x"/>
                                          </p:val>
                                        </p:tav>
                                        <p:tav tm="100000">
                                          <p:val>
                                            <p:strVal val="#ppt_x"/>
                                          </p:val>
                                        </p:tav>
                                      </p:tavLst>
                                    </p:anim>
                                    <p:anim calcmode="lin" valueType="num">
                                      <p:cBhvr>
                                        <p:cTn id="29" dur="500" fill="hold"/>
                                        <p:tgtEl>
                                          <p:spTgt spid="323589"/>
                                        </p:tgtEl>
                                        <p:attrNameLst>
                                          <p:attrName>ppt_y</p:attrName>
                                        </p:attrNameLst>
                                      </p:cBhvr>
                                      <p:tavLst>
                                        <p:tav tm="0">
                                          <p:val>
                                            <p:strVal val="#ppt_y-#ppt_h/2"/>
                                          </p:val>
                                        </p:tav>
                                        <p:tav tm="100000">
                                          <p:val>
                                            <p:strVal val="#ppt_y"/>
                                          </p:val>
                                        </p:tav>
                                      </p:tavLst>
                                    </p:anim>
                                    <p:anim calcmode="lin" valueType="num">
                                      <p:cBhvr>
                                        <p:cTn id="30" dur="500" fill="hold"/>
                                        <p:tgtEl>
                                          <p:spTgt spid="323589"/>
                                        </p:tgtEl>
                                        <p:attrNameLst>
                                          <p:attrName>ppt_w</p:attrName>
                                        </p:attrNameLst>
                                      </p:cBhvr>
                                      <p:tavLst>
                                        <p:tav tm="0">
                                          <p:val>
                                            <p:strVal val="#ppt_w"/>
                                          </p:val>
                                        </p:tav>
                                        <p:tav tm="100000">
                                          <p:val>
                                            <p:strVal val="#ppt_w"/>
                                          </p:val>
                                        </p:tav>
                                      </p:tavLst>
                                    </p:anim>
                                    <p:anim calcmode="lin" valueType="num">
                                      <p:cBhvr>
                                        <p:cTn id="31" dur="500" fill="hold"/>
                                        <p:tgtEl>
                                          <p:spTgt spid="323589"/>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323588"/>
                                        </p:tgtEl>
                                        <p:attrNameLst>
                                          <p:attrName>style.visibility</p:attrName>
                                        </p:attrNameLst>
                                      </p:cBhvr>
                                      <p:to>
                                        <p:strVal val="visible"/>
                                      </p:to>
                                    </p:set>
                                    <p:anim calcmode="lin" valueType="num">
                                      <p:cBhvr>
                                        <p:cTn id="36" dur="500" fill="hold"/>
                                        <p:tgtEl>
                                          <p:spTgt spid="323588"/>
                                        </p:tgtEl>
                                        <p:attrNameLst>
                                          <p:attrName>ppt_x</p:attrName>
                                        </p:attrNameLst>
                                      </p:cBhvr>
                                      <p:tavLst>
                                        <p:tav tm="0">
                                          <p:val>
                                            <p:strVal val="#ppt_x-#ppt_w/2"/>
                                          </p:val>
                                        </p:tav>
                                        <p:tav tm="100000">
                                          <p:val>
                                            <p:strVal val="#ppt_x"/>
                                          </p:val>
                                        </p:tav>
                                      </p:tavLst>
                                    </p:anim>
                                    <p:anim calcmode="lin" valueType="num">
                                      <p:cBhvr>
                                        <p:cTn id="37" dur="500" fill="hold"/>
                                        <p:tgtEl>
                                          <p:spTgt spid="323588"/>
                                        </p:tgtEl>
                                        <p:attrNameLst>
                                          <p:attrName>ppt_y</p:attrName>
                                        </p:attrNameLst>
                                      </p:cBhvr>
                                      <p:tavLst>
                                        <p:tav tm="0">
                                          <p:val>
                                            <p:strVal val="#ppt_y"/>
                                          </p:val>
                                        </p:tav>
                                        <p:tav tm="100000">
                                          <p:val>
                                            <p:strVal val="#ppt_y"/>
                                          </p:val>
                                        </p:tav>
                                      </p:tavLst>
                                    </p:anim>
                                    <p:anim calcmode="lin" valueType="num">
                                      <p:cBhvr>
                                        <p:cTn id="38" dur="500" fill="hold"/>
                                        <p:tgtEl>
                                          <p:spTgt spid="323588"/>
                                        </p:tgtEl>
                                        <p:attrNameLst>
                                          <p:attrName>ppt_w</p:attrName>
                                        </p:attrNameLst>
                                      </p:cBhvr>
                                      <p:tavLst>
                                        <p:tav tm="0">
                                          <p:val>
                                            <p:fltVal val="0"/>
                                          </p:val>
                                        </p:tav>
                                        <p:tav tm="100000">
                                          <p:val>
                                            <p:strVal val="#ppt_w"/>
                                          </p:val>
                                        </p:tav>
                                      </p:tavLst>
                                    </p:anim>
                                    <p:anim calcmode="lin" valueType="num">
                                      <p:cBhvr>
                                        <p:cTn id="39" dur="500" fill="hold"/>
                                        <p:tgtEl>
                                          <p:spTgt spid="323588"/>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500"/>
                            </p:stCondLst>
                            <p:childTnLst>
                              <p:par>
                                <p:cTn id="41" presetID="9" presetClass="entr" presetSubtype="0" fill="hold" nodeType="afterEffect">
                                  <p:stCondLst>
                                    <p:cond delay="0"/>
                                  </p:stCondLst>
                                  <p:childTnLst>
                                    <p:set>
                                      <p:cBhvr>
                                        <p:cTn id="42" dur="1" fill="hold">
                                          <p:stCondLst>
                                            <p:cond delay="0"/>
                                          </p:stCondLst>
                                        </p:cTn>
                                        <p:tgtEl>
                                          <p:spTgt spid="323609"/>
                                        </p:tgtEl>
                                        <p:attrNameLst>
                                          <p:attrName>style.visibility</p:attrName>
                                        </p:attrNameLst>
                                      </p:cBhvr>
                                      <p:to>
                                        <p:strVal val="visible"/>
                                      </p:to>
                                    </p:set>
                                    <p:animEffect transition="in" filter="dissolve">
                                      <p:cBhvr>
                                        <p:cTn id="43" dur="500"/>
                                        <p:tgtEl>
                                          <p:spTgt spid="32360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23607"/>
                                        </p:tgtEl>
                                        <p:attrNameLst>
                                          <p:attrName>style.visibility</p:attrName>
                                        </p:attrNameLst>
                                      </p:cBhvr>
                                      <p:to>
                                        <p:strVal val="visible"/>
                                      </p:to>
                                    </p:set>
                                    <p:animEffect transition="in" filter="dissolve">
                                      <p:cBhvr>
                                        <p:cTn id="48" dur="500"/>
                                        <p:tgtEl>
                                          <p:spTgt spid="323607"/>
                                        </p:tgtEl>
                                      </p:cBhvr>
                                    </p:animEffect>
                                  </p:childTnLst>
                                </p:cTn>
                              </p:par>
                            </p:childTnLst>
                          </p:cTn>
                        </p:par>
                        <p:par>
                          <p:cTn id="49" fill="hold" nodeType="afterGroup">
                            <p:stCondLst>
                              <p:cond delay="500"/>
                            </p:stCondLst>
                            <p:childTnLst>
                              <p:par>
                                <p:cTn id="50" presetID="9" presetClass="entr" presetSubtype="0" fill="hold" nodeType="afterEffect">
                                  <p:stCondLst>
                                    <p:cond delay="0"/>
                                  </p:stCondLst>
                                  <p:childTnLst>
                                    <p:set>
                                      <p:cBhvr>
                                        <p:cTn id="51" dur="1" fill="hold">
                                          <p:stCondLst>
                                            <p:cond delay="0"/>
                                          </p:stCondLst>
                                        </p:cTn>
                                        <p:tgtEl>
                                          <p:spTgt spid="323604"/>
                                        </p:tgtEl>
                                        <p:attrNameLst>
                                          <p:attrName>style.visibility</p:attrName>
                                        </p:attrNameLst>
                                      </p:cBhvr>
                                      <p:to>
                                        <p:strVal val="visible"/>
                                      </p:to>
                                    </p:set>
                                    <p:animEffect transition="in" filter="dissolve">
                                      <p:cBhvr>
                                        <p:cTn id="52" dur="500"/>
                                        <p:tgtEl>
                                          <p:spTgt spid="32360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23608"/>
                                        </p:tgtEl>
                                        <p:attrNameLst>
                                          <p:attrName>style.visibility</p:attrName>
                                        </p:attrNameLst>
                                      </p:cBhvr>
                                      <p:to>
                                        <p:strVal val="visible"/>
                                      </p:to>
                                    </p:set>
                                    <p:animEffect transition="in" filter="dissolve">
                                      <p:cBhvr>
                                        <p:cTn id="57" dur="500"/>
                                        <p:tgtEl>
                                          <p:spTgt spid="323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p:bldP spid="323588" grpId="0" animBg="1"/>
      <p:bldP spid="323602" grpId="0" animBg="1"/>
      <p:bldP spid="323603" grpId="0" animBg="1"/>
      <p:bldP spid="323607" grpId="0" animBg="1"/>
      <p:bldP spid="32360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266" name="Group 50"/>
          <p:cNvGrpSpPr>
            <a:grpSpLocks/>
          </p:cNvGrpSpPr>
          <p:nvPr/>
        </p:nvGrpSpPr>
        <p:grpSpPr bwMode="auto">
          <a:xfrm>
            <a:off x="1231900" y="1649413"/>
            <a:ext cx="4940300" cy="3670300"/>
            <a:chOff x="776" y="1039"/>
            <a:chExt cx="3112" cy="2312"/>
          </a:xfrm>
        </p:grpSpPr>
        <p:sp>
          <p:nvSpPr>
            <p:cNvPr id="27686" name="Freeform 5"/>
            <p:cNvSpPr>
              <a:spLocks/>
            </p:cNvSpPr>
            <p:nvPr/>
          </p:nvSpPr>
          <p:spPr bwMode="auto">
            <a:xfrm>
              <a:off x="1459" y="1358"/>
              <a:ext cx="2355" cy="1578"/>
            </a:xfrm>
            <a:custGeom>
              <a:avLst/>
              <a:gdLst>
                <a:gd name="T0" fmla="*/ 196 w 3360"/>
                <a:gd name="T1" fmla="*/ 169 h 2172"/>
                <a:gd name="T2" fmla="*/ 168 w 3360"/>
                <a:gd name="T3" fmla="*/ 36 h 2172"/>
                <a:gd name="T4" fmla="*/ 80 w 3360"/>
                <a:gd name="T5" fmla="*/ 4 h 2172"/>
                <a:gd name="T6" fmla="*/ 0 w 3360"/>
                <a:gd name="T7" fmla="*/ 55 h 2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0" h="2172">
                  <a:moveTo>
                    <a:pt x="3360" y="2172"/>
                  </a:moveTo>
                  <a:cubicBezTo>
                    <a:pt x="3277" y="1887"/>
                    <a:pt x="3210" y="817"/>
                    <a:pt x="2880" y="462"/>
                  </a:cubicBezTo>
                  <a:cubicBezTo>
                    <a:pt x="2550" y="107"/>
                    <a:pt x="1860" y="0"/>
                    <a:pt x="1380" y="42"/>
                  </a:cubicBezTo>
                  <a:cubicBezTo>
                    <a:pt x="900" y="84"/>
                    <a:pt x="287" y="576"/>
                    <a:pt x="0" y="717"/>
                  </a:cubicBezTo>
                </a:path>
              </a:pathLst>
            </a:custGeom>
            <a:noFill/>
            <a:ln w="9525" cap="flat">
              <a:solidFill>
                <a:srgbClr val="000000"/>
              </a:solidFill>
              <a:prstDash val="dash"/>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7" name="Line 6"/>
            <p:cNvSpPr>
              <a:spLocks noChangeShapeType="1"/>
            </p:cNvSpPr>
            <p:nvPr/>
          </p:nvSpPr>
          <p:spPr bwMode="auto">
            <a:xfrm flipH="1" flipV="1">
              <a:off x="1522" y="2038"/>
              <a:ext cx="1388"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8" name="Line 7"/>
            <p:cNvSpPr>
              <a:spLocks noChangeShapeType="1"/>
            </p:cNvSpPr>
            <p:nvPr/>
          </p:nvSpPr>
          <p:spPr bwMode="auto">
            <a:xfrm flipV="1">
              <a:off x="1491" y="1957"/>
              <a:ext cx="1202"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9" name="Line 8"/>
            <p:cNvSpPr>
              <a:spLocks noChangeShapeType="1"/>
            </p:cNvSpPr>
            <p:nvPr/>
          </p:nvSpPr>
          <p:spPr bwMode="auto">
            <a:xfrm flipH="1">
              <a:off x="1333" y="1039"/>
              <a:ext cx="831" cy="79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0" name="Line 9"/>
            <p:cNvSpPr>
              <a:spLocks noChangeShapeType="1"/>
            </p:cNvSpPr>
            <p:nvPr/>
          </p:nvSpPr>
          <p:spPr bwMode="auto">
            <a:xfrm>
              <a:off x="1375" y="2989"/>
              <a:ext cx="75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1" name="Line 10"/>
            <p:cNvSpPr>
              <a:spLocks noChangeShapeType="1"/>
            </p:cNvSpPr>
            <p:nvPr/>
          </p:nvSpPr>
          <p:spPr bwMode="auto">
            <a:xfrm flipH="1">
              <a:off x="1512" y="3059"/>
              <a:ext cx="75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2" name="Line 38"/>
            <p:cNvSpPr>
              <a:spLocks noChangeShapeType="1"/>
            </p:cNvSpPr>
            <p:nvPr/>
          </p:nvSpPr>
          <p:spPr bwMode="auto">
            <a:xfrm flipV="1">
              <a:off x="1207" y="2173"/>
              <a:ext cx="1" cy="68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3" name="Rectangle 39"/>
            <p:cNvSpPr>
              <a:spLocks noChangeArrowheads="1"/>
            </p:cNvSpPr>
            <p:nvPr/>
          </p:nvSpPr>
          <p:spPr bwMode="auto">
            <a:xfrm>
              <a:off x="776" y="2400"/>
              <a:ext cx="1009"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993366"/>
                  </a:solidFill>
                  <a:latin typeface="Times New Roman" pitchFamily="18" charset="0"/>
                  <a:ea typeface="宋体" pitchFamily="2" charset="-122"/>
                </a:rPr>
                <a:t>事件已发生</a:t>
              </a:r>
              <a:endParaRPr kumimoji="0" lang="zh-CN" altLang="en-US" sz="1800">
                <a:latin typeface="Verdana" pitchFamily="34" charset="0"/>
                <a:ea typeface="宋体" pitchFamily="2" charset="-122"/>
              </a:endParaRPr>
            </a:p>
          </p:txBody>
        </p:sp>
        <p:sp>
          <p:nvSpPr>
            <p:cNvPr id="27694" name="Rectangle 40"/>
            <p:cNvSpPr>
              <a:spLocks noChangeArrowheads="1"/>
            </p:cNvSpPr>
            <p:nvPr/>
          </p:nvSpPr>
          <p:spPr bwMode="auto">
            <a:xfrm>
              <a:off x="1575" y="2729"/>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993366"/>
                  </a:solidFill>
                  <a:latin typeface="Times New Roman" pitchFamily="18" charset="0"/>
                  <a:ea typeface="宋体" pitchFamily="2" charset="-122"/>
                </a:rPr>
                <a:t>换入</a:t>
              </a:r>
              <a:endParaRPr kumimoji="0" lang="zh-CN" altLang="en-US" sz="1800">
                <a:latin typeface="Verdana" pitchFamily="34" charset="0"/>
                <a:ea typeface="宋体" pitchFamily="2" charset="-122"/>
              </a:endParaRPr>
            </a:p>
          </p:txBody>
        </p:sp>
        <p:sp>
          <p:nvSpPr>
            <p:cNvPr id="27695" name="Rectangle 41"/>
            <p:cNvSpPr>
              <a:spLocks noChangeArrowheads="1"/>
            </p:cNvSpPr>
            <p:nvPr/>
          </p:nvSpPr>
          <p:spPr bwMode="auto">
            <a:xfrm>
              <a:off x="1575" y="301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993366"/>
                  </a:solidFill>
                  <a:latin typeface="Times New Roman" pitchFamily="18" charset="0"/>
                  <a:ea typeface="宋体" pitchFamily="2" charset="-122"/>
                </a:rPr>
                <a:t>换出</a:t>
              </a:r>
              <a:endParaRPr kumimoji="0" lang="zh-CN" altLang="en-US" sz="1800">
                <a:latin typeface="Verdana" pitchFamily="34" charset="0"/>
                <a:ea typeface="宋体" pitchFamily="2" charset="-122"/>
              </a:endParaRPr>
            </a:p>
          </p:txBody>
        </p:sp>
        <p:sp>
          <p:nvSpPr>
            <p:cNvPr id="27696" name="Rectangle 42"/>
            <p:cNvSpPr>
              <a:spLocks noChangeArrowheads="1"/>
            </p:cNvSpPr>
            <p:nvPr/>
          </p:nvSpPr>
          <p:spPr bwMode="auto">
            <a:xfrm>
              <a:off x="1827" y="1720"/>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dirty="0">
                  <a:solidFill>
                    <a:srgbClr val="993366"/>
                  </a:solidFill>
                  <a:latin typeface="Times New Roman" pitchFamily="18" charset="0"/>
                  <a:ea typeface="宋体" pitchFamily="2" charset="-122"/>
                </a:rPr>
                <a:t>换入</a:t>
              </a:r>
              <a:endParaRPr kumimoji="0" lang="zh-CN" altLang="en-US" sz="1800" dirty="0">
                <a:latin typeface="Verdana" pitchFamily="34" charset="0"/>
                <a:ea typeface="宋体" pitchFamily="2" charset="-122"/>
              </a:endParaRPr>
            </a:p>
          </p:txBody>
        </p:sp>
        <p:sp>
          <p:nvSpPr>
            <p:cNvPr id="27697" name="Rectangle 43"/>
            <p:cNvSpPr>
              <a:spLocks noChangeArrowheads="1"/>
            </p:cNvSpPr>
            <p:nvPr/>
          </p:nvSpPr>
          <p:spPr bwMode="auto">
            <a:xfrm>
              <a:off x="1827" y="200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993366"/>
                  </a:solidFill>
                  <a:latin typeface="Times New Roman" pitchFamily="18" charset="0"/>
                  <a:ea typeface="宋体" pitchFamily="2" charset="-122"/>
                </a:rPr>
                <a:t>换出</a:t>
              </a:r>
              <a:endParaRPr kumimoji="0" lang="zh-CN" altLang="en-US" sz="1800">
                <a:latin typeface="Verdana" pitchFamily="34" charset="0"/>
                <a:ea typeface="宋体" pitchFamily="2" charset="-122"/>
              </a:endParaRPr>
            </a:p>
          </p:txBody>
        </p:sp>
        <p:sp>
          <p:nvSpPr>
            <p:cNvPr id="27698" name="Rectangle 44"/>
            <p:cNvSpPr>
              <a:spLocks noChangeArrowheads="1"/>
            </p:cNvSpPr>
            <p:nvPr/>
          </p:nvSpPr>
          <p:spPr bwMode="auto">
            <a:xfrm>
              <a:off x="1281" y="1380"/>
              <a:ext cx="75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993366"/>
                  </a:solidFill>
                  <a:latin typeface="Times New Roman" pitchFamily="18" charset="0"/>
                  <a:ea typeface="宋体" pitchFamily="2" charset="-122"/>
                </a:rPr>
                <a:t>允许进入</a:t>
              </a:r>
              <a:endParaRPr kumimoji="0" lang="zh-CN" altLang="en-US" sz="1800">
                <a:latin typeface="Verdana" pitchFamily="34" charset="0"/>
                <a:ea typeface="宋体" pitchFamily="2" charset="-122"/>
              </a:endParaRPr>
            </a:p>
          </p:txBody>
        </p:sp>
        <p:sp>
          <p:nvSpPr>
            <p:cNvPr id="27699" name="Rectangle 45"/>
            <p:cNvSpPr>
              <a:spLocks noChangeArrowheads="1"/>
            </p:cNvSpPr>
            <p:nvPr/>
          </p:nvSpPr>
          <p:spPr bwMode="auto">
            <a:xfrm>
              <a:off x="3173" y="1493"/>
              <a:ext cx="715"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993366"/>
                  </a:solidFill>
                  <a:latin typeface="Times New Roman" pitchFamily="18" charset="0"/>
                  <a:ea typeface="宋体" pitchFamily="2" charset="-122"/>
                </a:rPr>
                <a:t>直接换出</a:t>
              </a:r>
              <a:endParaRPr kumimoji="0" lang="zh-CN" altLang="en-US" sz="1800">
                <a:latin typeface="Verdana" pitchFamily="34" charset="0"/>
                <a:ea typeface="宋体" pitchFamily="2" charset="-122"/>
              </a:endParaRPr>
            </a:p>
          </p:txBody>
        </p:sp>
      </p:grpSp>
      <p:sp>
        <p:nvSpPr>
          <p:cNvPr id="27651" name="AutoShape 4"/>
          <p:cNvSpPr>
            <a:spLocks noChangeAspect="1" noChangeArrowheads="1"/>
          </p:cNvSpPr>
          <p:nvPr/>
        </p:nvSpPr>
        <p:spPr bwMode="auto">
          <a:xfrm>
            <a:off x="574675" y="1266825"/>
            <a:ext cx="801052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grpSp>
        <p:nvGrpSpPr>
          <p:cNvPr id="265267" name="Group 51"/>
          <p:cNvGrpSpPr>
            <a:grpSpLocks/>
          </p:cNvGrpSpPr>
          <p:nvPr/>
        </p:nvGrpSpPr>
        <p:grpSpPr bwMode="auto">
          <a:xfrm>
            <a:off x="1370013" y="2909888"/>
            <a:ext cx="1335087" cy="2263775"/>
            <a:chOff x="863" y="1833"/>
            <a:chExt cx="841" cy="1426"/>
          </a:xfrm>
        </p:grpSpPr>
        <p:sp>
          <p:nvSpPr>
            <p:cNvPr id="27682" name="Oval 34"/>
            <p:cNvSpPr>
              <a:spLocks noChangeArrowheads="1"/>
            </p:cNvSpPr>
            <p:nvPr/>
          </p:nvSpPr>
          <p:spPr bwMode="auto">
            <a:xfrm>
              <a:off x="902" y="1833"/>
              <a:ext cx="631" cy="340"/>
            </a:xfrm>
            <a:prstGeom prst="ellipse">
              <a:avLst/>
            </a:prstGeom>
            <a:solidFill>
              <a:srgbClr val="C0C0C0"/>
            </a:solidFill>
            <a:ln w="9525">
              <a:solidFill>
                <a:srgbClr val="C0C0C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27683" name="Rectangle 35"/>
            <p:cNvSpPr>
              <a:spLocks noChangeArrowheads="1"/>
            </p:cNvSpPr>
            <p:nvPr/>
          </p:nvSpPr>
          <p:spPr bwMode="auto">
            <a:xfrm>
              <a:off x="863" y="1887"/>
              <a:ext cx="84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FF5050"/>
                  </a:solidFill>
                  <a:latin typeface="Times New Roman" pitchFamily="18" charset="0"/>
                  <a:ea typeface="宋体" pitchFamily="2" charset="-122"/>
                </a:rPr>
                <a:t>就绪挂起</a:t>
              </a:r>
              <a:endParaRPr kumimoji="0" lang="zh-CN" altLang="en-US" sz="1800">
                <a:latin typeface="Verdana" pitchFamily="34" charset="0"/>
                <a:ea typeface="宋体" pitchFamily="2" charset="-122"/>
              </a:endParaRPr>
            </a:p>
          </p:txBody>
        </p:sp>
        <p:sp>
          <p:nvSpPr>
            <p:cNvPr id="27684" name="Oval 36"/>
            <p:cNvSpPr>
              <a:spLocks noChangeArrowheads="1"/>
            </p:cNvSpPr>
            <p:nvPr/>
          </p:nvSpPr>
          <p:spPr bwMode="auto">
            <a:xfrm>
              <a:off x="902" y="2854"/>
              <a:ext cx="631" cy="340"/>
            </a:xfrm>
            <a:prstGeom prst="ellipse">
              <a:avLst/>
            </a:prstGeom>
            <a:solidFill>
              <a:srgbClr val="C0C0C0"/>
            </a:solidFill>
            <a:ln w="9525">
              <a:solidFill>
                <a:srgbClr val="C0C0C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27685" name="Rectangle 37"/>
            <p:cNvSpPr>
              <a:spLocks noChangeArrowheads="1"/>
            </p:cNvSpPr>
            <p:nvPr/>
          </p:nvSpPr>
          <p:spPr bwMode="auto">
            <a:xfrm>
              <a:off x="863" y="2918"/>
              <a:ext cx="841"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FF5050"/>
                  </a:solidFill>
                  <a:latin typeface="Times New Roman" pitchFamily="18" charset="0"/>
                  <a:ea typeface="宋体" pitchFamily="2" charset="-122"/>
                </a:rPr>
                <a:t>阻塞挂起</a:t>
              </a:r>
              <a:endParaRPr kumimoji="0" lang="zh-CN" altLang="en-US" sz="1800">
                <a:latin typeface="Verdana" pitchFamily="34" charset="0"/>
                <a:ea typeface="宋体" pitchFamily="2" charset="-122"/>
              </a:endParaRPr>
            </a:p>
          </p:txBody>
        </p:sp>
      </p:grpSp>
      <p:sp>
        <p:nvSpPr>
          <p:cNvPr id="27653" name="Rectangle 2"/>
          <p:cNvSpPr>
            <a:spLocks noGrp="1" noChangeArrowheads="1"/>
          </p:cNvSpPr>
          <p:nvPr>
            <p:ph type="title" idx="4294967295"/>
          </p:nvPr>
        </p:nvSpPr>
        <p:spPr>
          <a:xfrm>
            <a:off x="1644650" y="277813"/>
            <a:ext cx="6380163" cy="576262"/>
          </a:xfrm>
        </p:spPr>
        <p:txBody>
          <a:bodyPr/>
          <a:lstStyle/>
          <a:p>
            <a:pPr eaLnBrk="1" hangingPunct="1"/>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回顾：</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3.3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7654" name="Rectangle 3"/>
          <p:cNvSpPr>
            <a:spLocks noChangeArrowheads="1"/>
          </p:cNvSpPr>
          <p:nvPr/>
        </p:nvSpPr>
        <p:spPr bwMode="auto">
          <a:xfrm>
            <a:off x="801688" y="984250"/>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buFont typeface="Monotype Sorts" charset="2"/>
              <a:buNone/>
            </a:pPr>
            <a:r>
              <a:rPr lang="zh-CN" altLang="en-US" sz="2400">
                <a:ea typeface="黑体" pitchFamily="2" charset="-122"/>
              </a:rPr>
              <a:t>进程七状态变迁图</a:t>
            </a:r>
            <a:endParaRPr lang="zh-CN" altLang="en-US" sz="1800" b="1">
              <a:latin typeface="宋体" pitchFamily="2" charset="-122"/>
              <a:ea typeface="宋体" pitchFamily="2" charset="-122"/>
            </a:endParaRPr>
          </a:p>
          <a:p>
            <a:pPr>
              <a:buFont typeface="Monotype Sorts" charset="2"/>
              <a:buNone/>
            </a:pPr>
            <a:endParaRPr lang="en-US" altLang="zh-CN" sz="1800" b="1">
              <a:ea typeface="宋体" pitchFamily="2" charset="-122"/>
            </a:endParaRPr>
          </a:p>
        </p:txBody>
      </p:sp>
      <p:sp>
        <p:nvSpPr>
          <p:cNvPr id="27655" name="Line 11"/>
          <p:cNvSpPr>
            <a:spLocks noChangeShapeType="1"/>
          </p:cNvSpPr>
          <p:nvPr/>
        </p:nvSpPr>
        <p:spPr bwMode="auto">
          <a:xfrm>
            <a:off x="3835400" y="1830388"/>
            <a:ext cx="809625" cy="1076325"/>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6" name="Line 12"/>
          <p:cNvSpPr>
            <a:spLocks noChangeShapeType="1"/>
          </p:cNvSpPr>
          <p:nvPr/>
        </p:nvSpPr>
        <p:spPr bwMode="auto">
          <a:xfrm flipV="1">
            <a:off x="3835400" y="3432175"/>
            <a:ext cx="715963" cy="12779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7" name="Line 13"/>
          <p:cNvSpPr>
            <a:spLocks noChangeShapeType="1"/>
          </p:cNvSpPr>
          <p:nvPr/>
        </p:nvSpPr>
        <p:spPr bwMode="auto">
          <a:xfrm>
            <a:off x="5062538" y="3406775"/>
            <a:ext cx="709612" cy="1157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8" name="Line 14"/>
          <p:cNvSpPr>
            <a:spLocks noChangeShapeType="1"/>
          </p:cNvSpPr>
          <p:nvPr/>
        </p:nvSpPr>
        <p:spPr bwMode="auto">
          <a:xfrm flipH="1" flipV="1">
            <a:off x="5187950" y="3330575"/>
            <a:ext cx="784225" cy="1279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9" name="Line 15"/>
          <p:cNvSpPr>
            <a:spLocks noChangeShapeType="1"/>
          </p:cNvSpPr>
          <p:nvPr/>
        </p:nvSpPr>
        <p:spPr bwMode="auto">
          <a:xfrm flipH="1">
            <a:off x="4386263" y="4795838"/>
            <a:ext cx="1401762"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0" name="Line 16"/>
          <p:cNvSpPr>
            <a:spLocks noChangeShapeType="1"/>
          </p:cNvSpPr>
          <p:nvPr/>
        </p:nvSpPr>
        <p:spPr bwMode="auto">
          <a:xfrm>
            <a:off x="6372225" y="4786313"/>
            <a:ext cx="1001713"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1" name="Rectangle 17"/>
          <p:cNvSpPr>
            <a:spLocks noChangeArrowheads="1"/>
          </p:cNvSpPr>
          <p:nvPr/>
        </p:nvSpPr>
        <p:spPr bwMode="auto">
          <a:xfrm>
            <a:off x="3835400" y="2390775"/>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0000FF"/>
                </a:solidFill>
                <a:latin typeface="Times New Roman" pitchFamily="18" charset="0"/>
                <a:ea typeface="宋体" pitchFamily="2" charset="-122"/>
              </a:rPr>
              <a:t>允许进入</a:t>
            </a:r>
            <a:endParaRPr kumimoji="0" lang="zh-CN" altLang="en-US" sz="1800">
              <a:latin typeface="Verdana" pitchFamily="34" charset="0"/>
              <a:ea typeface="宋体" pitchFamily="2" charset="-122"/>
            </a:endParaRPr>
          </a:p>
        </p:txBody>
      </p:sp>
      <p:sp>
        <p:nvSpPr>
          <p:cNvPr id="27662" name="Oval 18"/>
          <p:cNvSpPr>
            <a:spLocks noChangeArrowheads="1"/>
          </p:cNvSpPr>
          <p:nvPr/>
        </p:nvSpPr>
        <p:spPr bwMode="auto">
          <a:xfrm>
            <a:off x="4270375" y="2909888"/>
            <a:ext cx="1001713" cy="539750"/>
          </a:xfrm>
          <a:prstGeom prst="ellipse">
            <a:avLst/>
          </a:prstGeom>
          <a:solidFill>
            <a:srgbClr val="C0C0C0"/>
          </a:solidFill>
          <a:ln w="9525">
            <a:solidFill>
              <a:srgbClr val="C0C0C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27663" name="Rectangle 19"/>
          <p:cNvSpPr>
            <a:spLocks noChangeArrowheads="1"/>
          </p:cNvSpPr>
          <p:nvPr/>
        </p:nvSpPr>
        <p:spPr bwMode="auto">
          <a:xfrm>
            <a:off x="4475163" y="2995613"/>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FF5050"/>
                </a:solidFill>
                <a:latin typeface="Times New Roman" pitchFamily="18" charset="0"/>
                <a:ea typeface="宋体" pitchFamily="2" charset="-122"/>
              </a:rPr>
              <a:t>就绪</a:t>
            </a:r>
            <a:endParaRPr kumimoji="0" lang="zh-CN" altLang="en-US" sz="1800">
              <a:latin typeface="Verdana" pitchFamily="34" charset="0"/>
              <a:ea typeface="宋体" pitchFamily="2" charset="-122"/>
            </a:endParaRPr>
          </a:p>
        </p:txBody>
      </p:sp>
      <p:sp>
        <p:nvSpPr>
          <p:cNvPr id="27664" name="Oval 20"/>
          <p:cNvSpPr>
            <a:spLocks noChangeArrowheads="1"/>
          </p:cNvSpPr>
          <p:nvPr/>
        </p:nvSpPr>
        <p:spPr bwMode="auto">
          <a:xfrm>
            <a:off x="3384550" y="4530725"/>
            <a:ext cx="1001713" cy="539750"/>
          </a:xfrm>
          <a:prstGeom prst="ellipse">
            <a:avLst/>
          </a:prstGeom>
          <a:solidFill>
            <a:srgbClr val="C0C0C0"/>
          </a:solidFill>
          <a:ln w="9525">
            <a:solidFill>
              <a:srgbClr val="C0C0C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27665" name="Rectangle 21"/>
          <p:cNvSpPr>
            <a:spLocks noChangeArrowheads="1"/>
          </p:cNvSpPr>
          <p:nvPr/>
        </p:nvSpPr>
        <p:spPr bwMode="auto">
          <a:xfrm>
            <a:off x="3589338" y="4616450"/>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FF5050"/>
                </a:solidFill>
                <a:latin typeface="Times New Roman" pitchFamily="18" charset="0"/>
                <a:ea typeface="宋体" pitchFamily="2" charset="-122"/>
              </a:rPr>
              <a:t>阻塞</a:t>
            </a:r>
            <a:endParaRPr kumimoji="0" lang="zh-CN" altLang="en-US" sz="1800">
              <a:latin typeface="Verdana" pitchFamily="34" charset="0"/>
              <a:ea typeface="宋体" pitchFamily="2" charset="-122"/>
            </a:endParaRPr>
          </a:p>
        </p:txBody>
      </p:sp>
      <p:sp>
        <p:nvSpPr>
          <p:cNvPr id="27666" name="Oval 22"/>
          <p:cNvSpPr>
            <a:spLocks noChangeArrowheads="1"/>
          </p:cNvSpPr>
          <p:nvPr/>
        </p:nvSpPr>
        <p:spPr bwMode="auto">
          <a:xfrm>
            <a:off x="5505450" y="4530725"/>
            <a:ext cx="1000125" cy="539750"/>
          </a:xfrm>
          <a:prstGeom prst="ellipse">
            <a:avLst/>
          </a:prstGeom>
          <a:solidFill>
            <a:srgbClr val="C0C0C0"/>
          </a:solidFill>
          <a:ln w="9525">
            <a:solidFill>
              <a:srgbClr val="C0C0C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27667" name="Rectangle 23"/>
          <p:cNvSpPr>
            <a:spLocks noChangeArrowheads="1"/>
          </p:cNvSpPr>
          <p:nvPr/>
        </p:nvSpPr>
        <p:spPr bwMode="auto">
          <a:xfrm>
            <a:off x="5692775" y="4632325"/>
            <a:ext cx="10175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FF5050"/>
                </a:solidFill>
                <a:latin typeface="Times New Roman" pitchFamily="18" charset="0"/>
                <a:ea typeface="宋体" pitchFamily="2" charset="-122"/>
              </a:rPr>
              <a:t>运行</a:t>
            </a:r>
            <a:endParaRPr kumimoji="0" lang="zh-CN" altLang="en-US" sz="1800">
              <a:latin typeface="Verdana" pitchFamily="34" charset="0"/>
              <a:ea typeface="宋体" pitchFamily="2" charset="-122"/>
            </a:endParaRPr>
          </a:p>
        </p:txBody>
      </p:sp>
      <p:sp>
        <p:nvSpPr>
          <p:cNvPr id="27668" name="Rectangle 24"/>
          <p:cNvSpPr>
            <a:spLocks noChangeArrowheads="1"/>
          </p:cNvSpPr>
          <p:nvPr/>
        </p:nvSpPr>
        <p:spPr bwMode="auto">
          <a:xfrm>
            <a:off x="4752975" y="3989388"/>
            <a:ext cx="1201738"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0000FF"/>
                </a:solidFill>
                <a:latin typeface="Times New Roman" pitchFamily="18" charset="0"/>
                <a:ea typeface="宋体" pitchFamily="2" charset="-122"/>
              </a:rPr>
              <a:t>进程调度</a:t>
            </a:r>
            <a:endParaRPr kumimoji="0" lang="zh-CN" altLang="en-US" sz="1800">
              <a:latin typeface="Verdana" pitchFamily="34" charset="0"/>
              <a:ea typeface="宋体" pitchFamily="2" charset="-122"/>
            </a:endParaRPr>
          </a:p>
        </p:txBody>
      </p:sp>
      <p:sp>
        <p:nvSpPr>
          <p:cNvPr id="27669" name="Rectangle 25"/>
          <p:cNvSpPr>
            <a:spLocks noChangeArrowheads="1"/>
          </p:cNvSpPr>
          <p:nvPr/>
        </p:nvSpPr>
        <p:spPr bwMode="auto">
          <a:xfrm>
            <a:off x="5490799" y="3594894"/>
            <a:ext cx="2150204"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dirty="0" smtClean="0">
                <a:solidFill>
                  <a:srgbClr val="0000FF"/>
                </a:solidFill>
                <a:latin typeface="Times New Roman" pitchFamily="18" charset="0"/>
                <a:ea typeface="宋体" pitchFamily="2" charset="-122"/>
              </a:rPr>
              <a:t>中断（时间片）</a:t>
            </a:r>
            <a:endParaRPr kumimoji="0" lang="zh-CN" altLang="en-US" sz="1800" dirty="0">
              <a:latin typeface="Verdana" pitchFamily="34" charset="0"/>
              <a:ea typeface="宋体" pitchFamily="2" charset="-122"/>
            </a:endParaRPr>
          </a:p>
        </p:txBody>
      </p:sp>
      <p:sp>
        <p:nvSpPr>
          <p:cNvPr id="27670" name="Rectangle 26"/>
          <p:cNvSpPr>
            <a:spLocks noChangeArrowheads="1"/>
          </p:cNvSpPr>
          <p:nvPr/>
        </p:nvSpPr>
        <p:spPr bwMode="auto">
          <a:xfrm>
            <a:off x="3602038" y="3810000"/>
            <a:ext cx="16017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0000FF"/>
                </a:solidFill>
                <a:latin typeface="Times New Roman" pitchFamily="18" charset="0"/>
                <a:ea typeface="宋体" pitchFamily="2" charset="-122"/>
              </a:rPr>
              <a:t>事件已发生</a:t>
            </a:r>
            <a:endParaRPr kumimoji="0" lang="zh-CN" altLang="en-US" sz="1800">
              <a:latin typeface="Verdana" pitchFamily="34" charset="0"/>
              <a:ea typeface="宋体" pitchFamily="2" charset="-122"/>
            </a:endParaRPr>
          </a:p>
        </p:txBody>
      </p:sp>
      <p:sp>
        <p:nvSpPr>
          <p:cNvPr id="27671" name="Rectangle 27"/>
          <p:cNvSpPr>
            <a:spLocks noChangeArrowheads="1"/>
          </p:cNvSpPr>
          <p:nvPr/>
        </p:nvSpPr>
        <p:spPr bwMode="auto">
          <a:xfrm>
            <a:off x="4200525" y="4883150"/>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0000FF"/>
                </a:solidFill>
                <a:latin typeface="Times New Roman" pitchFamily="18" charset="0"/>
                <a:ea typeface="宋体" pitchFamily="2" charset="-122"/>
              </a:rPr>
              <a:t>等待事件发生</a:t>
            </a:r>
            <a:endParaRPr kumimoji="0" lang="zh-CN" altLang="en-US" sz="1800">
              <a:latin typeface="Verdana" pitchFamily="34" charset="0"/>
              <a:ea typeface="宋体" pitchFamily="2" charset="-122"/>
            </a:endParaRPr>
          </a:p>
        </p:txBody>
      </p:sp>
      <p:sp>
        <p:nvSpPr>
          <p:cNvPr id="265244" name="Rectangle 28"/>
          <p:cNvSpPr>
            <a:spLocks noChangeArrowheads="1"/>
          </p:cNvSpPr>
          <p:nvPr/>
        </p:nvSpPr>
        <p:spPr bwMode="auto">
          <a:xfrm>
            <a:off x="3048000" y="5295900"/>
            <a:ext cx="31067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latin typeface="Times New Roman" pitchFamily="18" charset="0"/>
                <a:ea typeface="宋体" pitchFamily="2" charset="-122"/>
              </a:rPr>
              <a:t>进程状态变化图（七状态）</a:t>
            </a:r>
            <a:endParaRPr kumimoji="0" lang="zh-CN" altLang="en-US" sz="1800">
              <a:latin typeface="Verdana" pitchFamily="34" charset="0"/>
              <a:ea typeface="宋体" pitchFamily="2" charset="-122"/>
            </a:endParaRPr>
          </a:p>
        </p:txBody>
      </p:sp>
      <p:sp>
        <p:nvSpPr>
          <p:cNvPr id="27673" name="Oval 29"/>
          <p:cNvSpPr>
            <a:spLocks noChangeArrowheads="1"/>
          </p:cNvSpPr>
          <p:nvPr/>
        </p:nvSpPr>
        <p:spPr bwMode="auto">
          <a:xfrm>
            <a:off x="3033713" y="1470025"/>
            <a:ext cx="1001712" cy="539750"/>
          </a:xfrm>
          <a:prstGeom prst="ellipse">
            <a:avLst/>
          </a:prstGeom>
          <a:solidFill>
            <a:srgbClr val="C0C0C0"/>
          </a:solidFill>
          <a:ln w="9525">
            <a:solidFill>
              <a:srgbClr val="C0C0C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27674" name="Rectangle 30"/>
          <p:cNvSpPr>
            <a:spLocks noChangeArrowheads="1"/>
          </p:cNvSpPr>
          <p:nvPr/>
        </p:nvSpPr>
        <p:spPr bwMode="auto">
          <a:xfrm>
            <a:off x="3240088" y="1555750"/>
            <a:ext cx="10001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FF5050"/>
                </a:solidFill>
                <a:latin typeface="Times New Roman" pitchFamily="18" charset="0"/>
                <a:ea typeface="宋体" pitchFamily="2" charset="-122"/>
              </a:rPr>
              <a:t>新建</a:t>
            </a:r>
            <a:endParaRPr kumimoji="0" lang="zh-CN" altLang="en-US" sz="1800">
              <a:latin typeface="Verdana" pitchFamily="34" charset="0"/>
              <a:ea typeface="宋体" pitchFamily="2" charset="-122"/>
            </a:endParaRPr>
          </a:p>
        </p:txBody>
      </p:sp>
      <p:sp>
        <p:nvSpPr>
          <p:cNvPr id="27675" name="Oval 31"/>
          <p:cNvSpPr>
            <a:spLocks noChangeArrowheads="1"/>
          </p:cNvSpPr>
          <p:nvPr/>
        </p:nvSpPr>
        <p:spPr bwMode="auto">
          <a:xfrm>
            <a:off x="7373938" y="4530725"/>
            <a:ext cx="1001712" cy="539750"/>
          </a:xfrm>
          <a:prstGeom prst="ellipse">
            <a:avLst/>
          </a:prstGeom>
          <a:solidFill>
            <a:srgbClr val="C0C0C0"/>
          </a:solidFill>
          <a:ln w="9525">
            <a:solidFill>
              <a:srgbClr val="C0C0C0"/>
            </a:solidFill>
            <a:round/>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endParaRPr kumimoji="0" lang="zh-CN" altLang="en-US">
              <a:latin typeface="Verdana" pitchFamily="34" charset="0"/>
            </a:endParaRPr>
          </a:p>
        </p:txBody>
      </p:sp>
      <p:sp>
        <p:nvSpPr>
          <p:cNvPr id="27676" name="Rectangle 32"/>
          <p:cNvSpPr>
            <a:spLocks noChangeArrowheads="1"/>
          </p:cNvSpPr>
          <p:nvPr/>
        </p:nvSpPr>
        <p:spPr bwMode="auto">
          <a:xfrm>
            <a:off x="7578725" y="4616450"/>
            <a:ext cx="10017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FF5050"/>
                </a:solidFill>
                <a:latin typeface="Times New Roman" pitchFamily="18" charset="0"/>
                <a:ea typeface="宋体" pitchFamily="2" charset="-122"/>
              </a:rPr>
              <a:t>退出</a:t>
            </a:r>
            <a:endParaRPr kumimoji="0" lang="zh-CN" altLang="en-US" sz="1800">
              <a:latin typeface="Verdana" pitchFamily="34" charset="0"/>
              <a:ea typeface="宋体" pitchFamily="2" charset="-122"/>
            </a:endParaRPr>
          </a:p>
        </p:txBody>
      </p:sp>
      <p:sp>
        <p:nvSpPr>
          <p:cNvPr id="27677" name="Rectangle 33"/>
          <p:cNvSpPr>
            <a:spLocks noChangeArrowheads="1"/>
          </p:cNvSpPr>
          <p:nvPr/>
        </p:nvSpPr>
        <p:spPr bwMode="auto">
          <a:xfrm>
            <a:off x="6370638" y="4879975"/>
            <a:ext cx="13350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a:solidFill>
                  <a:srgbClr val="0000FF"/>
                </a:solidFill>
                <a:latin typeface="Times New Roman" pitchFamily="18" charset="0"/>
                <a:ea typeface="宋体" pitchFamily="2" charset="-122"/>
              </a:rPr>
              <a:t>完成</a:t>
            </a:r>
            <a:r>
              <a:rPr kumimoji="0" lang="en-US" altLang="zh-CN" sz="1800" b="1">
                <a:solidFill>
                  <a:srgbClr val="0000FF"/>
                </a:solidFill>
                <a:latin typeface="Times New Roman" pitchFamily="18" charset="0"/>
                <a:ea typeface="宋体" pitchFamily="2" charset="-122"/>
              </a:rPr>
              <a:t>/</a:t>
            </a:r>
            <a:r>
              <a:rPr kumimoji="0" lang="zh-CN" altLang="en-US" sz="1800" b="1">
                <a:solidFill>
                  <a:srgbClr val="0000FF"/>
                </a:solidFill>
                <a:latin typeface="Times New Roman" pitchFamily="18" charset="0"/>
                <a:ea typeface="宋体" pitchFamily="2" charset="-122"/>
              </a:rPr>
              <a:t>终止</a:t>
            </a:r>
            <a:endParaRPr kumimoji="0" lang="zh-CN" altLang="en-US" sz="1800">
              <a:latin typeface="Verdana" pitchFamily="34" charset="0"/>
              <a:ea typeface="宋体" pitchFamily="2" charset="-122"/>
            </a:endParaRPr>
          </a:p>
        </p:txBody>
      </p:sp>
      <p:sp>
        <p:nvSpPr>
          <p:cNvPr id="27678" name="Freeform 46"/>
          <p:cNvSpPr>
            <a:spLocks/>
          </p:cNvSpPr>
          <p:nvPr/>
        </p:nvSpPr>
        <p:spPr bwMode="auto">
          <a:xfrm>
            <a:off x="6223000" y="4110038"/>
            <a:ext cx="555625" cy="544512"/>
          </a:xfrm>
          <a:custGeom>
            <a:avLst/>
            <a:gdLst>
              <a:gd name="T0" fmla="*/ 2147483647 w 500"/>
              <a:gd name="T1" fmla="*/ 2147483647 h 472"/>
              <a:gd name="T2" fmla="*/ 2147483647 w 500"/>
              <a:gd name="T3" fmla="*/ 2147483647 h 472"/>
              <a:gd name="T4" fmla="*/ 2147483647 w 500"/>
              <a:gd name="T5" fmla="*/ 2147483647 h 472"/>
              <a:gd name="T6" fmla="*/ 2147483647 w 500"/>
              <a:gd name="T7" fmla="*/ 2147483647 h 472"/>
              <a:gd name="T8" fmla="*/ 2147483647 w 500"/>
              <a:gd name="T9" fmla="*/ 2147483647 h 472"/>
              <a:gd name="T10" fmla="*/ 0 w 500"/>
              <a:gd name="T11" fmla="*/ 2147483647 h 4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0" h="472">
                <a:moveTo>
                  <a:pt x="165" y="472"/>
                </a:moveTo>
                <a:cubicBezTo>
                  <a:pt x="212" y="455"/>
                  <a:pt x="400" y="410"/>
                  <a:pt x="450" y="352"/>
                </a:cubicBezTo>
                <a:cubicBezTo>
                  <a:pt x="500" y="294"/>
                  <a:pt x="495" y="184"/>
                  <a:pt x="465" y="127"/>
                </a:cubicBezTo>
                <a:cubicBezTo>
                  <a:pt x="435" y="70"/>
                  <a:pt x="340" y="14"/>
                  <a:pt x="270" y="7"/>
                </a:cubicBezTo>
                <a:cubicBezTo>
                  <a:pt x="200" y="0"/>
                  <a:pt x="90" y="17"/>
                  <a:pt x="45" y="82"/>
                </a:cubicBezTo>
                <a:cubicBezTo>
                  <a:pt x="0" y="147"/>
                  <a:pt x="9" y="332"/>
                  <a:pt x="0" y="397"/>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79" name="Rectangle 47"/>
          <p:cNvSpPr>
            <a:spLocks noChangeArrowheads="1"/>
          </p:cNvSpPr>
          <p:nvPr/>
        </p:nvSpPr>
        <p:spPr bwMode="auto">
          <a:xfrm>
            <a:off x="6223000" y="4076700"/>
            <a:ext cx="12017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gn="just">
              <a:spcBef>
                <a:spcPct val="0"/>
              </a:spcBef>
              <a:buClrTx/>
              <a:buSzTx/>
              <a:buFontTx/>
              <a:buNone/>
            </a:pPr>
            <a:r>
              <a:rPr kumimoji="0" lang="zh-CN" altLang="en-US" sz="1800" b="1" dirty="0">
                <a:solidFill>
                  <a:srgbClr val="0000FF"/>
                </a:solidFill>
                <a:latin typeface="Times New Roman" pitchFamily="18" charset="0"/>
                <a:ea typeface="宋体" pitchFamily="2" charset="-122"/>
              </a:rPr>
              <a:t>中断返回</a:t>
            </a:r>
            <a:endParaRPr kumimoji="0" lang="zh-CN" altLang="en-US" sz="1800" dirty="0">
              <a:latin typeface="Verdana" pitchFamily="34" charset="0"/>
              <a:ea typeface="宋体" pitchFamily="2" charset="-122"/>
            </a:endParaRPr>
          </a:p>
        </p:txBody>
      </p:sp>
      <p:sp>
        <p:nvSpPr>
          <p:cNvPr id="265264" name="Rectangle 48"/>
          <p:cNvSpPr>
            <a:spLocks noChangeArrowheads="1"/>
          </p:cNvSpPr>
          <p:nvPr/>
        </p:nvSpPr>
        <p:spPr bwMode="auto">
          <a:xfrm>
            <a:off x="460375" y="5900738"/>
            <a:ext cx="851217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08585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lnSpc>
                <a:spcPct val="130000"/>
              </a:lnSpc>
              <a:buFont typeface="Monotype Sorts" charset="2"/>
              <a:buNone/>
            </a:pPr>
            <a:r>
              <a:rPr lang="zh-CN" altLang="en-US" sz="2000" b="1">
                <a:solidFill>
                  <a:srgbClr val="FF0000"/>
                </a:solidFill>
                <a:latin typeface="宋体" pitchFamily="2" charset="-122"/>
                <a:ea typeface="宋体" pitchFamily="2" charset="-122"/>
              </a:rPr>
              <a:t>挂起状态</a:t>
            </a:r>
            <a:r>
              <a:rPr lang="zh-CN" altLang="en-US" sz="2000" b="1">
                <a:latin typeface="宋体" pitchFamily="2" charset="-122"/>
                <a:ea typeface="宋体" pitchFamily="2" charset="-122"/>
              </a:rPr>
              <a:t> </a:t>
            </a:r>
            <a:r>
              <a:rPr lang="en-US" altLang="zh-CN" sz="2000" b="1">
                <a:latin typeface="宋体" pitchFamily="2" charset="-122"/>
                <a:ea typeface="宋体" pitchFamily="2" charset="-122"/>
              </a:rPr>
              <a:t>– </a:t>
            </a:r>
            <a:r>
              <a:rPr lang="zh-CN" altLang="en-US" sz="2000" b="1">
                <a:latin typeface="宋体" pitchFamily="2" charset="-122"/>
                <a:ea typeface="宋体" pitchFamily="2" charset="-122"/>
              </a:rPr>
              <a:t>引入主存←→外存的交换机制，虚拟存储管理的基础</a:t>
            </a:r>
          </a:p>
        </p:txBody>
      </p:sp>
      <p:sp>
        <p:nvSpPr>
          <p:cNvPr id="265268" name="Rectangle 52"/>
          <p:cNvSpPr>
            <a:spLocks noChangeArrowheads="1"/>
          </p:cNvSpPr>
          <p:nvPr/>
        </p:nvSpPr>
        <p:spPr bwMode="auto">
          <a:xfrm>
            <a:off x="6078538" y="939800"/>
            <a:ext cx="2976562" cy="1338263"/>
          </a:xfrm>
          <a:prstGeom prst="rect">
            <a:avLst/>
          </a:prstGeom>
          <a:solidFill>
            <a:srgbClr val="A7FFFF"/>
          </a:solidFill>
          <a:ln w="9525">
            <a:solidFill>
              <a:srgbClr val="FF0000"/>
            </a:solidFill>
            <a:miter lim="800000"/>
            <a:headEnd/>
            <a:tailE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ＭＳ Ｐゴシック"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ＭＳ Ｐゴシック"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34" charset="0"/>
                <a:ea typeface="ＭＳ Ｐゴシック"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ＭＳ Ｐゴシック"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ＭＳ Ｐゴシック"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ＭＳ Ｐゴシック" pitchFamily="34" charset="-128"/>
              </a:defRPr>
            </a:lvl9pPr>
          </a:lstStyle>
          <a:p>
            <a:pPr>
              <a:spcBef>
                <a:spcPct val="0"/>
              </a:spcBef>
              <a:buClrTx/>
              <a:buSzTx/>
              <a:buFontTx/>
              <a:buNone/>
            </a:pPr>
            <a:r>
              <a:rPr kumimoji="0" lang="zh-CN" altLang="en-US" sz="2400" b="1">
                <a:solidFill>
                  <a:srgbClr val="FF0000"/>
                </a:solidFill>
                <a:latin typeface="宋体" pitchFamily="2" charset="-122"/>
                <a:ea typeface="宋体" pitchFamily="2" charset="-122"/>
              </a:rPr>
              <a:t>思考：</a:t>
            </a:r>
          </a:p>
          <a:p>
            <a:pPr>
              <a:spcBef>
                <a:spcPct val="0"/>
              </a:spcBef>
              <a:buClrTx/>
              <a:buSzTx/>
              <a:buFontTx/>
              <a:buNone/>
            </a:pPr>
            <a:r>
              <a:rPr kumimoji="0" lang="zh-CN" altLang="en-US" sz="2400" b="1">
                <a:latin typeface="宋体" pitchFamily="2" charset="-122"/>
                <a:ea typeface="宋体" pitchFamily="2" charset="-122"/>
              </a:rPr>
              <a:t>  必须换出先换谁？</a:t>
            </a:r>
          </a:p>
          <a:p>
            <a:pPr>
              <a:spcBef>
                <a:spcPct val="0"/>
              </a:spcBef>
              <a:buClrTx/>
              <a:buSzTx/>
              <a:buFontTx/>
              <a:buNone/>
            </a:pPr>
            <a:r>
              <a:rPr kumimoji="0" lang="zh-CN" altLang="en-US" sz="2400" b="1">
                <a:latin typeface="宋体" pitchFamily="2" charset="-122"/>
                <a:ea typeface="宋体" pitchFamily="2" charset="-122"/>
              </a:rPr>
              <a:t>  允许换入先换谁？</a:t>
            </a:r>
            <a:endParaRPr kumimoji="0" lang="zh-CN" altLang="en-US" sz="2400">
              <a:latin typeface="宋体" pitchFamily="2" charset="-122"/>
              <a:ea typeface="宋体" pitchFamily="2" charset="-122"/>
            </a:endParaRPr>
          </a:p>
        </p:txBody>
      </p:sp>
    </p:spTree>
    <p:extLst>
      <p:ext uri="{BB962C8B-B14F-4D97-AF65-F5344CB8AC3E}">
        <p14:creationId xmlns:p14="http://schemas.microsoft.com/office/powerpoint/2010/main" val="23468764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65267"/>
                                        </p:tgtEl>
                                        <p:attrNameLst>
                                          <p:attrName>style.visibility</p:attrName>
                                        </p:attrNameLst>
                                      </p:cBhvr>
                                      <p:to>
                                        <p:strVal val="visible"/>
                                      </p:to>
                                    </p:set>
                                    <p:animEffect transition="in" filter="slide(fromLeft)">
                                      <p:cBhvr>
                                        <p:cTn id="7" dur="500"/>
                                        <p:tgtEl>
                                          <p:spTgt spid="265267"/>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265264"/>
                                        </p:tgtEl>
                                        <p:attrNameLst>
                                          <p:attrName>style.visibility</p:attrName>
                                        </p:attrNameLst>
                                      </p:cBhvr>
                                      <p:to>
                                        <p:strVal val="visible"/>
                                      </p:to>
                                    </p:set>
                                    <p:animEffect transition="in" filter="blinds(vertical)">
                                      <p:cBhvr>
                                        <p:cTn id="11" dur="500"/>
                                        <p:tgtEl>
                                          <p:spTgt spid="26526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65244"/>
                                        </p:tgtEl>
                                        <p:attrNameLst>
                                          <p:attrName>style.visibility</p:attrName>
                                        </p:attrNameLst>
                                      </p:cBhvr>
                                      <p:to>
                                        <p:strVal val="visible"/>
                                      </p:to>
                                    </p:set>
                                    <p:animEffect transition="in" filter="blinds(horizontal)">
                                      <p:cBhvr>
                                        <p:cTn id="15" dur="500"/>
                                        <p:tgtEl>
                                          <p:spTgt spid="26524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265266"/>
                                        </p:tgtEl>
                                        <p:attrNameLst>
                                          <p:attrName>style.visibility</p:attrName>
                                        </p:attrNameLst>
                                      </p:cBhvr>
                                      <p:to>
                                        <p:strVal val="visible"/>
                                      </p:to>
                                    </p:set>
                                    <p:animEffect transition="in" filter="fade">
                                      <p:cBhvr>
                                        <p:cTn id="20" dur="2000"/>
                                        <p:tgtEl>
                                          <p:spTgt spid="26526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265268"/>
                                        </p:tgtEl>
                                        <p:attrNameLst>
                                          <p:attrName>style.visibility</p:attrName>
                                        </p:attrNameLst>
                                      </p:cBhvr>
                                      <p:to>
                                        <p:strVal val="visible"/>
                                      </p:to>
                                    </p:set>
                                    <p:anim calcmode="lin" valueType="num">
                                      <p:cBhvr>
                                        <p:cTn id="25" dur="1000" fill="hold"/>
                                        <p:tgtEl>
                                          <p:spTgt spid="265268"/>
                                        </p:tgtEl>
                                        <p:attrNameLst>
                                          <p:attrName>ppt_w</p:attrName>
                                        </p:attrNameLst>
                                      </p:cBhvr>
                                      <p:tavLst>
                                        <p:tav tm="0">
                                          <p:val>
                                            <p:strVal val="#ppt_w*0.70"/>
                                          </p:val>
                                        </p:tav>
                                        <p:tav tm="100000">
                                          <p:val>
                                            <p:strVal val="#ppt_w"/>
                                          </p:val>
                                        </p:tav>
                                      </p:tavLst>
                                    </p:anim>
                                    <p:anim calcmode="lin" valueType="num">
                                      <p:cBhvr>
                                        <p:cTn id="26" dur="1000" fill="hold"/>
                                        <p:tgtEl>
                                          <p:spTgt spid="265268"/>
                                        </p:tgtEl>
                                        <p:attrNameLst>
                                          <p:attrName>ppt_h</p:attrName>
                                        </p:attrNameLst>
                                      </p:cBhvr>
                                      <p:tavLst>
                                        <p:tav tm="0">
                                          <p:val>
                                            <p:strVal val="#ppt_h"/>
                                          </p:val>
                                        </p:tav>
                                        <p:tav tm="100000">
                                          <p:val>
                                            <p:strVal val="#ppt_h"/>
                                          </p:val>
                                        </p:tav>
                                      </p:tavLst>
                                    </p:anim>
                                    <p:animEffect transition="in" filter="fade">
                                      <p:cBhvr>
                                        <p:cTn id="27" dur="1000"/>
                                        <p:tgtEl>
                                          <p:spTgt spid="265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44" grpId="0"/>
      <p:bldP spid="265264" grpId="0"/>
      <p:bldP spid="2652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ChangeArrowheads="1"/>
          </p:cNvSpPr>
          <p:nvPr/>
        </p:nvSpPr>
        <p:spPr bwMode="auto">
          <a:xfrm>
            <a:off x="1905000" y="4543950"/>
            <a:ext cx="1630326" cy="1055687"/>
          </a:xfrm>
          <a:prstGeom prst="rect">
            <a:avLst/>
          </a:prstGeom>
          <a:solidFill>
            <a:srgbClr val="33CC33"/>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31" name="Rectangle 3"/>
          <p:cNvSpPr>
            <a:spLocks noGrp="1" noChangeArrowheads="1"/>
          </p:cNvSpPr>
          <p:nvPr>
            <p:ph type="title"/>
          </p:nvPr>
        </p:nvSpPr>
        <p:spPr/>
        <p:txBody>
          <a:bodyPr/>
          <a:lstStyle/>
          <a:p>
            <a:pPr eaLnBrk="1" hangingPunct="1"/>
            <a:r>
              <a:rPr lang="zh-CN" altLang="en-US" smtClean="0"/>
              <a:t>移动也是很有必要的</a:t>
            </a:r>
            <a:r>
              <a:rPr lang="en-US" altLang="zh-CN" smtClean="0"/>
              <a:t>! </a:t>
            </a:r>
            <a:endParaRPr lang="zh-CN" altLang="zh-CN" smtClean="0">
              <a:sym typeface="Symbol" panose="05050102010706020507" pitchFamily="18" charset="2"/>
            </a:endParaRPr>
          </a:p>
        </p:txBody>
      </p:sp>
      <p:sp>
        <p:nvSpPr>
          <p:cNvPr id="324612" name="Rectangle 4"/>
          <p:cNvSpPr>
            <a:spLocks noChangeArrowheads="1"/>
          </p:cNvSpPr>
          <p:nvPr/>
        </p:nvSpPr>
        <p:spPr bwMode="auto">
          <a:xfrm>
            <a:off x="0" y="9906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t>一个重要概念</a:t>
            </a:r>
            <a:r>
              <a:rPr lang="en-US" altLang="zh-CN" sz="2400" dirty="0"/>
              <a:t>: </a:t>
            </a:r>
            <a:r>
              <a:rPr lang="zh-CN" altLang="en-US" sz="2400" dirty="0">
                <a:solidFill>
                  <a:srgbClr val="FF0000"/>
                </a:solidFill>
              </a:rPr>
              <a:t>交换</a:t>
            </a:r>
            <a:r>
              <a:rPr lang="en-US" altLang="zh-CN" sz="2400" dirty="0">
                <a:solidFill>
                  <a:srgbClr val="FF0000"/>
                </a:solidFill>
              </a:rPr>
              <a:t>(swap</a:t>
            </a:r>
            <a:r>
              <a:rPr lang="en-US" altLang="zh-CN" sz="2400" dirty="0" smtClean="0">
                <a:solidFill>
                  <a:srgbClr val="FF0000"/>
                </a:solidFill>
              </a:rPr>
              <a:t>)</a:t>
            </a:r>
          </a:p>
          <a:p>
            <a:pPr eaLnBrk="1" hangingPunct="1">
              <a:lnSpc>
                <a:spcPct val="130000"/>
              </a:lnSpc>
            </a:pPr>
            <a:r>
              <a:rPr lang="zh-CN" altLang="en-US" sz="2400" dirty="0" smtClean="0"/>
              <a:t>能</a:t>
            </a:r>
            <a:r>
              <a:rPr lang="zh-CN" altLang="en-US" sz="2400" dirty="0"/>
              <a:t>让更多的进程</a:t>
            </a:r>
            <a:r>
              <a:rPr lang="zh-CN" altLang="en-US" sz="2400" dirty="0" smtClean="0"/>
              <a:t>并发，提高内存的利用率</a:t>
            </a:r>
            <a:endParaRPr lang="zh-CN" altLang="en-US" sz="2400" dirty="0"/>
          </a:p>
          <a:p>
            <a:pPr eaLnBrk="1" hangingPunct="1">
              <a:lnSpc>
                <a:spcPct val="130000"/>
              </a:lnSpc>
            </a:pPr>
            <a:endParaRPr lang="en-US" altLang="zh-CN" sz="2400" dirty="0">
              <a:solidFill>
                <a:srgbClr val="FF0000"/>
              </a:solidFill>
            </a:endParaRPr>
          </a:p>
        </p:txBody>
      </p:sp>
      <p:sp>
        <p:nvSpPr>
          <p:cNvPr id="324613" name="AutoShape 5"/>
          <p:cNvSpPr>
            <a:spLocks noChangeArrowheads="1"/>
          </p:cNvSpPr>
          <p:nvPr/>
        </p:nvSpPr>
        <p:spPr bwMode="auto">
          <a:xfrm>
            <a:off x="5715000" y="2217678"/>
            <a:ext cx="3048000" cy="4011612"/>
          </a:xfrm>
          <a:prstGeom prst="can">
            <a:avLst>
              <a:gd name="adj" fmla="val 33140"/>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14" name="Rectangle 6"/>
          <p:cNvSpPr>
            <a:spLocks noChangeArrowheads="1"/>
          </p:cNvSpPr>
          <p:nvPr/>
        </p:nvSpPr>
        <p:spPr bwMode="auto">
          <a:xfrm>
            <a:off x="1905000" y="2257950"/>
            <a:ext cx="1630326" cy="1055687"/>
          </a:xfrm>
          <a:prstGeom prst="rect">
            <a:avLst/>
          </a:prstGeom>
          <a:solidFill>
            <a:schemeClr val="bg1"/>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15" name="Text Box 7"/>
          <p:cNvSpPr txBox="1">
            <a:spLocks noChangeArrowheads="1"/>
          </p:cNvSpPr>
          <p:nvPr/>
        </p:nvSpPr>
        <p:spPr bwMode="auto">
          <a:xfrm>
            <a:off x="1981200" y="2343091"/>
            <a:ext cx="16303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常驻程序</a:t>
            </a:r>
            <a:r>
              <a:rPr lang="en-US" altLang="zh-CN" sz="2000"/>
              <a:t>(</a:t>
            </a:r>
            <a:r>
              <a:rPr lang="zh-CN" altLang="en-US" sz="2000"/>
              <a:t>操作系统</a:t>
            </a:r>
            <a:r>
              <a:rPr lang="en-US" altLang="zh-CN" sz="2000"/>
              <a:t>)</a:t>
            </a:r>
          </a:p>
        </p:txBody>
      </p:sp>
      <p:grpSp>
        <p:nvGrpSpPr>
          <p:cNvPr id="324616" name="Group 8"/>
          <p:cNvGrpSpPr>
            <a:grpSpLocks/>
          </p:cNvGrpSpPr>
          <p:nvPr/>
        </p:nvGrpSpPr>
        <p:grpSpPr bwMode="auto">
          <a:xfrm>
            <a:off x="1905000" y="4543950"/>
            <a:ext cx="1630326" cy="1055687"/>
            <a:chOff x="1056" y="2688"/>
            <a:chExt cx="1248" cy="720"/>
          </a:xfrm>
        </p:grpSpPr>
        <p:sp>
          <p:nvSpPr>
            <p:cNvPr id="22571" name="Rectangle 9"/>
            <p:cNvSpPr>
              <a:spLocks noChangeArrowheads="1"/>
            </p:cNvSpPr>
            <p:nvPr/>
          </p:nvSpPr>
          <p:spPr bwMode="auto">
            <a:xfrm>
              <a:off x="1056" y="2688"/>
              <a:ext cx="1248" cy="720"/>
            </a:xfrm>
            <a:prstGeom prst="rect">
              <a:avLst/>
            </a:prstGeom>
            <a:solidFill>
              <a:schemeClr val="accent1"/>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72" name="Text Box 10"/>
            <p:cNvSpPr txBox="1">
              <a:spLocks noChangeArrowheads="1"/>
            </p:cNvSpPr>
            <p:nvPr/>
          </p:nvSpPr>
          <p:spPr bwMode="auto">
            <a:xfrm>
              <a:off x="1104" y="2928"/>
              <a:ext cx="115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a:t>
              </a:r>
            </a:p>
          </p:txBody>
        </p:sp>
      </p:grpSp>
      <p:sp>
        <p:nvSpPr>
          <p:cNvPr id="324619" name="Rectangle 11"/>
          <p:cNvSpPr>
            <a:spLocks noChangeArrowheads="1"/>
          </p:cNvSpPr>
          <p:nvPr/>
        </p:nvSpPr>
        <p:spPr bwMode="auto">
          <a:xfrm>
            <a:off x="1905000" y="5664530"/>
            <a:ext cx="1630326" cy="703792"/>
          </a:xfrm>
          <a:prstGeom prst="rect">
            <a:avLst/>
          </a:prstGeom>
          <a:solidFill>
            <a:srgbClr val="33CC33"/>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20" name="Text Box 12"/>
          <p:cNvSpPr txBox="1">
            <a:spLocks noChangeArrowheads="1"/>
          </p:cNvSpPr>
          <p:nvPr/>
        </p:nvSpPr>
        <p:spPr bwMode="auto">
          <a:xfrm>
            <a:off x="2133600" y="6381690"/>
            <a:ext cx="12759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rgbClr val="FF0000"/>
                </a:solidFill>
              </a:rPr>
              <a:t>内存</a:t>
            </a:r>
          </a:p>
        </p:txBody>
      </p:sp>
      <p:sp>
        <p:nvSpPr>
          <p:cNvPr id="324621" name="Text Box 13"/>
          <p:cNvSpPr txBox="1">
            <a:spLocks noChangeArrowheads="1"/>
          </p:cNvSpPr>
          <p:nvPr/>
        </p:nvSpPr>
        <p:spPr bwMode="auto">
          <a:xfrm>
            <a:off x="6858000" y="6305490"/>
            <a:ext cx="12759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rgbClr val="FF0000"/>
                </a:solidFill>
              </a:rPr>
              <a:t>磁盘</a:t>
            </a:r>
          </a:p>
        </p:txBody>
      </p:sp>
      <p:grpSp>
        <p:nvGrpSpPr>
          <p:cNvPr id="324622" name="Group 14"/>
          <p:cNvGrpSpPr>
            <a:grpSpLocks/>
          </p:cNvGrpSpPr>
          <p:nvPr/>
        </p:nvGrpSpPr>
        <p:grpSpPr bwMode="auto">
          <a:xfrm>
            <a:off x="5943600" y="3781950"/>
            <a:ext cx="1630326" cy="1055687"/>
            <a:chOff x="1056" y="1968"/>
            <a:chExt cx="1248" cy="720"/>
          </a:xfrm>
        </p:grpSpPr>
        <p:sp>
          <p:nvSpPr>
            <p:cNvPr id="22569" name="Rectangle 15"/>
            <p:cNvSpPr>
              <a:spLocks noChangeArrowheads="1"/>
            </p:cNvSpPr>
            <p:nvPr/>
          </p:nvSpPr>
          <p:spPr bwMode="auto">
            <a:xfrm>
              <a:off x="1056" y="1968"/>
              <a:ext cx="1248" cy="720"/>
            </a:xfrm>
            <a:prstGeom prst="rect">
              <a:avLst/>
            </a:prstGeom>
            <a:solidFill>
              <a:srgbClr val="FFFFCC"/>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70" name="Text Box 16"/>
            <p:cNvSpPr txBox="1">
              <a:spLocks noChangeArrowheads="1"/>
            </p:cNvSpPr>
            <p:nvPr/>
          </p:nvSpPr>
          <p:spPr bwMode="auto">
            <a:xfrm>
              <a:off x="1104" y="2208"/>
              <a:ext cx="115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a:t>
              </a:r>
            </a:p>
          </p:txBody>
        </p:sp>
      </p:grpSp>
      <p:sp>
        <p:nvSpPr>
          <p:cNvPr id="324625" name="AutoShape 17"/>
          <p:cNvSpPr>
            <a:spLocks noChangeArrowheads="1"/>
          </p:cNvSpPr>
          <p:nvPr/>
        </p:nvSpPr>
        <p:spPr bwMode="auto">
          <a:xfrm>
            <a:off x="3581400" y="4176374"/>
            <a:ext cx="2622698" cy="70379"/>
          </a:xfrm>
          <a:prstGeom prst="rightArrow">
            <a:avLst>
              <a:gd name="adj1" fmla="val 50000"/>
              <a:gd name="adj2" fmla="val 9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26" name="Text Box 18"/>
          <p:cNvSpPr txBox="1">
            <a:spLocks noChangeArrowheads="1"/>
          </p:cNvSpPr>
          <p:nvPr/>
        </p:nvSpPr>
        <p:spPr bwMode="auto">
          <a:xfrm>
            <a:off x="3581400" y="3728978"/>
            <a:ext cx="22682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进程</a:t>
            </a:r>
            <a:r>
              <a:rPr lang="en-US" altLang="zh-CN" sz="2000"/>
              <a:t>1</a:t>
            </a:r>
            <a:r>
              <a:rPr lang="zh-CN" altLang="en-US" sz="2000"/>
              <a:t>睡眠 换出</a:t>
            </a:r>
          </a:p>
        </p:txBody>
      </p:sp>
      <p:sp>
        <p:nvSpPr>
          <p:cNvPr id="324628" name="Rectangle 20"/>
          <p:cNvSpPr>
            <a:spLocks noChangeArrowheads="1"/>
          </p:cNvSpPr>
          <p:nvPr/>
        </p:nvSpPr>
        <p:spPr bwMode="auto">
          <a:xfrm>
            <a:off x="1905000" y="3400950"/>
            <a:ext cx="1630326" cy="1055687"/>
          </a:xfrm>
          <a:prstGeom prst="rect">
            <a:avLst/>
          </a:prstGeom>
          <a:solidFill>
            <a:srgbClr val="33CC33"/>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grpSp>
        <p:nvGrpSpPr>
          <p:cNvPr id="324629" name="Group 21"/>
          <p:cNvGrpSpPr>
            <a:grpSpLocks/>
          </p:cNvGrpSpPr>
          <p:nvPr/>
        </p:nvGrpSpPr>
        <p:grpSpPr bwMode="auto">
          <a:xfrm>
            <a:off x="6477000" y="2486550"/>
            <a:ext cx="1630326" cy="1055687"/>
            <a:chOff x="1056" y="1968"/>
            <a:chExt cx="1248" cy="720"/>
          </a:xfrm>
        </p:grpSpPr>
        <p:sp>
          <p:nvSpPr>
            <p:cNvPr id="22567" name="Rectangle 22"/>
            <p:cNvSpPr>
              <a:spLocks noChangeArrowheads="1"/>
            </p:cNvSpPr>
            <p:nvPr/>
          </p:nvSpPr>
          <p:spPr bwMode="auto">
            <a:xfrm>
              <a:off x="1056" y="1968"/>
              <a:ext cx="1248" cy="720"/>
            </a:xfrm>
            <a:prstGeom prst="rect">
              <a:avLst/>
            </a:prstGeom>
            <a:solidFill>
              <a:srgbClr val="FFFF00"/>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8" name="Text Box 23"/>
            <p:cNvSpPr txBox="1">
              <a:spLocks noChangeArrowheads="1"/>
            </p:cNvSpPr>
            <p:nvPr/>
          </p:nvSpPr>
          <p:spPr bwMode="auto">
            <a:xfrm>
              <a:off x="1104" y="2208"/>
              <a:ext cx="1152" cy="25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a:t>
              </a:r>
            </a:p>
          </p:txBody>
        </p:sp>
      </p:grpSp>
      <p:sp>
        <p:nvSpPr>
          <p:cNvPr id="324632" name="AutoShape 24"/>
          <p:cNvSpPr>
            <a:spLocks noChangeArrowheads="1"/>
          </p:cNvSpPr>
          <p:nvPr/>
        </p:nvSpPr>
        <p:spPr bwMode="auto">
          <a:xfrm rot="9973760">
            <a:off x="3657851" y="3384009"/>
            <a:ext cx="2838302" cy="68912"/>
          </a:xfrm>
          <a:prstGeom prst="rightArrow">
            <a:avLst>
              <a:gd name="adj1" fmla="val 50000"/>
              <a:gd name="adj2" fmla="val 102234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33" name="Text Box 25"/>
          <p:cNvSpPr txBox="1">
            <a:spLocks noChangeArrowheads="1"/>
          </p:cNvSpPr>
          <p:nvPr/>
        </p:nvSpPr>
        <p:spPr bwMode="auto">
          <a:xfrm rot="-808416">
            <a:off x="4648363" y="2910424"/>
            <a:ext cx="10632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换入</a:t>
            </a:r>
          </a:p>
        </p:txBody>
      </p:sp>
      <p:grpSp>
        <p:nvGrpSpPr>
          <p:cNvPr id="324634" name="Group 26"/>
          <p:cNvGrpSpPr>
            <a:grpSpLocks/>
          </p:cNvGrpSpPr>
          <p:nvPr/>
        </p:nvGrpSpPr>
        <p:grpSpPr bwMode="auto">
          <a:xfrm>
            <a:off x="1905000" y="3400950"/>
            <a:ext cx="1630326" cy="1055687"/>
            <a:chOff x="1056" y="1968"/>
            <a:chExt cx="1248" cy="720"/>
          </a:xfrm>
        </p:grpSpPr>
        <p:sp>
          <p:nvSpPr>
            <p:cNvPr id="22565" name="Rectangle 27"/>
            <p:cNvSpPr>
              <a:spLocks noChangeArrowheads="1"/>
            </p:cNvSpPr>
            <p:nvPr/>
          </p:nvSpPr>
          <p:spPr bwMode="auto">
            <a:xfrm>
              <a:off x="1056" y="1968"/>
              <a:ext cx="1248" cy="720"/>
            </a:xfrm>
            <a:prstGeom prst="rect">
              <a:avLst/>
            </a:prstGeom>
            <a:solidFill>
              <a:srgbClr val="FFFFCC"/>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6" name="Text Box 28"/>
            <p:cNvSpPr txBox="1">
              <a:spLocks noChangeArrowheads="1"/>
            </p:cNvSpPr>
            <p:nvPr/>
          </p:nvSpPr>
          <p:spPr bwMode="auto">
            <a:xfrm>
              <a:off x="1104" y="2208"/>
              <a:ext cx="115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a:t>
              </a:r>
            </a:p>
          </p:txBody>
        </p:sp>
      </p:grpSp>
      <p:grpSp>
        <p:nvGrpSpPr>
          <p:cNvPr id="324637" name="Group 29"/>
          <p:cNvGrpSpPr>
            <a:grpSpLocks/>
          </p:cNvGrpSpPr>
          <p:nvPr/>
        </p:nvGrpSpPr>
        <p:grpSpPr bwMode="auto">
          <a:xfrm>
            <a:off x="7010400" y="5001150"/>
            <a:ext cx="1630326" cy="1055687"/>
            <a:chOff x="1056" y="1968"/>
            <a:chExt cx="1248" cy="720"/>
          </a:xfrm>
        </p:grpSpPr>
        <p:sp>
          <p:nvSpPr>
            <p:cNvPr id="22563" name="Rectangle 30"/>
            <p:cNvSpPr>
              <a:spLocks noChangeArrowheads="1"/>
            </p:cNvSpPr>
            <p:nvPr/>
          </p:nvSpPr>
          <p:spPr bwMode="auto">
            <a:xfrm>
              <a:off x="1056" y="1968"/>
              <a:ext cx="1248" cy="720"/>
            </a:xfrm>
            <a:prstGeom prst="rect">
              <a:avLst/>
            </a:prstGeom>
            <a:solidFill>
              <a:schemeClr val="accent1"/>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4" name="Text Box 31"/>
            <p:cNvSpPr txBox="1">
              <a:spLocks noChangeArrowheads="1"/>
            </p:cNvSpPr>
            <p:nvPr/>
          </p:nvSpPr>
          <p:spPr bwMode="auto">
            <a:xfrm>
              <a:off x="1104" y="2208"/>
              <a:ext cx="1152" cy="257"/>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a:t>
              </a:r>
            </a:p>
          </p:txBody>
        </p:sp>
      </p:grpSp>
      <p:sp>
        <p:nvSpPr>
          <p:cNvPr id="324640" name="AutoShape 32"/>
          <p:cNvSpPr>
            <a:spLocks noChangeArrowheads="1"/>
          </p:cNvSpPr>
          <p:nvPr/>
        </p:nvSpPr>
        <p:spPr bwMode="auto">
          <a:xfrm>
            <a:off x="3657600" y="5395574"/>
            <a:ext cx="3118884" cy="70379"/>
          </a:xfrm>
          <a:prstGeom prst="rightArrow">
            <a:avLst>
              <a:gd name="adj1" fmla="val 50000"/>
              <a:gd name="adj2" fmla="val 110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41" name="Text Box 33"/>
          <p:cNvSpPr txBox="1">
            <a:spLocks noChangeArrowheads="1"/>
          </p:cNvSpPr>
          <p:nvPr/>
        </p:nvSpPr>
        <p:spPr bwMode="auto">
          <a:xfrm>
            <a:off x="3581400" y="4933890"/>
            <a:ext cx="24809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进程</a:t>
            </a:r>
            <a:r>
              <a:rPr lang="en-US" altLang="zh-CN" sz="2000"/>
              <a:t>3</a:t>
            </a:r>
            <a:r>
              <a:rPr lang="zh-CN" altLang="en-US" sz="2000"/>
              <a:t>睡眠 换出</a:t>
            </a:r>
          </a:p>
        </p:txBody>
      </p:sp>
      <p:grpSp>
        <p:nvGrpSpPr>
          <p:cNvPr id="324643" name="Group 35"/>
          <p:cNvGrpSpPr>
            <a:grpSpLocks/>
          </p:cNvGrpSpPr>
          <p:nvPr/>
        </p:nvGrpSpPr>
        <p:grpSpPr bwMode="auto">
          <a:xfrm>
            <a:off x="1905000" y="4543950"/>
            <a:ext cx="1630326" cy="1055687"/>
            <a:chOff x="1056" y="1968"/>
            <a:chExt cx="1248" cy="720"/>
          </a:xfrm>
        </p:grpSpPr>
        <p:sp>
          <p:nvSpPr>
            <p:cNvPr id="22561" name="Rectangle 36"/>
            <p:cNvSpPr>
              <a:spLocks noChangeArrowheads="1"/>
            </p:cNvSpPr>
            <p:nvPr/>
          </p:nvSpPr>
          <p:spPr bwMode="auto">
            <a:xfrm>
              <a:off x="1056" y="1968"/>
              <a:ext cx="1248" cy="720"/>
            </a:xfrm>
            <a:prstGeom prst="rect">
              <a:avLst/>
            </a:prstGeom>
            <a:solidFill>
              <a:srgbClr val="FFFFCC"/>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2" name="Text Box 37"/>
            <p:cNvSpPr txBox="1">
              <a:spLocks noChangeArrowheads="1"/>
            </p:cNvSpPr>
            <p:nvPr/>
          </p:nvSpPr>
          <p:spPr bwMode="auto">
            <a:xfrm>
              <a:off x="1104" y="2208"/>
              <a:ext cx="115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a:t>
              </a:r>
            </a:p>
          </p:txBody>
        </p:sp>
      </p:grpSp>
      <p:sp>
        <p:nvSpPr>
          <p:cNvPr id="324646" name="AutoShape 38"/>
          <p:cNvSpPr>
            <a:spLocks noChangeArrowheads="1"/>
          </p:cNvSpPr>
          <p:nvPr/>
        </p:nvSpPr>
        <p:spPr bwMode="auto">
          <a:xfrm rot="9973760">
            <a:off x="3508397" y="4656900"/>
            <a:ext cx="2618268" cy="70380"/>
          </a:xfrm>
          <a:prstGeom prst="rightArrow">
            <a:avLst>
              <a:gd name="adj1" fmla="val 50000"/>
              <a:gd name="adj2" fmla="val 923438"/>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grpSp>
        <p:nvGrpSpPr>
          <p:cNvPr id="324647" name="Group 39"/>
          <p:cNvGrpSpPr>
            <a:grpSpLocks/>
          </p:cNvGrpSpPr>
          <p:nvPr/>
        </p:nvGrpSpPr>
        <p:grpSpPr bwMode="auto">
          <a:xfrm>
            <a:off x="1905000" y="3400950"/>
            <a:ext cx="1630326" cy="1055687"/>
            <a:chOff x="1056" y="1968"/>
            <a:chExt cx="1248" cy="720"/>
          </a:xfrm>
        </p:grpSpPr>
        <p:sp>
          <p:nvSpPr>
            <p:cNvPr id="22559" name="Rectangle 40"/>
            <p:cNvSpPr>
              <a:spLocks noChangeArrowheads="1"/>
            </p:cNvSpPr>
            <p:nvPr/>
          </p:nvSpPr>
          <p:spPr bwMode="auto">
            <a:xfrm>
              <a:off x="1056" y="1968"/>
              <a:ext cx="1248" cy="720"/>
            </a:xfrm>
            <a:prstGeom prst="rect">
              <a:avLst/>
            </a:prstGeom>
            <a:solidFill>
              <a:srgbClr val="FFFF00"/>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0" name="Text Box 41"/>
            <p:cNvSpPr txBox="1">
              <a:spLocks noChangeArrowheads="1"/>
            </p:cNvSpPr>
            <p:nvPr/>
          </p:nvSpPr>
          <p:spPr bwMode="auto">
            <a:xfrm>
              <a:off x="1104" y="2208"/>
              <a:ext cx="1152" cy="25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a:t>
              </a:r>
            </a:p>
          </p:txBody>
        </p:sp>
      </p:grpSp>
      <p:sp>
        <p:nvSpPr>
          <p:cNvPr id="324650" name="AutoShape 42"/>
          <p:cNvSpPr>
            <a:spLocks noChangeArrowheads="1"/>
          </p:cNvSpPr>
          <p:nvPr/>
        </p:nvSpPr>
        <p:spPr bwMode="auto">
          <a:xfrm rot="10800000">
            <a:off x="76200" y="5238718"/>
            <a:ext cx="1559442" cy="1196446"/>
          </a:xfrm>
          <a:prstGeom prst="wedgeRoundRectCallout">
            <a:avLst>
              <a:gd name="adj1" fmla="val -70551"/>
              <a:gd name="adj2" fmla="val 3125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t>程序</a:t>
            </a:r>
            <a:r>
              <a:rPr lang="en-US" altLang="zh-CN" sz="2000"/>
              <a:t>1</a:t>
            </a:r>
            <a:r>
              <a:rPr lang="zh-CN" altLang="en-US" sz="2000"/>
              <a:t>仍应该是可重定位的</a:t>
            </a:r>
            <a:r>
              <a:rPr lang="en-US" altLang="zh-CN" sz="2000"/>
              <a:t>!</a:t>
            </a:r>
          </a:p>
        </p:txBody>
      </p:sp>
      <p:grpSp>
        <p:nvGrpSpPr>
          <p:cNvPr id="324651" name="Group 43"/>
          <p:cNvGrpSpPr>
            <a:grpSpLocks/>
          </p:cNvGrpSpPr>
          <p:nvPr/>
        </p:nvGrpSpPr>
        <p:grpSpPr bwMode="auto">
          <a:xfrm>
            <a:off x="76200" y="3777466"/>
            <a:ext cx="2029047" cy="985308"/>
            <a:chOff x="48" y="2208"/>
            <a:chExt cx="1374" cy="672"/>
          </a:xfrm>
        </p:grpSpPr>
        <p:sp>
          <p:nvSpPr>
            <p:cNvPr id="22557" name="AutoShape 44"/>
            <p:cNvSpPr>
              <a:spLocks noChangeArrowheads="1"/>
            </p:cNvSpPr>
            <p:nvPr/>
          </p:nvSpPr>
          <p:spPr bwMode="auto">
            <a:xfrm>
              <a:off x="1230" y="2544"/>
              <a:ext cx="192" cy="336"/>
            </a:xfrm>
            <a:prstGeom prst="downArrow">
              <a:avLst>
                <a:gd name="adj1" fmla="val 50000"/>
                <a:gd name="adj2" fmla="val 43750"/>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58" name="AutoShape 45"/>
            <p:cNvSpPr>
              <a:spLocks noChangeArrowheads="1"/>
            </p:cNvSpPr>
            <p:nvPr/>
          </p:nvSpPr>
          <p:spPr bwMode="auto">
            <a:xfrm rot="10800000">
              <a:off x="48" y="2208"/>
              <a:ext cx="1056" cy="576"/>
            </a:xfrm>
            <a:prstGeom prst="wedgeRoundRectCallout">
              <a:avLst>
                <a:gd name="adj1" fmla="val -71403"/>
                <a:gd name="adj2" fmla="val -3524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t>装载后仍需移动</a:t>
              </a:r>
              <a:r>
                <a:rPr lang="en-US" altLang="zh-CN" sz="2000"/>
                <a:t>!</a:t>
              </a:r>
            </a:p>
          </p:txBody>
        </p:sp>
      </p:grpSp>
      <p:sp>
        <p:nvSpPr>
          <p:cNvPr id="2" name="矩形 1"/>
          <p:cNvSpPr/>
          <p:nvPr/>
        </p:nvSpPr>
        <p:spPr>
          <a:xfrm>
            <a:off x="6219228" y="1081981"/>
            <a:ext cx="2709396" cy="652486"/>
          </a:xfrm>
          <a:prstGeom prst="rect">
            <a:avLst/>
          </a:prstGeom>
        </p:spPr>
        <p:txBody>
          <a:bodyPr wrap="none">
            <a:spAutoFit/>
          </a:bodyPr>
          <a:lstStyle/>
          <a:p>
            <a:pPr eaLnBrk="1" hangingPunct="1">
              <a:lnSpc>
                <a:spcPct val="130000"/>
              </a:lnSpc>
            </a:pPr>
            <a:r>
              <a:rPr lang="zh-CN" altLang="en-US" sz="2800" dirty="0" smtClean="0">
                <a:solidFill>
                  <a:srgbClr val="FF0000"/>
                </a:solidFill>
              </a:rPr>
              <a:t>如何来实现呢？</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4612"/>
                                        </p:tgtEl>
                                        <p:attrNameLst>
                                          <p:attrName>style.visibility</p:attrName>
                                        </p:attrNameLst>
                                      </p:cBhvr>
                                      <p:to>
                                        <p:strVal val="visible"/>
                                      </p:to>
                                    </p:set>
                                    <p:animEffect transition="in" filter="dissolve">
                                      <p:cBhvr>
                                        <p:cTn id="7" dur="500"/>
                                        <p:tgtEl>
                                          <p:spTgt spid="32461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4610"/>
                                        </p:tgtEl>
                                        <p:attrNameLst>
                                          <p:attrName>style.visibility</p:attrName>
                                        </p:attrNameLst>
                                      </p:cBhvr>
                                      <p:to>
                                        <p:strVal val="visible"/>
                                      </p:to>
                                    </p:set>
                                    <p:animEffect transition="in" filter="dissolve">
                                      <p:cBhvr>
                                        <p:cTn id="11" dur="500"/>
                                        <p:tgtEl>
                                          <p:spTgt spid="324610"/>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24614"/>
                                        </p:tgtEl>
                                        <p:attrNameLst>
                                          <p:attrName>style.visibility</p:attrName>
                                        </p:attrNameLst>
                                      </p:cBhvr>
                                      <p:to>
                                        <p:strVal val="visible"/>
                                      </p:to>
                                    </p:set>
                                    <p:animEffect transition="in" filter="dissolve">
                                      <p:cBhvr>
                                        <p:cTn id="14" dur="500"/>
                                        <p:tgtEl>
                                          <p:spTgt spid="32461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24615"/>
                                        </p:tgtEl>
                                        <p:attrNameLst>
                                          <p:attrName>style.visibility</p:attrName>
                                        </p:attrNameLst>
                                      </p:cBhvr>
                                      <p:to>
                                        <p:strVal val="visible"/>
                                      </p:to>
                                    </p:set>
                                    <p:animEffect transition="in" filter="dissolve">
                                      <p:cBhvr>
                                        <p:cTn id="17" dur="500"/>
                                        <p:tgtEl>
                                          <p:spTgt spid="324615"/>
                                        </p:tgtEl>
                                      </p:cBhvr>
                                    </p:animEffect>
                                  </p:childTnLst>
                                </p:cTn>
                              </p:par>
                              <p:par>
                                <p:cTn id="18" presetID="9" presetClass="entr" presetSubtype="0" fill="hold" nodeType="withEffect">
                                  <p:stCondLst>
                                    <p:cond delay="0"/>
                                  </p:stCondLst>
                                  <p:childTnLst>
                                    <p:set>
                                      <p:cBhvr>
                                        <p:cTn id="19" dur="1" fill="hold">
                                          <p:stCondLst>
                                            <p:cond delay="0"/>
                                          </p:stCondLst>
                                        </p:cTn>
                                        <p:tgtEl>
                                          <p:spTgt spid="324616"/>
                                        </p:tgtEl>
                                        <p:attrNameLst>
                                          <p:attrName>style.visibility</p:attrName>
                                        </p:attrNameLst>
                                      </p:cBhvr>
                                      <p:to>
                                        <p:strVal val="visible"/>
                                      </p:to>
                                    </p:set>
                                    <p:animEffect transition="in" filter="dissolve">
                                      <p:cBhvr>
                                        <p:cTn id="20" dur="500"/>
                                        <p:tgtEl>
                                          <p:spTgt spid="32461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24619"/>
                                        </p:tgtEl>
                                        <p:attrNameLst>
                                          <p:attrName>style.visibility</p:attrName>
                                        </p:attrNameLst>
                                      </p:cBhvr>
                                      <p:to>
                                        <p:strVal val="visible"/>
                                      </p:to>
                                    </p:set>
                                    <p:animEffect transition="in" filter="dissolve">
                                      <p:cBhvr>
                                        <p:cTn id="23" dur="500"/>
                                        <p:tgtEl>
                                          <p:spTgt spid="32461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24620"/>
                                        </p:tgtEl>
                                        <p:attrNameLst>
                                          <p:attrName>style.visibility</p:attrName>
                                        </p:attrNameLst>
                                      </p:cBhvr>
                                      <p:to>
                                        <p:strVal val="visible"/>
                                      </p:to>
                                    </p:set>
                                    <p:animEffect transition="in" filter="dissolve">
                                      <p:cBhvr>
                                        <p:cTn id="26" dur="500"/>
                                        <p:tgtEl>
                                          <p:spTgt spid="3246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24628"/>
                                        </p:tgtEl>
                                        <p:attrNameLst>
                                          <p:attrName>style.visibility</p:attrName>
                                        </p:attrNameLst>
                                      </p:cBhvr>
                                      <p:to>
                                        <p:strVal val="visible"/>
                                      </p:to>
                                    </p:set>
                                    <p:animEffect transition="in" filter="dissolve">
                                      <p:cBhvr>
                                        <p:cTn id="29" dur="500"/>
                                        <p:tgtEl>
                                          <p:spTgt spid="324628"/>
                                        </p:tgtEl>
                                      </p:cBhvr>
                                    </p:animEffect>
                                  </p:childTnLst>
                                </p:cTn>
                              </p:par>
                              <p:par>
                                <p:cTn id="30" presetID="9" presetClass="entr" presetSubtype="0" fill="hold" nodeType="withEffect">
                                  <p:stCondLst>
                                    <p:cond delay="0"/>
                                  </p:stCondLst>
                                  <p:childTnLst>
                                    <p:set>
                                      <p:cBhvr>
                                        <p:cTn id="31" dur="1" fill="hold">
                                          <p:stCondLst>
                                            <p:cond delay="0"/>
                                          </p:stCondLst>
                                        </p:cTn>
                                        <p:tgtEl>
                                          <p:spTgt spid="324634"/>
                                        </p:tgtEl>
                                        <p:attrNameLst>
                                          <p:attrName>style.visibility</p:attrName>
                                        </p:attrNameLst>
                                      </p:cBhvr>
                                      <p:to>
                                        <p:strVal val="visible"/>
                                      </p:to>
                                    </p:set>
                                    <p:animEffect transition="in" filter="dissolve">
                                      <p:cBhvr>
                                        <p:cTn id="32" dur="500"/>
                                        <p:tgtEl>
                                          <p:spTgt spid="324634"/>
                                        </p:tgtEl>
                                      </p:cBhvr>
                                    </p:animEffect>
                                  </p:childTnLst>
                                </p:cTn>
                              </p:par>
                            </p:childTnLst>
                          </p:cTn>
                        </p:par>
                        <p:par>
                          <p:cTn id="33" fill="hold" nodeType="afterGroup">
                            <p:stCondLst>
                              <p:cond delay="1000"/>
                            </p:stCondLst>
                            <p:childTnLst>
                              <p:par>
                                <p:cTn id="34" presetID="9" presetClass="entr" presetSubtype="0" fill="hold" nodeType="afterEffect">
                                  <p:stCondLst>
                                    <p:cond delay="0"/>
                                  </p:stCondLst>
                                  <p:childTnLst>
                                    <p:set>
                                      <p:cBhvr>
                                        <p:cTn id="35" dur="1" fill="hold">
                                          <p:stCondLst>
                                            <p:cond delay="0"/>
                                          </p:stCondLst>
                                        </p:cTn>
                                        <p:tgtEl>
                                          <p:spTgt spid="324629"/>
                                        </p:tgtEl>
                                        <p:attrNameLst>
                                          <p:attrName>style.visibility</p:attrName>
                                        </p:attrNameLst>
                                      </p:cBhvr>
                                      <p:to>
                                        <p:strVal val="visible"/>
                                      </p:to>
                                    </p:set>
                                    <p:animEffect transition="in" filter="dissolve">
                                      <p:cBhvr>
                                        <p:cTn id="36" dur="500"/>
                                        <p:tgtEl>
                                          <p:spTgt spid="32462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4613"/>
                                        </p:tgtEl>
                                        <p:attrNameLst>
                                          <p:attrName>style.visibility</p:attrName>
                                        </p:attrNameLst>
                                      </p:cBhvr>
                                      <p:to>
                                        <p:strVal val="visible"/>
                                      </p:to>
                                    </p:set>
                                    <p:animEffect transition="in" filter="dissolve">
                                      <p:cBhvr>
                                        <p:cTn id="39" dur="500"/>
                                        <p:tgtEl>
                                          <p:spTgt spid="32461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24621"/>
                                        </p:tgtEl>
                                        <p:attrNameLst>
                                          <p:attrName>style.visibility</p:attrName>
                                        </p:attrNameLst>
                                      </p:cBhvr>
                                      <p:to>
                                        <p:strVal val="visible"/>
                                      </p:to>
                                    </p:set>
                                    <p:animEffect transition="in" filter="dissolve">
                                      <p:cBhvr>
                                        <p:cTn id="42" dur="500"/>
                                        <p:tgtEl>
                                          <p:spTgt spid="3246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324634"/>
                                        </p:tgtEl>
                                        <p:attrNameLst>
                                          <p:attrName>style.visibility</p:attrName>
                                        </p:attrNameLst>
                                      </p:cBhvr>
                                      <p:to>
                                        <p:strVal val="hidden"/>
                                      </p:to>
                                    </p:set>
                                  </p:childTnLst>
                                </p:cTn>
                              </p:par>
                            </p:childTnLst>
                          </p:cTn>
                        </p:par>
                        <p:par>
                          <p:cTn id="47" fill="hold" nodeType="afterGroup">
                            <p:stCondLst>
                              <p:cond delay="0"/>
                            </p:stCondLst>
                            <p:childTnLst>
                              <p:par>
                                <p:cTn id="48" presetID="22" presetClass="entr" presetSubtype="8" fill="hold" grpId="0" nodeType="afterEffect">
                                  <p:stCondLst>
                                    <p:cond delay="0"/>
                                  </p:stCondLst>
                                  <p:childTnLst>
                                    <p:set>
                                      <p:cBhvr>
                                        <p:cTn id="49" dur="1" fill="hold">
                                          <p:stCondLst>
                                            <p:cond delay="0"/>
                                          </p:stCondLst>
                                        </p:cTn>
                                        <p:tgtEl>
                                          <p:spTgt spid="324625"/>
                                        </p:tgtEl>
                                        <p:attrNameLst>
                                          <p:attrName>style.visibility</p:attrName>
                                        </p:attrNameLst>
                                      </p:cBhvr>
                                      <p:to>
                                        <p:strVal val="visible"/>
                                      </p:to>
                                    </p:set>
                                    <p:animEffect transition="in" filter="wipe(left)">
                                      <p:cBhvr>
                                        <p:cTn id="50" dur="500"/>
                                        <p:tgtEl>
                                          <p:spTgt spid="324625"/>
                                        </p:tgtEl>
                                      </p:cBhvr>
                                    </p:animEffect>
                                  </p:childTnLst>
                                </p:cTn>
                              </p:par>
                            </p:childTnLst>
                          </p:cTn>
                        </p:par>
                        <p:par>
                          <p:cTn id="51" fill="hold" nodeType="afterGroup">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324626"/>
                                        </p:tgtEl>
                                        <p:attrNameLst>
                                          <p:attrName>style.visibility</p:attrName>
                                        </p:attrNameLst>
                                      </p:cBhvr>
                                      <p:to>
                                        <p:strVal val="visible"/>
                                      </p:to>
                                    </p:set>
                                    <p:animEffect transition="in" filter="wipe(left)">
                                      <p:cBhvr>
                                        <p:cTn id="54" dur="500"/>
                                        <p:tgtEl>
                                          <p:spTgt spid="324626"/>
                                        </p:tgtEl>
                                      </p:cBhvr>
                                    </p:animEffect>
                                  </p:childTnLst>
                                </p:cTn>
                              </p:par>
                              <p:par>
                                <p:cTn id="55" presetID="10" presetClass="entr" presetSubtype="0" fill="hold" nodeType="withEffect">
                                  <p:stCondLst>
                                    <p:cond delay="0"/>
                                  </p:stCondLst>
                                  <p:childTnLst>
                                    <p:set>
                                      <p:cBhvr>
                                        <p:cTn id="56" dur="1" fill="hold">
                                          <p:stCondLst>
                                            <p:cond delay="0"/>
                                          </p:stCondLst>
                                        </p:cTn>
                                        <p:tgtEl>
                                          <p:spTgt spid="324622"/>
                                        </p:tgtEl>
                                        <p:attrNameLst>
                                          <p:attrName>style.visibility</p:attrName>
                                        </p:attrNameLst>
                                      </p:cBhvr>
                                      <p:to>
                                        <p:strVal val="visible"/>
                                      </p:to>
                                    </p:set>
                                    <p:animEffect transition="in" filter="fade">
                                      <p:cBhvr>
                                        <p:cTn id="57" dur="500"/>
                                        <p:tgtEl>
                                          <p:spTgt spid="32462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324632"/>
                                        </p:tgtEl>
                                        <p:attrNameLst>
                                          <p:attrName>style.visibility</p:attrName>
                                        </p:attrNameLst>
                                      </p:cBhvr>
                                      <p:to>
                                        <p:strVal val="visible"/>
                                      </p:to>
                                    </p:set>
                                    <p:animEffect transition="in" filter="wipe(right)">
                                      <p:cBhvr>
                                        <p:cTn id="62" dur="500"/>
                                        <p:tgtEl>
                                          <p:spTgt spid="324632"/>
                                        </p:tgtEl>
                                      </p:cBhvr>
                                    </p:animEffect>
                                  </p:childTnLst>
                                </p:cTn>
                              </p:par>
                            </p:childTnLst>
                          </p:cTn>
                        </p:par>
                        <p:par>
                          <p:cTn id="63" fill="hold" nodeType="afterGroup">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324633"/>
                                        </p:tgtEl>
                                        <p:attrNameLst>
                                          <p:attrName>style.visibility</p:attrName>
                                        </p:attrNameLst>
                                      </p:cBhvr>
                                      <p:to>
                                        <p:strVal val="visible"/>
                                      </p:to>
                                    </p:set>
                                    <p:animEffect transition="in" filter="wipe(right)">
                                      <p:cBhvr>
                                        <p:cTn id="66" dur="500"/>
                                        <p:tgtEl>
                                          <p:spTgt spid="324633"/>
                                        </p:tgtEl>
                                      </p:cBhvr>
                                    </p:animEffect>
                                  </p:childTnLst>
                                </p:cTn>
                              </p:par>
                            </p:childTnLst>
                          </p:cTn>
                        </p:par>
                        <p:par>
                          <p:cTn id="67" fill="hold" nodeType="afterGroup">
                            <p:stCondLst>
                              <p:cond delay="1000"/>
                            </p:stCondLst>
                            <p:childTnLst>
                              <p:par>
                                <p:cTn id="68" presetID="9" presetClass="entr" presetSubtype="0" fill="hold" nodeType="afterEffect">
                                  <p:stCondLst>
                                    <p:cond delay="0"/>
                                  </p:stCondLst>
                                  <p:childTnLst>
                                    <p:set>
                                      <p:cBhvr>
                                        <p:cTn id="69" dur="1" fill="hold">
                                          <p:stCondLst>
                                            <p:cond delay="0"/>
                                          </p:stCondLst>
                                        </p:cTn>
                                        <p:tgtEl>
                                          <p:spTgt spid="324647"/>
                                        </p:tgtEl>
                                        <p:attrNameLst>
                                          <p:attrName>style.visibility</p:attrName>
                                        </p:attrNameLst>
                                      </p:cBhvr>
                                      <p:to>
                                        <p:strVal val="visible"/>
                                      </p:to>
                                    </p:set>
                                    <p:animEffect transition="in" filter="dissolve">
                                      <p:cBhvr>
                                        <p:cTn id="70" dur="500"/>
                                        <p:tgtEl>
                                          <p:spTgt spid="32464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nodeType="clickEffect">
                                  <p:stCondLst>
                                    <p:cond delay="0"/>
                                  </p:stCondLst>
                                  <p:childTnLst>
                                    <p:set>
                                      <p:cBhvr>
                                        <p:cTn id="74" dur="1" fill="hold">
                                          <p:stCondLst>
                                            <p:cond delay="0"/>
                                          </p:stCondLst>
                                        </p:cTn>
                                        <p:tgtEl>
                                          <p:spTgt spid="324616"/>
                                        </p:tgtEl>
                                        <p:attrNameLst>
                                          <p:attrName>style.visibility</p:attrName>
                                        </p:attrNameLst>
                                      </p:cBhvr>
                                      <p:to>
                                        <p:strVal val="hidden"/>
                                      </p:to>
                                    </p:set>
                                  </p:childTnLst>
                                </p:cTn>
                              </p:par>
                            </p:childTnLst>
                          </p:cTn>
                        </p:par>
                        <p:par>
                          <p:cTn id="75" fill="hold" nodeType="afterGroup">
                            <p:stCondLst>
                              <p:cond delay="0"/>
                            </p:stCondLst>
                            <p:childTnLst>
                              <p:par>
                                <p:cTn id="76" presetID="22" presetClass="entr" presetSubtype="8" fill="hold" grpId="0" nodeType="afterEffect">
                                  <p:stCondLst>
                                    <p:cond delay="0"/>
                                  </p:stCondLst>
                                  <p:childTnLst>
                                    <p:set>
                                      <p:cBhvr>
                                        <p:cTn id="77" dur="1" fill="hold">
                                          <p:stCondLst>
                                            <p:cond delay="0"/>
                                          </p:stCondLst>
                                        </p:cTn>
                                        <p:tgtEl>
                                          <p:spTgt spid="324640"/>
                                        </p:tgtEl>
                                        <p:attrNameLst>
                                          <p:attrName>style.visibility</p:attrName>
                                        </p:attrNameLst>
                                      </p:cBhvr>
                                      <p:to>
                                        <p:strVal val="visible"/>
                                      </p:to>
                                    </p:set>
                                    <p:animEffect transition="in" filter="wipe(left)">
                                      <p:cBhvr>
                                        <p:cTn id="78" dur="500"/>
                                        <p:tgtEl>
                                          <p:spTgt spid="32464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24641"/>
                                        </p:tgtEl>
                                        <p:attrNameLst>
                                          <p:attrName>style.visibility</p:attrName>
                                        </p:attrNameLst>
                                      </p:cBhvr>
                                      <p:to>
                                        <p:strVal val="visible"/>
                                      </p:to>
                                    </p:set>
                                    <p:animEffect transition="in" filter="wipe(left)">
                                      <p:cBhvr>
                                        <p:cTn id="81" dur="500"/>
                                        <p:tgtEl>
                                          <p:spTgt spid="324641"/>
                                        </p:tgtEl>
                                      </p:cBhvr>
                                    </p:animEffect>
                                  </p:childTnLst>
                                </p:cTn>
                              </p:par>
                            </p:childTnLst>
                          </p:cTn>
                        </p:par>
                        <p:par>
                          <p:cTn id="82" fill="hold" nodeType="afterGroup">
                            <p:stCondLst>
                              <p:cond delay="500"/>
                            </p:stCondLst>
                            <p:childTnLst>
                              <p:par>
                                <p:cTn id="83" presetID="10" presetClass="entr" presetSubtype="0" fill="hold" nodeType="afterEffect">
                                  <p:stCondLst>
                                    <p:cond delay="0"/>
                                  </p:stCondLst>
                                  <p:childTnLst>
                                    <p:set>
                                      <p:cBhvr>
                                        <p:cTn id="84" dur="1" fill="hold">
                                          <p:stCondLst>
                                            <p:cond delay="0"/>
                                          </p:stCondLst>
                                        </p:cTn>
                                        <p:tgtEl>
                                          <p:spTgt spid="324637"/>
                                        </p:tgtEl>
                                        <p:attrNameLst>
                                          <p:attrName>style.visibility</p:attrName>
                                        </p:attrNameLst>
                                      </p:cBhvr>
                                      <p:to>
                                        <p:strVal val="visible"/>
                                      </p:to>
                                    </p:set>
                                    <p:animEffect transition="in" filter="fade">
                                      <p:cBhvr>
                                        <p:cTn id="85" dur="500"/>
                                        <p:tgtEl>
                                          <p:spTgt spid="32463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324646"/>
                                        </p:tgtEl>
                                        <p:attrNameLst>
                                          <p:attrName>style.visibility</p:attrName>
                                        </p:attrNameLst>
                                      </p:cBhvr>
                                      <p:to>
                                        <p:strVal val="visible"/>
                                      </p:to>
                                    </p:set>
                                    <p:animEffect transition="in" filter="wipe(right)">
                                      <p:cBhvr>
                                        <p:cTn id="90" dur="500"/>
                                        <p:tgtEl>
                                          <p:spTgt spid="324646"/>
                                        </p:tgtEl>
                                      </p:cBhvr>
                                    </p:animEffect>
                                  </p:childTnLst>
                                </p:cTn>
                              </p:par>
                            </p:childTnLst>
                          </p:cTn>
                        </p:par>
                        <p:par>
                          <p:cTn id="91" fill="hold" nodeType="afterGroup">
                            <p:stCondLst>
                              <p:cond delay="500"/>
                            </p:stCondLst>
                            <p:childTnLst>
                              <p:par>
                                <p:cTn id="92" presetID="9" presetClass="entr" presetSubtype="0" fill="hold" nodeType="afterEffect">
                                  <p:stCondLst>
                                    <p:cond delay="0"/>
                                  </p:stCondLst>
                                  <p:childTnLst>
                                    <p:set>
                                      <p:cBhvr>
                                        <p:cTn id="93" dur="1" fill="hold">
                                          <p:stCondLst>
                                            <p:cond delay="0"/>
                                          </p:stCondLst>
                                        </p:cTn>
                                        <p:tgtEl>
                                          <p:spTgt spid="324643"/>
                                        </p:tgtEl>
                                        <p:attrNameLst>
                                          <p:attrName>style.visibility</p:attrName>
                                        </p:attrNameLst>
                                      </p:cBhvr>
                                      <p:to>
                                        <p:strVal val="visible"/>
                                      </p:to>
                                    </p:set>
                                    <p:animEffect transition="in" filter="dissolve">
                                      <p:cBhvr>
                                        <p:cTn id="94" dur="500"/>
                                        <p:tgtEl>
                                          <p:spTgt spid="32464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nodeType="clickEffect">
                                  <p:stCondLst>
                                    <p:cond delay="0"/>
                                  </p:stCondLst>
                                  <p:childTnLst>
                                    <p:set>
                                      <p:cBhvr>
                                        <p:cTn id="98" dur="1" fill="hold">
                                          <p:stCondLst>
                                            <p:cond delay="0"/>
                                          </p:stCondLst>
                                        </p:cTn>
                                        <p:tgtEl>
                                          <p:spTgt spid="324651"/>
                                        </p:tgtEl>
                                        <p:attrNameLst>
                                          <p:attrName>style.visibility</p:attrName>
                                        </p:attrNameLst>
                                      </p:cBhvr>
                                      <p:to>
                                        <p:strVal val="visible"/>
                                      </p:to>
                                    </p:set>
                                    <p:animEffect transition="in" filter="dissolve">
                                      <p:cBhvr>
                                        <p:cTn id="99" dur="500"/>
                                        <p:tgtEl>
                                          <p:spTgt spid="32465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324650"/>
                                        </p:tgtEl>
                                        <p:attrNameLst>
                                          <p:attrName>style.visibility</p:attrName>
                                        </p:attrNameLst>
                                      </p:cBhvr>
                                      <p:to>
                                        <p:strVal val="visible"/>
                                      </p:to>
                                    </p:set>
                                    <p:animEffect transition="in" filter="dissolve">
                                      <p:cBhvr>
                                        <p:cTn id="104" dur="500"/>
                                        <p:tgtEl>
                                          <p:spTgt spid="32465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
                                        </p:tgtEl>
                                        <p:attrNameLst>
                                          <p:attrName>style.visibility</p:attrName>
                                        </p:attrNameLst>
                                      </p:cBhvr>
                                      <p:to>
                                        <p:strVal val="visible"/>
                                      </p:to>
                                    </p:set>
                                    <p:anim calcmode="lin" valueType="num">
                                      <p:cBhvr additive="base">
                                        <p:cTn id="109" dur="500" fill="hold"/>
                                        <p:tgtEl>
                                          <p:spTgt spid="2"/>
                                        </p:tgtEl>
                                        <p:attrNameLst>
                                          <p:attrName>ppt_x</p:attrName>
                                        </p:attrNameLst>
                                      </p:cBhvr>
                                      <p:tavLst>
                                        <p:tav tm="0">
                                          <p:val>
                                            <p:strVal val="#ppt_x"/>
                                          </p:val>
                                        </p:tav>
                                        <p:tav tm="100000">
                                          <p:val>
                                            <p:strVal val="#ppt_x"/>
                                          </p:val>
                                        </p:tav>
                                      </p:tavLst>
                                    </p:anim>
                                    <p:anim calcmode="lin" valueType="num">
                                      <p:cBhvr additive="base">
                                        <p:cTn id="11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0" grpId="0" animBg="1"/>
      <p:bldP spid="324612" grpId="0"/>
      <p:bldP spid="324613" grpId="0" animBg="1"/>
      <p:bldP spid="324614" grpId="0" animBg="1"/>
      <p:bldP spid="324615" grpId="0"/>
      <p:bldP spid="324619" grpId="0" animBg="1"/>
      <p:bldP spid="324620" grpId="0"/>
      <p:bldP spid="324621" grpId="0"/>
      <p:bldP spid="324625" grpId="0" animBg="1"/>
      <p:bldP spid="324626" grpId="0"/>
      <p:bldP spid="324628" grpId="0" animBg="1"/>
      <p:bldP spid="324632" grpId="0" animBg="1"/>
      <p:bldP spid="324633" grpId="0"/>
      <p:bldP spid="324640" grpId="0" animBg="1"/>
      <p:bldP spid="324641" grpId="0"/>
      <p:bldP spid="324646" grpId="0" animBg="1"/>
      <p:bldP spid="324650"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mtClean="0"/>
              <a:t>重定位最合适的时机 </a:t>
            </a:r>
            <a:r>
              <a:rPr lang="zh-CN" altLang="en-US" smtClean="0">
                <a:sym typeface="Symbol" panose="05050102010706020507" pitchFamily="18" charset="2"/>
              </a:rPr>
              <a:t> 运行时重定位</a:t>
            </a:r>
            <a:endParaRPr lang="zh-CN" altLang="zh-CN" smtClean="0">
              <a:sym typeface="Symbol" panose="05050102010706020507" pitchFamily="18" charset="2"/>
            </a:endParaRPr>
          </a:p>
        </p:txBody>
      </p:sp>
      <p:sp>
        <p:nvSpPr>
          <p:cNvPr id="325635" name="Rectangle 3"/>
          <p:cNvSpPr>
            <a:spLocks noChangeArrowheads="1"/>
          </p:cNvSpPr>
          <p:nvPr/>
        </p:nvSpPr>
        <p:spPr bwMode="auto">
          <a:xfrm>
            <a:off x="765175" y="1143000"/>
            <a:ext cx="83788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t>内存中的代码总是可重定位的</a:t>
            </a:r>
            <a:r>
              <a:rPr lang="en-US" altLang="zh-CN"/>
              <a:t>!</a:t>
            </a:r>
          </a:p>
        </p:txBody>
      </p:sp>
      <p:sp>
        <p:nvSpPr>
          <p:cNvPr id="325636" name="Text Box 4"/>
          <p:cNvSpPr txBox="1">
            <a:spLocks noChangeArrowheads="1"/>
          </p:cNvSpPr>
          <p:nvPr/>
        </p:nvSpPr>
        <p:spPr bwMode="auto">
          <a:xfrm>
            <a:off x="3394075" y="5349875"/>
            <a:ext cx="1301750" cy="758825"/>
          </a:xfrm>
          <a:prstGeom prst="rect">
            <a:avLst/>
          </a:prstGeom>
          <a:noFill/>
          <a:ln w="12700" algn="ctr">
            <a:solidFill>
              <a:srgbClr val="FF0000"/>
            </a:solidFill>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基地址</a:t>
            </a:r>
          </a:p>
          <a:p>
            <a:pPr algn="ctr">
              <a:lnSpc>
                <a:spcPct val="80000"/>
              </a:lnSpc>
              <a:buClrTx/>
              <a:buSzPct val="100000"/>
              <a:buFontTx/>
              <a:buNone/>
            </a:pPr>
            <a:r>
              <a:rPr lang="en-US" altLang="zh-CN" sz="2400">
                <a:solidFill>
                  <a:srgbClr val="FF0000"/>
                </a:solidFill>
              </a:rPr>
              <a:t>base</a:t>
            </a:r>
          </a:p>
        </p:txBody>
      </p:sp>
      <p:sp>
        <p:nvSpPr>
          <p:cNvPr id="325637" name="Line 5"/>
          <p:cNvSpPr>
            <a:spLocks noChangeShapeType="1"/>
          </p:cNvSpPr>
          <p:nvPr/>
        </p:nvSpPr>
        <p:spPr bwMode="auto">
          <a:xfrm flipV="1">
            <a:off x="5562600" y="4127500"/>
            <a:ext cx="609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25638" name="Group 6"/>
          <p:cNvGrpSpPr>
            <a:grpSpLocks/>
          </p:cNvGrpSpPr>
          <p:nvPr/>
        </p:nvGrpSpPr>
        <p:grpSpPr bwMode="auto">
          <a:xfrm>
            <a:off x="4572000" y="3670300"/>
            <a:ext cx="990600" cy="914400"/>
            <a:chOff x="2832" y="2312"/>
            <a:chExt cx="624" cy="576"/>
          </a:xfrm>
        </p:grpSpPr>
        <p:sp>
          <p:nvSpPr>
            <p:cNvPr id="23583" name="Oval 7"/>
            <p:cNvSpPr>
              <a:spLocks noChangeArrowheads="1"/>
            </p:cNvSpPr>
            <p:nvPr/>
          </p:nvSpPr>
          <p:spPr bwMode="auto">
            <a:xfrm>
              <a:off x="2832" y="2312"/>
              <a:ext cx="624" cy="576"/>
            </a:xfrm>
            <a:prstGeom prst="ellipse">
              <a:avLst/>
            </a:prstGeom>
            <a:solidFill>
              <a:schemeClr val="bg1"/>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solidFill>
                  <a:srgbClr val="00FFFF"/>
                </a:solidFill>
                <a:latin typeface="Comic Sans MS" panose="030F0702030302020204" pitchFamily="66" charset="0"/>
              </a:endParaRPr>
            </a:p>
          </p:txBody>
        </p:sp>
        <p:sp>
          <p:nvSpPr>
            <p:cNvPr id="23584" name="Line 8"/>
            <p:cNvSpPr>
              <a:spLocks noChangeShapeType="1"/>
            </p:cNvSpPr>
            <p:nvPr/>
          </p:nvSpPr>
          <p:spPr bwMode="auto">
            <a:xfrm>
              <a:off x="2976" y="2600"/>
              <a:ext cx="351" cy="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5" name="Line 9"/>
            <p:cNvSpPr>
              <a:spLocks noChangeShapeType="1"/>
            </p:cNvSpPr>
            <p:nvPr/>
          </p:nvSpPr>
          <p:spPr bwMode="auto">
            <a:xfrm flipV="1">
              <a:off x="3150" y="2435"/>
              <a:ext cx="1" cy="329"/>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642" name="Group 10"/>
          <p:cNvGrpSpPr>
            <a:grpSpLocks/>
          </p:cNvGrpSpPr>
          <p:nvPr/>
        </p:nvGrpSpPr>
        <p:grpSpPr bwMode="auto">
          <a:xfrm>
            <a:off x="838200" y="1765300"/>
            <a:ext cx="2819400" cy="4635500"/>
            <a:chOff x="672" y="1200"/>
            <a:chExt cx="1776" cy="2920"/>
          </a:xfrm>
        </p:grpSpPr>
        <p:grpSp>
          <p:nvGrpSpPr>
            <p:cNvPr id="23577" name="Group 11"/>
            <p:cNvGrpSpPr>
              <a:grpSpLocks/>
            </p:cNvGrpSpPr>
            <p:nvPr/>
          </p:nvGrpSpPr>
          <p:grpSpPr bwMode="auto">
            <a:xfrm>
              <a:off x="672" y="1200"/>
              <a:ext cx="1776" cy="2474"/>
              <a:chOff x="816" y="1400"/>
              <a:chExt cx="1776" cy="2474"/>
            </a:xfrm>
          </p:grpSpPr>
          <p:sp>
            <p:nvSpPr>
              <p:cNvPr id="23579" name="Rectangle 12"/>
              <p:cNvSpPr>
                <a:spLocks noChangeArrowheads="1"/>
              </p:cNvSpPr>
              <p:nvPr/>
            </p:nvSpPr>
            <p:spPr bwMode="auto">
              <a:xfrm>
                <a:off x="816" y="1452"/>
                <a:ext cx="1584" cy="52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3580" name="Rectangle 13"/>
              <p:cNvSpPr>
                <a:spLocks noChangeArrowheads="1"/>
              </p:cNvSpPr>
              <p:nvPr/>
            </p:nvSpPr>
            <p:spPr bwMode="auto">
              <a:xfrm>
                <a:off x="816" y="1976"/>
                <a:ext cx="1584" cy="185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3581" name="Text Box 14"/>
              <p:cNvSpPr txBox="1">
                <a:spLocks noChangeArrowheads="1"/>
              </p:cNvSpPr>
              <p:nvPr/>
            </p:nvSpPr>
            <p:spPr bwMode="auto">
              <a:xfrm>
                <a:off x="816" y="1900"/>
                <a:ext cx="1632"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100</a:t>
                </a:r>
              </a:p>
              <a:p>
                <a:pPr eaLnBrk="1" hangingPunct="1">
                  <a:lnSpc>
                    <a:spcPct val="120000"/>
                  </a:lnSpc>
                  <a:spcBef>
                    <a:spcPct val="0"/>
                  </a:spcBef>
                  <a:buClrTx/>
                  <a:buSzTx/>
                  <a:buFontTx/>
                  <a:buNone/>
                </a:pPr>
                <a:r>
                  <a:rPr lang="en-US" altLang="zh-CN" sz="2000"/>
                  <a:t>1: j&gt; </a:t>
                </a:r>
                <a:r>
                  <a:rPr lang="en-US" altLang="zh-CN" sz="2000">
                    <a:solidFill>
                      <a:srgbClr val="FF0000"/>
                    </a:solidFill>
                  </a:rPr>
                  <a:t>80</a:t>
                </a:r>
                <a:r>
                  <a:rPr lang="en-US" altLang="zh-CN" sz="2000"/>
                  <a:t>, [_i], [_to] _main:mov [</a:t>
                </a:r>
                <a:r>
                  <a:rPr lang="en-US" altLang="zh-CN" sz="2000">
                    <a:solidFill>
                      <a:srgbClr val="FF0000"/>
                    </a:solidFill>
                  </a:rPr>
                  <a:t>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40</a:t>
                </a:r>
                <a:endParaRPr lang="en-US" altLang="zh-CN" sz="2000"/>
              </a:p>
            </p:txBody>
          </p:sp>
          <p:sp>
            <p:nvSpPr>
              <p:cNvPr id="23582" name="Text Box 15"/>
              <p:cNvSpPr txBox="1">
                <a:spLocks noChangeArrowheads="1"/>
              </p:cNvSpPr>
              <p:nvPr/>
            </p:nvSpPr>
            <p:spPr bwMode="auto">
              <a:xfrm>
                <a:off x="816" y="14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grpSp>
        <p:sp>
          <p:nvSpPr>
            <p:cNvPr id="23578" name="Text Box 16"/>
            <p:cNvSpPr txBox="1">
              <a:spLocks noChangeArrowheads="1"/>
            </p:cNvSpPr>
            <p:nvPr/>
          </p:nvSpPr>
          <p:spPr bwMode="auto">
            <a:xfrm>
              <a:off x="916" y="3696"/>
              <a:ext cx="1052" cy="42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在内存中任何地方</a:t>
              </a:r>
            </a:p>
          </p:txBody>
        </p:sp>
      </p:grpSp>
      <p:sp>
        <p:nvSpPr>
          <p:cNvPr id="325649" name="Line 17"/>
          <p:cNvSpPr>
            <a:spLocks noChangeShapeType="1"/>
          </p:cNvSpPr>
          <p:nvPr/>
        </p:nvSpPr>
        <p:spPr bwMode="auto">
          <a:xfrm flipV="1">
            <a:off x="2743200" y="4203700"/>
            <a:ext cx="182880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5650" name="Group 18"/>
          <p:cNvGrpSpPr>
            <a:grpSpLocks/>
          </p:cNvGrpSpPr>
          <p:nvPr/>
        </p:nvGrpSpPr>
        <p:grpSpPr bwMode="auto">
          <a:xfrm>
            <a:off x="4724400" y="4584700"/>
            <a:ext cx="304800" cy="914400"/>
            <a:chOff x="2928" y="2888"/>
            <a:chExt cx="192" cy="576"/>
          </a:xfrm>
        </p:grpSpPr>
        <p:sp>
          <p:nvSpPr>
            <p:cNvPr id="23575" name="Line 19"/>
            <p:cNvSpPr>
              <a:spLocks noChangeShapeType="1"/>
            </p:cNvSpPr>
            <p:nvPr/>
          </p:nvSpPr>
          <p:spPr bwMode="auto">
            <a:xfrm flipV="1">
              <a:off x="2928" y="3464"/>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6" name="Line 20"/>
            <p:cNvSpPr>
              <a:spLocks noChangeShapeType="1"/>
            </p:cNvSpPr>
            <p:nvPr/>
          </p:nvSpPr>
          <p:spPr bwMode="auto">
            <a:xfrm flipV="1">
              <a:off x="3120" y="2888"/>
              <a:ext cx="0" cy="5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sp>
        <p:nvSpPr>
          <p:cNvPr id="325653" name="Freeform 21"/>
          <p:cNvSpPr>
            <a:spLocks/>
          </p:cNvSpPr>
          <p:nvPr/>
        </p:nvSpPr>
        <p:spPr bwMode="auto">
          <a:xfrm>
            <a:off x="2667000" y="1981200"/>
            <a:ext cx="4876800" cy="1981200"/>
          </a:xfrm>
          <a:custGeom>
            <a:avLst/>
            <a:gdLst>
              <a:gd name="T0" fmla="*/ 2147483646 w 3072"/>
              <a:gd name="T1" fmla="*/ 2147483646 h 1248"/>
              <a:gd name="T2" fmla="*/ 2147483646 w 3072"/>
              <a:gd name="T3" fmla="*/ 2147483646 h 1248"/>
              <a:gd name="T4" fmla="*/ 2147483646 w 3072"/>
              <a:gd name="T5" fmla="*/ 2147483646 h 1248"/>
              <a:gd name="T6" fmla="*/ 0 w 3072"/>
              <a:gd name="T7" fmla="*/ 0 h 1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2" h="1248">
                <a:moveTo>
                  <a:pt x="3072" y="1248"/>
                </a:moveTo>
                <a:cubicBezTo>
                  <a:pt x="2972" y="996"/>
                  <a:pt x="2872" y="744"/>
                  <a:pt x="2640" y="576"/>
                </a:cubicBezTo>
                <a:cubicBezTo>
                  <a:pt x="2408" y="408"/>
                  <a:pt x="2120" y="336"/>
                  <a:pt x="1680" y="240"/>
                </a:cubicBezTo>
                <a:cubicBezTo>
                  <a:pt x="1240" y="144"/>
                  <a:pt x="620" y="72"/>
                  <a:pt x="0" y="0"/>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5654" name="Group 22"/>
          <p:cNvGrpSpPr>
            <a:grpSpLocks/>
          </p:cNvGrpSpPr>
          <p:nvPr/>
        </p:nvGrpSpPr>
        <p:grpSpPr bwMode="auto">
          <a:xfrm>
            <a:off x="180975" y="1752600"/>
            <a:ext cx="762000" cy="3867150"/>
            <a:chOff x="66" y="1104"/>
            <a:chExt cx="480" cy="2436"/>
          </a:xfrm>
        </p:grpSpPr>
        <p:sp>
          <p:nvSpPr>
            <p:cNvPr id="23572" name="Line 23"/>
            <p:cNvSpPr>
              <a:spLocks noChangeShapeType="1"/>
            </p:cNvSpPr>
            <p:nvPr/>
          </p:nvSpPr>
          <p:spPr bwMode="auto">
            <a:xfrm flipH="1">
              <a:off x="183" y="3540"/>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3" name="Line 24"/>
            <p:cNvSpPr>
              <a:spLocks noChangeShapeType="1"/>
            </p:cNvSpPr>
            <p:nvPr/>
          </p:nvSpPr>
          <p:spPr bwMode="auto">
            <a:xfrm>
              <a:off x="336" y="1305"/>
              <a:ext cx="0" cy="2217"/>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4" name="Text Box 25"/>
            <p:cNvSpPr txBox="1">
              <a:spLocks noChangeArrowheads="1"/>
            </p:cNvSpPr>
            <p:nvPr/>
          </p:nvSpPr>
          <p:spPr bwMode="auto">
            <a:xfrm>
              <a:off x="66" y="110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300</a:t>
              </a:r>
            </a:p>
          </p:txBody>
        </p:sp>
      </p:grpSp>
      <p:sp>
        <p:nvSpPr>
          <p:cNvPr id="325658" name="AutoShape 26"/>
          <p:cNvSpPr>
            <a:spLocks noChangeArrowheads="1"/>
          </p:cNvSpPr>
          <p:nvPr/>
        </p:nvSpPr>
        <p:spPr bwMode="auto">
          <a:xfrm rot="10800000">
            <a:off x="5943600" y="4800600"/>
            <a:ext cx="1676400" cy="533400"/>
          </a:xfrm>
          <a:prstGeom prst="wedgeRoundRectCallout">
            <a:avLst>
              <a:gd name="adj1" fmla="val -15722"/>
              <a:gd name="adj2" fmla="val 12380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99"/>
                </a:solidFill>
              </a:rPr>
              <a:t>物理地址</a:t>
            </a:r>
          </a:p>
        </p:txBody>
      </p:sp>
      <p:grpSp>
        <p:nvGrpSpPr>
          <p:cNvPr id="325659" name="Group 27"/>
          <p:cNvGrpSpPr>
            <a:grpSpLocks/>
          </p:cNvGrpSpPr>
          <p:nvPr/>
        </p:nvGrpSpPr>
        <p:grpSpPr bwMode="auto">
          <a:xfrm>
            <a:off x="6096000" y="3810000"/>
            <a:ext cx="2667000" cy="685800"/>
            <a:chOff x="3888" y="2400"/>
            <a:chExt cx="1680" cy="432"/>
          </a:xfrm>
        </p:grpSpPr>
        <p:sp>
          <p:nvSpPr>
            <p:cNvPr id="23570" name="Text Box 28"/>
            <p:cNvSpPr txBox="1">
              <a:spLocks noChangeArrowheads="1"/>
            </p:cNvSpPr>
            <p:nvPr/>
          </p:nvSpPr>
          <p:spPr bwMode="auto">
            <a:xfrm>
              <a:off x="3888" y="2496"/>
              <a:ext cx="1680"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127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solidFill>
                    <a:srgbClr val="FF0000"/>
                  </a:solidFill>
                </a:rPr>
                <a:t>base+300(</a:t>
              </a:r>
              <a:r>
                <a:rPr lang="zh-CN" altLang="en-US" sz="2400">
                  <a:latin typeface="Comic Sans MS" panose="030F0702030302020204" pitchFamily="66" charset="0"/>
                </a:rPr>
                <a:t>偏移</a:t>
              </a:r>
              <a:r>
                <a:rPr lang="en-US" altLang="zh-CN" sz="2400">
                  <a:solidFill>
                    <a:srgbClr val="FF0000"/>
                  </a:solidFill>
                </a:rPr>
                <a:t>)</a:t>
              </a:r>
            </a:p>
          </p:txBody>
        </p:sp>
        <p:sp>
          <p:nvSpPr>
            <p:cNvPr id="23571" name="Rectangle 29"/>
            <p:cNvSpPr>
              <a:spLocks noChangeArrowheads="1"/>
            </p:cNvSpPr>
            <p:nvPr/>
          </p:nvSpPr>
          <p:spPr bwMode="auto">
            <a:xfrm>
              <a:off x="3936" y="2400"/>
              <a:ext cx="1632" cy="4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325662" name="AutoShape 30"/>
          <p:cNvSpPr>
            <a:spLocks noChangeArrowheads="1"/>
          </p:cNvSpPr>
          <p:nvPr/>
        </p:nvSpPr>
        <p:spPr bwMode="auto">
          <a:xfrm rot="10800000">
            <a:off x="2209800" y="3581400"/>
            <a:ext cx="1676400" cy="533400"/>
          </a:xfrm>
          <a:prstGeom prst="wedgeRoundRectCallout">
            <a:avLst>
              <a:gd name="adj1" fmla="val 70546"/>
              <a:gd name="adj2" fmla="val -6666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99"/>
                </a:solidFill>
              </a:rPr>
              <a:t>逻辑地址</a:t>
            </a:r>
          </a:p>
        </p:txBody>
      </p:sp>
      <p:grpSp>
        <p:nvGrpSpPr>
          <p:cNvPr id="325663" name="Group 31"/>
          <p:cNvGrpSpPr>
            <a:grpSpLocks/>
          </p:cNvGrpSpPr>
          <p:nvPr/>
        </p:nvGrpSpPr>
        <p:grpSpPr bwMode="auto">
          <a:xfrm>
            <a:off x="4648200" y="5438775"/>
            <a:ext cx="3848100" cy="1114425"/>
            <a:chOff x="2928" y="3426"/>
            <a:chExt cx="2424" cy="702"/>
          </a:xfrm>
        </p:grpSpPr>
        <p:sp>
          <p:nvSpPr>
            <p:cNvPr id="23568" name="Rectangle 32"/>
            <p:cNvSpPr>
              <a:spLocks noChangeArrowheads="1"/>
            </p:cNvSpPr>
            <p:nvPr/>
          </p:nvSpPr>
          <p:spPr bwMode="auto">
            <a:xfrm>
              <a:off x="2928" y="3426"/>
              <a:ext cx="242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关键在于从</a:t>
              </a:r>
              <a:r>
                <a:rPr lang="zh-CN" altLang="en-US" sz="2400">
                  <a:solidFill>
                    <a:srgbClr val="000099"/>
                  </a:solidFill>
                </a:rPr>
                <a:t>逻辑地址</a:t>
              </a:r>
              <a:r>
                <a:rPr lang="zh-CN" altLang="en-US" sz="2400"/>
                <a:t>算出</a:t>
              </a:r>
              <a:r>
                <a:rPr lang="zh-CN" altLang="en-US" sz="2400">
                  <a:solidFill>
                    <a:srgbClr val="000099"/>
                  </a:solidFill>
                </a:rPr>
                <a:t>物理地址</a:t>
              </a:r>
              <a:r>
                <a:rPr lang="en-US" altLang="zh-CN" sz="2400"/>
                <a:t>:</a:t>
              </a:r>
              <a:r>
                <a:rPr lang="en-US" altLang="zh-CN" sz="2400">
                  <a:solidFill>
                    <a:srgbClr val="FF0000"/>
                  </a:solidFill>
                </a:rPr>
                <a:t> </a:t>
              </a:r>
              <a:r>
                <a:rPr lang="zh-CN" altLang="en-US" sz="2400">
                  <a:solidFill>
                    <a:srgbClr val="FF0000"/>
                  </a:solidFill>
                </a:rPr>
                <a:t>地址翻译</a:t>
              </a:r>
            </a:p>
          </p:txBody>
        </p:sp>
        <p:pic>
          <p:nvPicPr>
            <p:cNvPr id="23569" name="Picture 33"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5635"/>
                                        </p:tgtEl>
                                        <p:attrNameLst>
                                          <p:attrName>style.visibility</p:attrName>
                                        </p:attrNameLst>
                                      </p:cBhvr>
                                      <p:to>
                                        <p:strVal val="visible"/>
                                      </p:to>
                                    </p:set>
                                    <p:animEffect transition="in" filter="dissolve">
                                      <p:cBhvr>
                                        <p:cTn id="7" dur="500"/>
                                        <p:tgtEl>
                                          <p:spTgt spid="32563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25642"/>
                                        </p:tgtEl>
                                        <p:attrNameLst>
                                          <p:attrName>style.visibility</p:attrName>
                                        </p:attrNameLst>
                                      </p:cBhvr>
                                      <p:to>
                                        <p:strVal val="visible"/>
                                      </p:to>
                                    </p:set>
                                    <p:animEffect transition="in" filter="dissolve">
                                      <p:cBhvr>
                                        <p:cTn id="11" dur="500"/>
                                        <p:tgtEl>
                                          <p:spTgt spid="32564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25636"/>
                                        </p:tgtEl>
                                        <p:attrNameLst>
                                          <p:attrName>style.visibility</p:attrName>
                                        </p:attrNameLst>
                                      </p:cBhvr>
                                      <p:to>
                                        <p:strVal val="visible"/>
                                      </p:to>
                                    </p:set>
                                    <p:animEffect transition="in" filter="dissolve">
                                      <p:cBhvr>
                                        <p:cTn id="16" dur="500"/>
                                        <p:tgtEl>
                                          <p:spTgt spid="325636"/>
                                        </p:tgtEl>
                                      </p:cBhvr>
                                    </p:animEffect>
                                  </p:childTnLst>
                                </p:cTn>
                              </p:par>
                            </p:childTnLst>
                          </p:cTn>
                        </p:par>
                        <p:par>
                          <p:cTn id="17" fill="hold" nodeType="afterGroup">
                            <p:stCondLst>
                              <p:cond delay="500"/>
                            </p:stCondLst>
                            <p:childTnLst>
                              <p:par>
                                <p:cTn id="18" presetID="22" presetClass="entr" presetSubtype="4" fill="hold" nodeType="afterEffect">
                                  <p:stCondLst>
                                    <p:cond delay="0"/>
                                  </p:stCondLst>
                                  <p:childTnLst>
                                    <p:set>
                                      <p:cBhvr>
                                        <p:cTn id="19" dur="1" fill="hold">
                                          <p:stCondLst>
                                            <p:cond delay="0"/>
                                          </p:stCondLst>
                                        </p:cTn>
                                        <p:tgtEl>
                                          <p:spTgt spid="325650"/>
                                        </p:tgtEl>
                                        <p:attrNameLst>
                                          <p:attrName>style.visibility</p:attrName>
                                        </p:attrNameLst>
                                      </p:cBhvr>
                                      <p:to>
                                        <p:strVal val="visible"/>
                                      </p:to>
                                    </p:set>
                                    <p:animEffect transition="in" filter="wipe(down)">
                                      <p:cBhvr>
                                        <p:cTn id="20" dur="500"/>
                                        <p:tgtEl>
                                          <p:spTgt spid="325650"/>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25649"/>
                                        </p:tgtEl>
                                        <p:attrNameLst>
                                          <p:attrName>style.visibility</p:attrName>
                                        </p:attrNameLst>
                                      </p:cBhvr>
                                      <p:to>
                                        <p:strVal val="visible"/>
                                      </p:to>
                                    </p:set>
                                    <p:animEffect transition="in" filter="wipe(left)">
                                      <p:cBhvr>
                                        <p:cTn id="24" dur="500"/>
                                        <p:tgtEl>
                                          <p:spTgt spid="325649"/>
                                        </p:tgtEl>
                                      </p:cBhvr>
                                    </p:animEffect>
                                  </p:childTnLst>
                                </p:cTn>
                              </p:par>
                            </p:childTnLst>
                          </p:cTn>
                        </p:par>
                        <p:par>
                          <p:cTn id="25" fill="hold" nodeType="afterGroup">
                            <p:stCondLst>
                              <p:cond delay="1500"/>
                            </p:stCondLst>
                            <p:childTnLst>
                              <p:par>
                                <p:cTn id="26" presetID="9" presetClass="entr" presetSubtype="0" fill="hold" nodeType="afterEffect">
                                  <p:stCondLst>
                                    <p:cond delay="0"/>
                                  </p:stCondLst>
                                  <p:childTnLst>
                                    <p:set>
                                      <p:cBhvr>
                                        <p:cTn id="27" dur="1" fill="hold">
                                          <p:stCondLst>
                                            <p:cond delay="0"/>
                                          </p:stCondLst>
                                        </p:cTn>
                                        <p:tgtEl>
                                          <p:spTgt spid="325638"/>
                                        </p:tgtEl>
                                        <p:attrNameLst>
                                          <p:attrName>style.visibility</p:attrName>
                                        </p:attrNameLst>
                                      </p:cBhvr>
                                      <p:to>
                                        <p:strVal val="visible"/>
                                      </p:to>
                                    </p:set>
                                    <p:animEffect transition="in" filter="dissolve">
                                      <p:cBhvr>
                                        <p:cTn id="28" dur="500"/>
                                        <p:tgtEl>
                                          <p:spTgt spid="325638"/>
                                        </p:tgtEl>
                                      </p:cBhvr>
                                    </p:animEffect>
                                  </p:childTnLst>
                                </p:cTn>
                              </p:par>
                            </p:childTnLst>
                          </p:cTn>
                        </p:par>
                        <p:par>
                          <p:cTn id="29" fill="hold" nodeType="afterGroup">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325637"/>
                                        </p:tgtEl>
                                        <p:attrNameLst>
                                          <p:attrName>style.visibility</p:attrName>
                                        </p:attrNameLst>
                                      </p:cBhvr>
                                      <p:to>
                                        <p:strVal val="visible"/>
                                      </p:to>
                                    </p:set>
                                    <p:animEffect transition="in" filter="wipe(left)">
                                      <p:cBhvr>
                                        <p:cTn id="32" dur="500"/>
                                        <p:tgtEl>
                                          <p:spTgt spid="325637"/>
                                        </p:tgtEl>
                                      </p:cBhvr>
                                    </p:animEffect>
                                  </p:childTnLst>
                                </p:cTn>
                              </p:par>
                            </p:childTnLst>
                          </p:cTn>
                        </p:par>
                        <p:par>
                          <p:cTn id="33" fill="hold" nodeType="afterGroup">
                            <p:stCondLst>
                              <p:cond delay="2500"/>
                            </p:stCondLst>
                            <p:childTnLst>
                              <p:par>
                                <p:cTn id="34" presetID="9" presetClass="entr" presetSubtype="0" fill="hold" nodeType="afterEffect">
                                  <p:stCondLst>
                                    <p:cond delay="0"/>
                                  </p:stCondLst>
                                  <p:childTnLst>
                                    <p:set>
                                      <p:cBhvr>
                                        <p:cTn id="35" dur="1" fill="hold">
                                          <p:stCondLst>
                                            <p:cond delay="0"/>
                                          </p:stCondLst>
                                        </p:cTn>
                                        <p:tgtEl>
                                          <p:spTgt spid="325659"/>
                                        </p:tgtEl>
                                        <p:attrNameLst>
                                          <p:attrName>style.visibility</p:attrName>
                                        </p:attrNameLst>
                                      </p:cBhvr>
                                      <p:to>
                                        <p:strVal val="visible"/>
                                      </p:to>
                                    </p:set>
                                    <p:animEffect transition="in" filter="dissolve">
                                      <p:cBhvr>
                                        <p:cTn id="36" dur="500"/>
                                        <p:tgtEl>
                                          <p:spTgt spid="32565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4" fill="hold" nodeType="clickEffect">
                                  <p:stCondLst>
                                    <p:cond delay="0"/>
                                  </p:stCondLst>
                                  <p:childTnLst>
                                    <p:set>
                                      <p:cBhvr>
                                        <p:cTn id="40" dur="1" fill="hold">
                                          <p:stCondLst>
                                            <p:cond delay="0"/>
                                          </p:stCondLst>
                                        </p:cTn>
                                        <p:tgtEl>
                                          <p:spTgt spid="325654"/>
                                        </p:tgtEl>
                                        <p:attrNameLst>
                                          <p:attrName>style.visibility</p:attrName>
                                        </p:attrNameLst>
                                      </p:cBhvr>
                                      <p:to>
                                        <p:strVal val="visible"/>
                                      </p:to>
                                    </p:set>
                                    <p:anim calcmode="lin" valueType="num">
                                      <p:cBhvr>
                                        <p:cTn id="41" dur="500" fill="hold"/>
                                        <p:tgtEl>
                                          <p:spTgt spid="325654"/>
                                        </p:tgtEl>
                                        <p:attrNameLst>
                                          <p:attrName>ppt_x</p:attrName>
                                        </p:attrNameLst>
                                      </p:cBhvr>
                                      <p:tavLst>
                                        <p:tav tm="0">
                                          <p:val>
                                            <p:strVal val="#ppt_x"/>
                                          </p:val>
                                        </p:tav>
                                        <p:tav tm="100000">
                                          <p:val>
                                            <p:strVal val="#ppt_x"/>
                                          </p:val>
                                        </p:tav>
                                      </p:tavLst>
                                    </p:anim>
                                    <p:anim calcmode="lin" valueType="num">
                                      <p:cBhvr>
                                        <p:cTn id="42" dur="500" fill="hold"/>
                                        <p:tgtEl>
                                          <p:spTgt spid="325654"/>
                                        </p:tgtEl>
                                        <p:attrNameLst>
                                          <p:attrName>ppt_y</p:attrName>
                                        </p:attrNameLst>
                                      </p:cBhvr>
                                      <p:tavLst>
                                        <p:tav tm="0">
                                          <p:val>
                                            <p:strVal val="#ppt_y+#ppt_h/2"/>
                                          </p:val>
                                        </p:tav>
                                        <p:tav tm="100000">
                                          <p:val>
                                            <p:strVal val="#ppt_y"/>
                                          </p:val>
                                        </p:tav>
                                      </p:tavLst>
                                    </p:anim>
                                    <p:anim calcmode="lin" valueType="num">
                                      <p:cBhvr>
                                        <p:cTn id="43" dur="500" fill="hold"/>
                                        <p:tgtEl>
                                          <p:spTgt spid="325654"/>
                                        </p:tgtEl>
                                        <p:attrNameLst>
                                          <p:attrName>ppt_w</p:attrName>
                                        </p:attrNameLst>
                                      </p:cBhvr>
                                      <p:tavLst>
                                        <p:tav tm="0">
                                          <p:val>
                                            <p:strVal val="#ppt_w"/>
                                          </p:val>
                                        </p:tav>
                                        <p:tav tm="100000">
                                          <p:val>
                                            <p:strVal val="#ppt_w"/>
                                          </p:val>
                                        </p:tav>
                                      </p:tavLst>
                                    </p:anim>
                                    <p:anim calcmode="lin" valueType="num">
                                      <p:cBhvr>
                                        <p:cTn id="44" dur="500" fill="hold"/>
                                        <p:tgtEl>
                                          <p:spTgt spid="325654"/>
                                        </p:tgtEl>
                                        <p:attrNameLst>
                                          <p:attrName>ppt_h</p:attrName>
                                        </p:attrNameLst>
                                      </p:cBhvr>
                                      <p:tavLst>
                                        <p:tav tm="0">
                                          <p:val>
                                            <p:fltVal val="0"/>
                                          </p:val>
                                        </p:tav>
                                        <p:tav tm="100000">
                                          <p:val>
                                            <p:strVal val="#ppt_h"/>
                                          </p:val>
                                        </p:tav>
                                      </p:tavLst>
                                    </p:anim>
                                  </p:childTnLst>
                                </p:cTn>
                              </p:par>
                            </p:childTnLst>
                          </p:cTn>
                        </p:par>
                        <p:par>
                          <p:cTn id="45" fill="hold" nodeType="afterGroup">
                            <p:stCondLst>
                              <p:cond delay="500"/>
                            </p:stCondLst>
                            <p:childTnLst>
                              <p:par>
                                <p:cTn id="46" presetID="22" presetClass="entr" presetSubtype="2" fill="hold" grpId="0" nodeType="afterEffect">
                                  <p:stCondLst>
                                    <p:cond delay="0"/>
                                  </p:stCondLst>
                                  <p:childTnLst>
                                    <p:set>
                                      <p:cBhvr>
                                        <p:cTn id="47" dur="1" fill="hold">
                                          <p:stCondLst>
                                            <p:cond delay="0"/>
                                          </p:stCondLst>
                                        </p:cTn>
                                        <p:tgtEl>
                                          <p:spTgt spid="325653"/>
                                        </p:tgtEl>
                                        <p:attrNameLst>
                                          <p:attrName>style.visibility</p:attrName>
                                        </p:attrNameLst>
                                      </p:cBhvr>
                                      <p:to>
                                        <p:strVal val="visible"/>
                                      </p:to>
                                    </p:set>
                                    <p:animEffect transition="in" filter="wipe(right)">
                                      <p:cBhvr>
                                        <p:cTn id="48" dur="500"/>
                                        <p:tgtEl>
                                          <p:spTgt spid="32565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25658"/>
                                        </p:tgtEl>
                                        <p:attrNameLst>
                                          <p:attrName>style.visibility</p:attrName>
                                        </p:attrNameLst>
                                      </p:cBhvr>
                                      <p:to>
                                        <p:strVal val="visible"/>
                                      </p:to>
                                    </p:set>
                                    <p:animEffect transition="in" filter="dissolve">
                                      <p:cBhvr>
                                        <p:cTn id="53" dur="500"/>
                                        <p:tgtEl>
                                          <p:spTgt spid="32565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25662"/>
                                        </p:tgtEl>
                                        <p:attrNameLst>
                                          <p:attrName>style.visibility</p:attrName>
                                        </p:attrNameLst>
                                      </p:cBhvr>
                                      <p:to>
                                        <p:strVal val="visible"/>
                                      </p:to>
                                    </p:set>
                                    <p:animEffect transition="in" filter="dissolve">
                                      <p:cBhvr>
                                        <p:cTn id="58" dur="500"/>
                                        <p:tgtEl>
                                          <p:spTgt spid="3256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325663"/>
                                        </p:tgtEl>
                                        <p:attrNameLst>
                                          <p:attrName>style.visibility</p:attrName>
                                        </p:attrNameLst>
                                      </p:cBhvr>
                                      <p:to>
                                        <p:strVal val="visible"/>
                                      </p:to>
                                    </p:set>
                                    <p:animEffect transition="in" filter="dissolve">
                                      <p:cBhvr>
                                        <p:cTn id="63" dur="500"/>
                                        <p:tgtEl>
                                          <p:spTgt spid="325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p:bldP spid="325636" grpId="0" animBg="1"/>
      <p:bldP spid="325637" grpId="0" animBg="1"/>
      <p:bldP spid="325649" grpId="0" animBg="1"/>
      <p:bldP spid="325653" grpId="0" animBg="1"/>
      <p:bldP spid="325658" grpId="0" animBg="1"/>
      <p:bldP spid="3256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思考几个小问题</a:t>
            </a:r>
          </a:p>
        </p:txBody>
      </p:sp>
      <p:sp>
        <p:nvSpPr>
          <p:cNvPr id="3" name="内容占位符 2"/>
          <p:cNvSpPr>
            <a:spLocks noGrp="1"/>
          </p:cNvSpPr>
          <p:nvPr>
            <p:ph sz="half" idx="1"/>
          </p:nvPr>
        </p:nvSpPr>
        <p:spPr>
          <a:xfrm>
            <a:off x="609600" y="1295400"/>
            <a:ext cx="7391400" cy="609600"/>
          </a:xfrm>
        </p:spPr>
        <p:txBody>
          <a:bodyPr/>
          <a:lstStyle/>
          <a:p>
            <a:r>
              <a:rPr lang="en-US" altLang="zh-CN" dirty="0" smtClean="0"/>
              <a:t>1</a:t>
            </a:r>
            <a:r>
              <a:rPr lang="zh-CN" altLang="en-US" dirty="0" smtClean="0"/>
              <a:t>、内存有限，程序很大</a:t>
            </a:r>
          </a:p>
        </p:txBody>
      </p:sp>
      <p:sp>
        <p:nvSpPr>
          <p:cNvPr id="6" name="内容占位符 2"/>
          <p:cNvSpPr>
            <a:spLocks noGrp="1"/>
          </p:cNvSpPr>
          <p:nvPr>
            <p:ph sz="half" idx="1"/>
          </p:nvPr>
        </p:nvSpPr>
        <p:spPr>
          <a:xfrm>
            <a:off x="609600" y="1912938"/>
            <a:ext cx="7391400" cy="677862"/>
          </a:xfrm>
        </p:spPr>
        <p:txBody>
          <a:bodyPr/>
          <a:lstStyle/>
          <a:p>
            <a:r>
              <a:rPr lang="en-US" altLang="zh-CN" smtClean="0"/>
              <a:t>2</a:t>
            </a:r>
            <a:r>
              <a:rPr lang="zh-CN" altLang="en-US" smtClean="0"/>
              <a:t>、多进程运行频繁更替</a:t>
            </a:r>
            <a:endParaRPr lang="en-US" altLang="zh-CN" smtClean="0"/>
          </a:p>
        </p:txBody>
      </p:sp>
      <p:sp>
        <p:nvSpPr>
          <p:cNvPr id="7" name="内容占位符 2"/>
          <p:cNvSpPr>
            <a:spLocks noGrp="1"/>
          </p:cNvSpPr>
          <p:nvPr>
            <p:ph sz="half" idx="1"/>
          </p:nvPr>
        </p:nvSpPr>
        <p:spPr>
          <a:xfrm>
            <a:off x="609600" y="2514600"/>
            <a:ext cx="7391400" cy="601663"/>
          </a:xfrm>
        </p:spPr>
        <p:txBody>
          <a:bodyPr/>
          <a:lstStyle/>
          <a:p>
            <a:r>
              <a:rPr lang="en-US" altLang="zh-CN" smtClean="0"/>
              <a:t>3</a:t>
            </a:r>
            <a:r>
              <a:rPr lang="zh-CN" altLang="en-US" smtClean="0"/>
              <a:t>、进程之间要隔离，互不妨碍</a:t>
            </a:r>
            <a:endParaRPr lang="en-US" altLang="zh-CN" smtClean="0"/>
          </a:p>
        </p:txBody>
      </p:sp>
      <p:sp>
        <p:nvSpPr>
          <p:cNvPr id="8" name="内容占位符 2"/>
          <p:cNvSpPr>
            <a:spLocks noGrp="1"/>
          </p:cNvSpPr>
          <p:nvPr>
            <p:ph sz="half" idx="1"/>
          </p:nvPr>
        </p:nvSpPr>
        <p:spPr>
          <a:xfrm>
            <a:off x="609600" y="3124200"/>
            <a:ext cx="7391400" cy="762000"/>
          </a:xfrm>
        </p:spPr>
        <p:txBody>
          <a:bodyPr/>
          <a:lstStyle/>
          <a:p>
            <a:r>
              <a:rPr lang="en-US" altLang="zh-CN" dirty="0" smtClean="0"/>
              <a:t>4</a:t>
            </a:r>
            <a:r>
              <a:rPr lang="zh-CN" altLang="en-US" dirty="0" smtClean="0"/>
              <a:t>、进程某些代码长时间未执行（登陆）</a:t>
            </a:r>
            <a:endParaRPr lang="en-US" altLang="zh-CN" dirty="0" smtClean="0"/>
          </a:p>
        </p:txBody>
      </p:sp>
      <p:sp>
        <p:nvSpPr>
          <p:cNvPr id="9" name="内容占位符 2"/>
          <p:cNvSpPr>
            <a:spLocks noGrp="1"/>
          </p:cNvSpPr>
          <p:nvPr>
            <p:ph sz="half" idx="1"/>
          </p:nvPr>
        </p:nvSpPr>
        <p:spPr>
          <a:xfrm>
            <a:off x="609600" y="3657600"/>
            <a:ext cx="7391400" cy="762000"/>
          </a:xfrm>
        </p:spPr>
        <p:txBody>
          <a:bodyPr/>
          <a:lstStyle/>
          <a:p>
            <a:r>
              <a:rPr lang="en-US" altLang="zh-CN" dirty="0" smtClean="0"/>
              <a:t>5</a:t>
            </a:r>
            <a:r>
              <a:rPr lang="zh-CN" altLang="en-US" dirty="0" smtClean="0"/>
              <a:t>、进程在一个固定代码区域高频执行</a:t>
            </a:r>
          </a:p>
          <a:p>
            <a:endParaRPr lang="zh-CN" altLang="en-US" dirty="0" smtClean="0"/>
          </a:p>
        </p:txBody>
      </p:sp>
      <p:sp>
        <p:nvSpPr>
          <p:cNvPr id="10" name="内容占位符 2"/>
          <p:cNvSpPr>
            <a:spLocks noGrp="1"/>
          </p:cNvSpPr>
          <p:nvPr>
            <p:ph sz="half" idx="1"/>
          </p:nvPr>
        </p:nvSpPr>
        <p:spPr>
          <a:xfrm>
            <a:off x="609600" y="4191000"/>
            <a:ext cx="7391400" cy="762000"/>
          </a:xfrm>
        </p:spPr>
        <p:txBody>
          <a:bodyPr/>
          <a:lstStyle/>
          <a:p>
            <a:r>
              <a:rPr lang="en-US" altLang="zh-CN" dirty="0" smtClean="0"/>
              <a:t>6</a:t>
            </a:r>
            <a:r>
              <a:rPr lang="zh-CN" altLang="en-US" dirty="0" smtClean="0"/>
              <a:t>、一个程序建立多个进程</a:t>
            </a:r>
          </a:p>
          <a:p>
            <a:endParaRPr lang="zh-CN" altLang="en-US" dirty="0" smtClean="0"/>
          </a:p>
        </p:txBody>
      </p:sp>
      <p:sp>
        <p:nvSpPr>
          <p:cNvPr id="11" name="内容占位符 2"/>
          <p:cNvSpPr>
            <a:spLocks noGrp="1"/>
          </p:cNvSpPr>
          <p:nvPr>
            <p:ph sz="half" idx="1"/>
          </p:nvPr>
        </p:nvSpPr>
        <p:spPr>
          <a:xfrm>
            <a:off x="609600" y="4724400"/>
            <a:ext cx="7391400" cy="609600"/>
          </a:xfrm>
        </p:spPr>
        <p:txBody>
          <a:bodyPr/>
          <a:lstStyle/>
          <a:p>
            <a:r>
              <a:rPr lang="en-US" altLang="zh-CN" dirty="0" smtClean="0"/>
              <a:t>7</a:t>
            </a:r>
            <a:r>
              <a:rPr lang="zh-CN" altLang="en-US" dirty="0" smtClean="0"/>
              <a:t>、一个可执行应用程序的文件格式</a:t>
            </a:r>
          </a:p>
        </p:txBody>
      </p:sp>
      <p:sp>
        <p:nvSpPr>
          <p:cNvPr id="12" name="内容占位符 2"/>
          <p:cNvSpPr>
            <a:spLocks noGrp="1"/>
          </p:cNvSpPr>
          <p:nvPr>
            <p:ph sz="half" idx="1"/>
          </p:nvPr>
        </p:nvSpPr>
        <p:spPr>
          <a:xfrm>
            <a:off x="609600" y="5257800"/>
            <a:ext cx="7391400" cy="609600"/>
          </a:xfrm>
        </p:spPr>
        <p:txBody>
          <a:bodyPr/>
          <a:lstStyle/>
          <a:p>
            <a:r>
              <a:rPr lang="en-US" altLang="zh-CN" dirty="0" smtClean="0"/>
              <a:t>8</a:t>
            </a:r>
            <a:r>
              <a:rPr lang="zh-CN" altLang="en-US" dirty="0" smtClean="0"/>
              <a:t>、进程间通信</a:t>
            </a:r>
            <a:r>
              <a:rPr lang="en-US" altLang="zh-CN" dirty="0" smtClean="0"/>
              <a:t>-</a:t>
            </a:r>
            <a:r>
              <a:rPr lang="zh-CN" altLang="en-US" dirty="0" smtClean="0"/>
              <a:t>共享内存</a:t>
            </a:r>
          </a:p>
        </p:txBody>
      </p:sp>
      <p:sp>
        <p:nvSpPr>
          <p:cNvPr id="13" name="内容占位符 2"/>
          <p:cNvSpPr>
            <a:spLocks noGrp="1"/>
          </p:cNvSpPr>
          <p:nvPr>
            <p:ph sz="half" idx="1"/>
          </p:nvPr>
        </p:nvSpPr>
        <p:spPr>
          <a:xfrm>
            <a:off x="609600" y="5867400"/>
            <a:ext cx="7391400" cy="609600"/>
          </a:xfrm>
        </p:spPr>
        <p:txBody>
          <a:bodyPr/>
          <a:lstStyle/>
          <a:p>
            <a:r>
              <a:rPr lang="en-US" altLang="zh-CN" dirty="0" smtClean="0"/>
              <a:t>9</a:t>
            </a:r>
            <a:r>
              <a:rPr lang="zh-CN" altLang="en-US" dirty="0" smtClean="0"/>
              <a:t>、打开多个大文件，切换编辑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1000"/>
                                        <p:tgtEl>
                                          <p:spTgt spid="7">
                                            <p:txEl>
                                              <p:pRg st="0" end="0"/>
                                            </p:txEl>
                                          </p:spTgt>
                                        </p:tgtEl>
                                      </p:cBhvr>
                                    </p:animEffect>
                                    <p:anim calcmode="lin" valueType="num">
                                      <p:cBhvr>
                                        <p:cTn id="1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down)">
                                      <p:cBhvr>
                                        <p:cTn id="23" dur="500"/>
                                        <p:tgtEl>
                                          <p:spTgt spid="8">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circle(in)">
                                      <p:cBhvr>
                                        <p:cTn id="28" dur="2000"/>
                                        <p:tgtEl>
                                          <p:spTgt spid="9">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heel(1)">
                                      <p:cBhvr>
                                        <p:cTn id="33" dur="2000"/>
                                        <p:tgtEl>
                                          <p:spTgt spid="10">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38" dur="500"/>
                                        <p:tgtEl>
                                          <p:spTgt spid="11">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43" dur="500"/>
                                        <p:tgtEl>
                                          <p:spTgt spid="12">
                                            <p:txEl>
                                              <p:pRg st="0" end="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4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build="p"/>
      <p:bldP spid="8" grpId="0" build="p"/>
      <p:bldP spid="9" grpId="0" build="p"/>
      <p:bldP spid="10" grpId="0" build="p"/>
      <p:bldP spid="11" grpId="0" build="p"/>
      <p:bldP spid="12" grpId="0" build="p"/>
      <p:bldP spid="1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dirty="0" smtClean="0"/>
              <a:t>运行时重定位还有一个好处</a:t>
            </a:r>
            <a:r>
              <a:rPr lang="en-US" altLang="zh-CN" dirty="0" smtClean="0"/>
              <a:t>: </a:t>
            </a:r>
            <a:r>
              <a:rPr lang="zh-CN" altLang="en-US" dirty="0" smtClean="0">
                <a:solidFill>
                  <a:srgbClr val="FF0000"/>
                </a:solidFill>
              </a:rPr>
              <a:t>进程保护</a:t>
            </a:r>
          </a:p>
        </p:txBody>
      </p:sp>
      <p:graphicFrame>
        <p:nvGraphicFramePr>
          <p:cNvPr id="24579"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24805" name="剪辑" r:id="rId4" imgW="2166845" imgH="2287575" progId="MS_ClipArt_Gallery.2">
                  <p:embed/>
                </p:oleObj>
              </mc:Choice>
              <mc:Fallback>
                <p:oleObj name="剪辑" r:id="rId4" imgW="2166845" imgH="2287575" progId="MS_ClipArt_Gallery.2">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6660" name="Group 4"/>
          <p:cNvGrpSpPr>
            <a:grpSpLocks/>
          </p:cNvGrpSpPr>
          <p:nvPr/>
        </p:nvGrpSpPr>
        <p:grpSpPr bwMode="auto">
          <a:xfrm>
            <a:off x="5938838" y="1371600"/>
            <a:ext cx="2062162" cy="4283075"/>
            <a:chOff x="3552" y="864"/>
            <a:chExt cx="1299" cy="2698"/>
          </a:xfrm>
        </p:grpSpPr>
        <p:sp>
          <p:nvSpPr>
            <p:cNvPr id="24625" name="Rectangle 5"/>
            <p:cNvSpPr>
              <a:spLocks noChangeArrowheads="1"/>
            </p:cNvSpPr>
            <p:nvPr/>
          </p:nvSpPr>
          <p:spPr bwMode="auto">
            <a:xfrm>
              <a:off x="3552" y="1172"/>
              <a:ext cx="1299" cy="1199"/>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26" name="Text Box 6"/>
            <p:cNvSpPr txBox="1">
              <a:spLocks noChangeArrowheads="1"/>
            </p:cNvSpPr>
            <p:nvPr/>
          </p:nvSpPr>
          <p:spPr bwMode="auto">
            <a:xfrm>
              <a:off x="3552" y="1209"/>
              <a:ext cx="120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latin typeface="Tahoma" panose="020B0604030504040204" pitchFamily="34" charset="0"/>
                </a:rPr>
                <a:t>780:  1</a:t>
              </a:r>
            </a:p>
            <a:p>
              <a:pPr eaLnBrk="1" hangingPunct="1">
                <a:spcBef>
                  <a:spcPct val="50000"/>
                </a:spcBef>
                <a:buClrTx/>
                <a:buSzTx/>
                <a:buFontTx/>
                <a:buNone/>
              </a:pPr>
              <a:r>
                <a:rPr lang="en-US" altLang="zh-CN" sz="2000">
                  <a:solidFill>
                    <a:srgbClr val="FF0000"/>
                  </a:solidFill>
                  <a:latin typeface="Tahoma" panose="020B0604030504040204" pitchFamily="34" charset="0"/>
                </a:rPr>
                <a:t>(</a:t>
              </a:r>
              <a:r>
                <a:rPr lang="zh-CN" altLang="en-US" sz="2000">
                  <a:solidFill>
                    <a:srgbClr val="FF0000"/>
                  </a:solidFill>
                  <a:latin typeface="Tahoma" panose="020B0604030504040204" pitchFamily="34" charset="0"/>
                </a:rPr>
                <a:t>进程</a:t>
              </a:r>
              <a:r>
                <a:rPr lang="en-US" altLang="zh-CN" sz="2000">
                  <a:solidFill>
                    <a:srgbClr val="FF0000"/>
                  </a:solidFill>
                  <a:latin typeface="Tahoma" panose="020B0604030504040204" pitchFamily="34" charset="0"/>
                </a:rPr>
                <a:t>1</a:t>
              </a:r>
              <a:r>
                <a:rPr lang="zh-CN" altLang="en-US" sz="2000">
                  <a:solidFill>
                    <a:srgbClr val="FF0000"/>
                  </a:solidFill>
                  <a:latin typeface="Tahoma" panose="020B0604030504040204" pitchFamily="34" charset="0"/>
                </a:rPr>
                <a:t>的数据</a:t>
              </a:r>
              <a:r>
                <a:rPr lang="en-US" altLang="zh-CN" sz="2000">
                  <a:solidFill>
                    <a:srgbClr val="FF0000"/>
                  </a:solidFill>
                  <a:latin typeface="Tahoma" panose="020B0604030504040204" pitchFamily="34" charset="0"/>
                </a:rPr>
                <a:t>)</a:t>
              </a:r>
            </a:p>
            <a:p>
              <a:pPr eaLnBrk="1" hangingPunct="1">
                <a:spcBef>
                  <a:spcPct val="50000"/>
                </a:spcBef>
                <a:buClrTx/>
                <a:buSzTx/>
                <a:buFontTx/>
                <a:buNone/>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sp>
          <p:nvSpPr>
            <p:cNvPr id="24627" name="Rectangle 7"/>
            <p:cNvSpPr>
              <a:spLocks noChangeArrowheads="1"/>
            </p:cNvSpPr>
            <p:nvPr/>
          </p:nvSpPr>
          <p:spPr bwMode="auto">
            <a:xfrm>
              <a:off x="3800" y="864"/>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t>物理内存</a:t>
              </a:r>
            </a:p>
          </p:txBody>
        </p:sp>
        <p:sp>
          <p:nvSpPr>
            <p:cNvPr id="24628" name="Rectangle 8"/>
            <p:cNvSpPr>
              <a:spLocks noChangeArrowheads="1"/>
            </p:cNvSpPr>
            <p:nvPr/>
          </p:nvSpPr>
          <p:spPr bwMode="auto">
            <a:xfrm>
              <a:off x="3552" y="2363"/>
              <a:ext cx="1299" cy="1199"/>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29" name="Text Box 9"/>
            <p:cNvSpPr txBox="1">
              <a:spLocks noChangeArrowheads="1"/>
            </p:cNvSpPr>
            <p:nvPr/>
          </p:nvSpPr>
          <p:spPr bwMode="auto">
            <a:xfrm>
              <a:off x="3552" y="2400"/>
              <a:ext cx="120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latin typeface="Tahoma" panose="020B0604030504040204" pitchFamily="34" charset="0"/>
                </a:rPr>
                <a:t>1260:  0</a:t>
              </a:r>
            </a:p>
            <a:p>
              <a:pPr eaLnBrk="1" hangingPunct="1">
                <a:spcBef>
                  <a:spcPct val="50000"/>
                </a:spcBef>
                <a:buClrTx/>
                <a:buSzTx/>
                <a:buFontTx/>
                <a:buNone/>
              </a:pPr>
              <a:r>
                <a:rPr lang="en-US" altLang="zh-CN" sz="2000">
                  <a:solidFill>
                    <a:srgbClr val="FF0000"/>
                  </a:solidFill>
                  <a:latin typeface="Tahoma" panose="020B0604030504040204" pitchFamily="34" charset="0"/>
                </a:rPr>
                <a:t>(</a:t>
              </a:r>
              <a:r>
                <a:rPr lang="zh-CN" altLang="en-US" sz="2000">
                  <a:solidFill>
                    <a:srgbClr val="FF0000"/>
                  </a:solidFill>
                  <a:latin typeface="Tahoma" panose="020B0604030504040204" pitchFamily="34" charset="0"/>
                </a:rPr>
                <a:t>进程</a:t>
              </a:r>
              <a:r>
                <a:rPr lang="en-US" altLang="zh-CN" sz="2000">
                  <a:solidFill>
                    <a:srgbClr val="FF0000"/>
                  </a:solidFill>
                  <a:latin typeface="Tahoma" panose="020B0604030504040204" pitchFamily="34" charset="0"/>
                </a:rPr>
                <a:t>2</a:t>
              </a:r>
              <a:r>
                <a:rPr lang="zh-CN" altLang="en-US" sz="2000">
                  <a:solidFill>
                    <a:srgbClr val="FF0000"/>
                  </a:solidFill>
                  <a:latin typeface="Tahoma" panose="020B0604030504040204" pitchFamily="34" charset="0"/>
                </a:rPr>
                <a:t>的数据</a:t>
              </a:r>
              <a:r>
                <a:rPr lang="en-US" altLang="zh-CN" sz="2000">
                  <a:solidFill>
                    <a:srgbClr val="FF0000"/>
                  </a:solidFill>
                  <a:latin typeface="Tahoma" panose="020B0604030504040204" pitchFamily="34" charset="0"/>
                </a:rPr>
                <a:t>)</a:t>
              </a:r>
            </a:p>
            <a:p>
              <a:pPr eaLnBrk="1" hangingPunct="1">
                <a:spcBef>
                  <a:spcPct val="50000"/>
                </a:spcBef>
                <a:buClrTx/>
                <a:buSzTx/>
                <a:buFontTx/>
                <a:buNone/>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grpSp>
      <p:grpSp>
        <p:nvGrpSpPr>
          <p:cNvPr id="24581" name="Group 10"/>
          <p:cNvGrpSpPr>
            <a:grpSpLocks/>
          </p:cNvGrpSpPr>
          <p:nvPr/>
        </p:nvGrpSpPr>
        <p:grpSpPr bwMode="auto">
          <a:xfrm>
            <a:off x="376238" y="1203325"/>
            <a:ext cx="3790950" cy="2835275"/>
            <a:chOff x="48" y="758"/>
            <a:chExt cx="2388" cy="1786"/>
          </a:xfrm>
        </p:grpSpPr>
        <p:sp>
          <p:nvSpPr>
            <p:cNvPr id="24612" name="Rectangle 11"/>
            <p:cNvSpPr>
              <a:spLocks noChangeArrowheads="1"/>
            </p:cNvSpPr>
            <p:nvPr/>
          </p:nvSpPr>
          <p:spPr bwMode="auto">
            <a:xfrm>
              <a:off x="528" y="1958"/>
              <a:ext cx="1440" cy="432"/>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13" name="Text Box 12"/>
            <p:cNvSpPr txBox="1">
              <a:spLocks noChangeArrowheads="1"/>
            </p:cNvSpPr>
            <p:nvPr/>
          </p:nvSpPr>
          <p:spPr bwMode="auto">
            <a:xfrm>
              <a:off x="528" y="2006"/>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buSzTx/>
                <a:buFontTx/>
                <a:buNone/>
              </a:pPr>
              <a:r>
                <a:rPr lang="en-US" altLang="zh-CN" sz="2000">
                  <a:latin typeface="Tahoma" panose="020B0604030504040204" pitchFamily="34" charset="0"/>
                </a:rPr>
                <a:t>   mov [100], ax</a:t>
              </a:r>
            </a:p>
          </p:txBody>
        </p:sp>
        <p:sp>
          <p:nvSpPr>
            <p:cNvPr id="24614" name="Rectangle 13"/>
            <p:cNvSpPr>
              <a:spLocks noChangeArrowheads="1"/>
            </p:cNvSpPr>
            <p:nvPr/>
          </p:nvSpPr>
          <p:spPr bwMode="auto">
            <a:xfrm>
              <a:off x="49" y="2294"/>
              <a:ext cx="5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solidFill>
                    <a:srgbClr val="FF0000"/>
                  </a:solidFill>
                  <a:ea typeface="黑体" panose="02010609060101010101" pitchFamily="49" charset="-122"/>
                </a:rPr>
                <a:t>进程</a:t>
              </a:r>
              <a:r>
                <a:rPr lang="en-US" altLang="zh-CN" sz="2000">
                  <a:solidFill>
                    <a:srgbClr val="FF0000"/>
                  </a:solidFill>
                </a:rPr>
                <a:t>1</a:t>
              </a:r>
            </a:p>
          </p:txBody>
        </p:sp>
        <p:sp>
          <p:nvSpPr>
            <p:cNvPr id="24615" name="Rectangle 14"/>
            <p:cNvSpPr>
              <a:spLocks noChangeArrowheads="1"/>
            </p:cNvSpPr>
            <p:nvPr/>
          </p:nvSpPr>
          <p:spPr bwMode="auto">
            <a:xfrm>
              <a:off x="528" y="1622"/>
              <a:ext cx="1440"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16" name="Text Box 15"/>
            <p:cNvSpPr txBox="1">
              <a:spLocks noChangeArrowheads="1"/>
            </p:cNvSpPr>
            <p:nvPr/>
          </p:nvSpPr>
          <p:spPr bwMode="auto">
            <a:xfrm>
              <a:off x="528" y="1670"/>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buSzTx/>
                <a:buFontTx/>
                <a:buNone/>
              </a:pPr>
              <a:r>
                <a:rPr lang="en-US" altLang="zh-CN" sz="2000">
                  <a:latin typeface="Tahoma" panose="020B0604030504040204" pitchFamily="34" charset="0"/>
                </a:rPr>
                <a:t>   100:  1</a:t>
              </a:r>
            </a:p>
          </p:txBody>
        </p:sp>
        <p:sp>
          <p:nvSpPr>
            <p:cNvPr id="24617" name="Rectangle 16"/>
            <p:cNvSpPr>
              <a:spLocks noChangeArrowheads="1"/>
            </p:cNvSpPr>
            <p:nvPr/>
          </p:nvSpPr>
          <p:spPr bwMode="auto">
            <a:xfrm>
              <a:off x="528" y="806"/>
              <a:ext cx="1440" cy="28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18" name="Rectangle 17"/>
            <p:cNvSpPr>
              <a:spLocks noChangeArrowheads="1"/>
            </p:cNvSpPr>
            <p:nvPr/>
          </p:nvSpPr>
          <p:spPr bwMode="auto">
            <a:xfrm>
              <a:off x="528" y="1382"/>
              <a:ext cx="1440" cy="240"/>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19" name="Rectangle 18"/>
            <p:cNvSpPr>
              <a:spLocks noChangeArrowheads="1"/>
            </p:cNvSpPr>
            <p:nvPr/>
          </p:nvSpPr>
          <p:spPr bwMode="auto">
            <a:xfrm>
              <a:off x="48" y="852"/>
              <a:ext cx="576" cy="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solidFill>
                    <a:schemeClr val="accent2"/>
                  </a:solidFill>
                </a:rPr>
                <a:t>Stack</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Heap</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Data</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Code</a:t>
              </a:r>
            </a:p>
          </p:txBody>
        </p:sp>
        <p:sp>
          <p:nvSpPr>
            <p:cNvPr id="24620" name="Rectangle 19"/>
            <p:cNvSpPr>
              <a:spLocks noChangeArrowheads="1"/>
            </p:cNvSpPr>
            <p:nvPr/>
          </p:nvSpPr>
          <p:spPr bwMode="auto">
            <a:xfrm>
              <a:off x="528" y="1046"/>
              <a:ext cx="1440"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21" name="Line 20"/>
            <p:cNvSpPr>
              <a:spLocks noChangeShapeType="1"/>
            </p:cNvSpPr>
            <p:nvPr/>
          </p:nvSpPr>
          <p:spPr bwMode="auto">
            <a:xfrm>
              <a:off x="1008" y="104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2" name="Line 21"/>
            <p:cNvSpPr>
              <a:spLocks noChangeShapeType="1"/>
            </p:cNvSpPr>
            <p:nvPr/>
          </p:nvSpPr>
          <p:spPr bwMode="auto">
            <a:xfrm flipV="1">
              <a:off x="1440" y="119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3" name="Rectangle 22"/>
            <p:cNvSpPr>
              <a:spLocks noChangeArrowheads="1"/>
            </p:cNvSpPr>
            <p:nvPr/>
          </p:nvSpPr>
          <p:spPr bwMode="auto">
            <a:xfrm>
              <a:off x="1968" y="2246"/>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0000</a:t>
              </a:r>
            </a:p>
          </p:txBody>
        </p:sp>
        <p:sp>
          <p:nvSpPr>
            <p:cNvPr id="24624" name="Rectangle 23"/>
            <p:cNvSpPr>
              <a:spLocks noChangeArrowheads="1"/>
            </p:cNvSpPr>
            <p:nvPr/>
          </p:nvSpPr>
          <p:spPr bwMode="auto">
            <a:xfrm>
              <a:off x="1968" y="758"/>
              <a:ext cx="4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FFFF</a:t>
              </a:r>
            </a:p>
          </p:txBody>
        </p:sp>
      </p:grpSp>
      <p:grpSp>
        <p:nvGrpSpPr>
          <p:cNvPr id="24582" name="Group 24"/>
          <p:cNvGrpSpPr>
            <a:grpSpLocks/>
          </p:cNvGrpSpPr>
          <p:nvPr/>
        </p:nvGrpSpPr>
        <p:grpSpPr bwMode="auto">
          <a:xfrm>
            <a:off x="376238" y="3810000"/>
            <a:ext cx="3790950" cy="2820988"/>
            <a:chOff x="48" y="2400"/>
            <a:chExt cx="2388" cy="1777"/>
          </a:xfrm>
        </p:grpSpPr>
        <p:sp>
          <p:nvSpPr>
            <p:cNvPr id="24599" name="Rectangle 25"/>
            <p:cNvSpPr>
              <a:spLocks noChangeArrowheads="1"/>
            </p:cNvSpPr>
            <p:nvPr/>
          </p:nvSpPr>
          <p:spPr bwMode="auto">
            <a:xfrm>
              <a:off x="528" y="3600"/>
              <a:ext cx="1440" cy="432"/>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0" name="Text Box 26"/>
            <p:cNvSpPr txBox="1">
              <a:spLocks noChangeArrowheads="1"/>
            </p:cNvSpPr>
            <p:nvPr/>
          </p:nvSpPr>
          <p:spPr bwMode="auto">
            <a:xfrm>
              <a:off x="528" y="3648"/>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buSzTx/>
                <a:buFontTx/>
                <a:buNone/>
              </a:pPr>
              <a:r>
                <a:rPr lang="en-US" altLang="zh-CN" sz="2000">
                  <a:latin typeface="Tahoma" panose="020B0604030504040204" pitchFamily="34" charset="0"/>
                </a:rPr>
                <a:t>   mov [100], ax</a:t>
              </a:r>
            </a:p>
          </p:txBody>
        </p:sp>
        <p:sp>
          <p:nvSpPr>
            <p:cNvPr id="24601" name="Rectangle 27"/>
            <p:cNvSpPr>
              <a:spLocks noChangeArrowheads="1"/>
            </p:cNvSpPr>
            <p:nvPr/>
          </p:nvSpPr>
          <p:spPr bwMode="auto">
            <a:xfrm>
              <a:off x="49" y="3927"/>
              <a:ext cx="5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solidFill>
                    <a:srgbClr val="FF0000"/>
                  </a:solidFill>
                  <a:latin typeface="黑体" panose="02010609060101010101" pitchFamily="49" charset="-122"/>
                  <a:ea typeface="黑体" panose="02010609060101010101" pitchFamily="49" charset="-122"/>
                </a:rPr>
                <a:t>进程</a:t>
              </a:r>
              <a:r>
                <a:rPr lang="en-US" altLang="zh-CN" sz="2000">
                  <a:solidFill>
                    <a:srgbClr val="FF0000"/>
                  </a:solidFill>
                  <a:latin typeface="黑体" panose="02010609060101010101" pitchFamily="49" charset="-122"/>
                  <a:ea typeface="黑体" panose="02010609060101010101" pitchFamily="49" charset="-122"/>
                </a:rPr>
                <a:t>2</a:t>
              </a:r>
            </a:p>
          </p:txBody>
        </p:sp>
        <p:sp>
          <p:nvSpPr>
            <p:cNvPr id="24602" name="Rectangle 28"/>
            <p:cNvSpPr>
              <a:spLocks noChangeArrowheads="1"/>
            </p:cNvSpPr>
            <p:nvPr/>
          </p:nvSpPr>
          <p:spPr bwMode="auto">
            <a:xfrm>
              <a:off x="528" y="3264"/>
              <a:ext cx="1440"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3" name="Text Box 29"/>
            <p:cNvSpPr txBox="1">
              <a:spLocks noChangeArrowheads="1"/>
            </p:cNvSpPr>
            <p:nvPr/>
          </p:nvSpPr>
          <p:spPr bwMode="auto">
            <a:xfrm>
              <a:off x="528" y="3312"/>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buSzTx/>
                <a:buFontTx/>
                <a:buNone/>
              </a:pPr>
              <a:r>
                <a:rPr lang="en-US" altLang="zh-CN" sz="2000">
                  <a:latin typeface="Tahoma" panose="020B0604030504040204" pitchFamily="34" charset="0"/>
                </a:rPr>
                <a:t>   100:  0</a:t>
              </a:r>
            </a:p>
          </p:txBody>
        </p:sp>
        <p:sp>
          <p:nvSpPr>
            <p:cNvPr id="24604" name="Rectangle 30"/>
            <p:cNvSpPr>
              <a:spLocks noChangeArrowheads="1"/>
            </p:cNvSpPr>
            <p:nvPr/>
          </p:nvSpPr>
          <p:spPr bwMode="auto">
            <a:xfrm>
              <a:off x="528" y="2448"/>
              <a:ext cx="1440" cy="28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5" name="Rectangle 31"/>
            <p:cNvSpPr>
              <a:spLocks noChangeArrowheads="1"/>
            </p:cNvSpPr>
            <p:nvPr/>
          </p:nvSpPr>
          <p:spPr bwMode="auto">
            <a:xfrm>
              <a:off x="528" y="3024"/>
              <a:ext cx="1440" cy="240"/>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6" name="Rectangle 32"/>
            <p:cNvSpPr>
              <a:spLocks noChangeArrowheads="1"/>
            </p:cNvSpPr>
            <p:nvPr/>
          </p:nvSpPr>
          <p:spPr bwMode="auto">
            <a:xfrm>
              <a:off x="48" y="2494"/>
              <a:ext cx="576" cy="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solidFill>
                    <a:schemeClr val="accent2"/>
                  </a:solidFill>
                </a:rPr>
                <a:t>Stack</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Heap</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Data</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Code</a:t>
              </a:r>
            </a:p>
          </p:txBody>
        </p:sp>
        <p:sp>
          <p:nvSpPr>
            <p:cNvPr id="24607" name="Rectangle 33"/>
            <p:cNvSpPr>
              <a:spLocks noChangeArrowheads="1"/>
            </p:cNvSpPr>
            <p:nvPr/>
          </p:nvSpPr>
          <p:spPr bwMode="auto">
            <a:xfrm>
              <a:off x="528" y="2688"/>
              <a:ext cx="1440"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8" name="Line 34"/>
            <p:cNvSpPr>
              <a:spLocks noChangeShapeType="1"/>
            </p:cNvSpPr>
            <p:nvPr/>
          </p:nvSpPr>
          <p:spPr bwMode="auto">
            <a:xfrm>
              <a:off x="1008" y="2688"/>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9" name="Line 35"/>
            <p:cNvSpPr>
              <a:spLocks noChangeShapeType="1"/>
            </p:cNvSpPr>
            <p:nvPr/>
          </p:nvSpPr>
          <p:spPr bwMode="auto">
            <a:xfrm flipV="1">
              <a:off x="1440" y="2832"/>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0" name="Rectangle 36"/>
            <p:cNvSpPr>
              <a:spLocks noChangeArrowheads="1"/>
            </p:cNvSpPr>
            <p:nvPr/>
          </p:nvSpPr>
          <p:spPr bwMode="auto">
            <a:xfrm>
              <a:off x="1968" y="3888"/>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0000</a:t>
              </a:r>
            </a:p>
          </p:txBody>
        </p:sp>
        <p:sp>
          <p:nvSpPr>
            <p:cNvPr id="24611" name="Rectangle 37"/>
            <p:cNvSpPr>
              <a:spLocks noChangeArrowheads="1"/>
            </p:cNvSpPr>
            <p:nvPr/>
          </p:nvSpPr>
          <p:spPr bwMode="auto">
            <a:xfrm>
              <a:off x="1968" y="2400"/>
              <a:ext cx="4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FFFF</a:t>
              </a:r>
            </a:p>
          </p:txBody>
        </p:sp>
      </p:grpSp>
      <p:grpSp>
        <p:nvGrpSpPr>
          <p:cNvPr id="326694" name="Group 38"/>
          <p:cNvGrpSpPr>
            <a:grpSpLocks/>
          </p:cNvGrpSpPr>
          <p:nvPr/>
        </p:nvGrpSpPr>
        <p:grpSpPr bwMode="auto">
          <a:xfrm>
            <a:off x="2433638" y="1404938"/>
            <a:ext cx="3503612" cy="2328862"/>
            <a:chOff x="1344" y="885"/>
            <a:chExt cx="2207" cy="1467"/>
          </a:xfrm>
        </p:grpSpPr>
        <p:sp>
          <p:nvSpPr>
            <p:cNvPr id="24594" name="AutoShape 39"/>
            <p:cNvSpPr>
              <a:spLocks noChangeArrowheads="1"/>
            </p:cNvSpPr>
            <p:nvPr/>
          </p:nvSpPr>
          <p:spPr bwMode="auto">
            <a:xfrm>
              <a:off x="2352" y="1056"/>
              <a:ext cx="480" cy="1296"/>
            </a:xfrm>
            <a:prstGeom prst="irregularSeal2">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595" name="Line 40"/>
            <p:cNvSpPr>
              <a:spLocks noChangeShapeType="1"/>
            </p:cNvSpPr>
            <p:nvPr/>
          </p:nvSpPr>
          <p:spPr bwMode="auto">
            <a:xfrm flipV="1">
              <a:off x="2640" y="1440"/>
              <a:ext cx="528" cy="3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6" name="Rectangle 41"/>
            <p:cNvSpPr>
              <a:spLocks noChangeArrowheads="1"/>
            </p:cNvSpPr>
            <p:nvPr/>
          </p:nvSpPr>
          <p:spPr bwMode="auto">
            <a:xfrm>
              <a:off x="2130" y="885"/>
              <a:ext cx="11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进程</a:t>
              </a:r>
              <a:r>
                <a:rPr lang="en-US" altLang="zh-CN" sz="2400">
                  <a:solidFill>
                    <a:srgbClr val="FF0000"/>
                  </a:solidFill>
                </a:rPr>
                <a:t>1</a:t>
              </a:r>
              <a:r>
                <a:rPr lang="zh-CN" altLang="en-US" sz="2400">
                  <a:solidFill>
                    <a:srgbClr val="FF0000"/>
                  </a:solidFill>
                </a:rPr>
                <a:t>映射表</a:t>
              </a:r>
            </a:p>
          </p:txBody>
        </p:sp>
        <p:sp>
          <p:nvSpPr>
            <p:cNvPr id="24597" name="Rectangle 42"/>
            <p:cNvSpPr>
              <a:spLocks noChangeArrowheads="1"/>
            </p:cNvSpPr>
            <p:nvPr/>
          </p:nvSpPr>
          <p:spPr bwMode="auto">
            <a:xfrm>
              <a:off x="3168" y="1296"/>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780</a:t>
              </a:r>
            </a:p>
          </p:txBody>
        </p:sp>
        <p:sp>
          <p:nvSpPr>
            <p:cNvPr id="24598" name="Line 43"/>
            <p:cNvSpPr>
              <a:spLocks noChangeShapeType="1"/>
            </p:cNvSpPr>
            <p:nvPr/>
          </p:nvSpPr>
          <p:spPr bwMode="auto">
            <a:xfrm flipV="1">
              <a:off x="1344" y="1728"/>
              <a:ext cx="1200" cy="3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00" name="Group 44"/>
          <p:cNvGrpSpPr>
            <a:grpSpLocks/>
          </p:cNvGrpSpPr>
          <p:nvPr/>
        </p:nvGrpSpPr>
        <p:grpSpPr bwMode="auto">
          <a:xfrm>
            <a:off x="2509838" y="3810000"/>
            <a:ext cx="3506787" cy="2328863"/>
            <a:chOff x="1392" y="2400"/>
            <a:chExt cx="2209" cy="1467"/>
          </a:xfrm>
        </p:grpSpPr>
        <p:sp>
          <p:nvSpPr>
            <p:cNvPr id="24589" name="AutoShape 45"/>
            <p:cNvSpPr>
              <a:spLocks noChangeArrowheads="1"/>
            </p:cNvSpPr>
            <p:nvPr/>
          </p:nvSpPr>
          <p:spPr bwMode="auto">
            <a:xfrm>
              <a:off x="2448" y="2571"/>
              <a:ext cx="480" cy="1296"/>
            </a:xfrm>
            <a:prstGeom prst="irregularSeal2">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590" name="Line 46"/>
            <p:cNvSpPr>
              <a:spLocks noChangeShapeType="1"/>
            </p:cNvSpPr>
            <p:nvPr/>
          </p:nvSpPr>
          <p:spPr bwMode="auto">
            <a:xfrm flipV="1">
              <a:off x="2736" y="2736"/>
              <a:ext cx="432" cy="48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1" name="Rectangle 47"/>
            <p:cNvSpPr>
              <a:spLocks noChangeArrowheads="1"/>
            </p:cNvSpPr>
            <p:nvPr/>
          </p:nvSpPr>
          <p:spPr bwMode="auto">
            <a:xfrm>
              <a:off x="2226" y="2400"/>
              <a:ext cx="11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进程</a:t>
              </a:r>
              <a:r>
                <a:rPr lang="en-US" altLang="zh-CN" sz="2400">
                  <a:solidFill>
                    <a:srgbClr val="FF0000"/>
                  </a:solidFill>
                </a:rPr>
                <a:t>2</a:t>
              </a:r>
              <a:r>
                <a:rPr lang="zh-CN" altLang="en-US" sz="2400">
                  <a:solidFill>
                    <a:srgbClr val="FF0000"/>
                  </a:solidFill>
                </a:rPr>
                <a:t>映射表</a:t>
              </a:r>
            </a:p>
          </p:txBody>
        </p:sp>
        <p:sp>
          <p:nvSpPr>
            <p:cNvPr id="24592" name="Line 48"/>
            <p:cNvSpPr>
              <a:spLocks noChangeShapeType="1"/>
            </p:cNvSpPr>
            <p:nvPr/>
          </p:nvSpPr>
          <p:spPr bwMode="auto">
            <a:xfrm flipV="1">
              <a:off x="1392" y="3216"/>
              <a:ext cx="1248" cy="45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3" name="Rectangle 49"/>
            <p:cNvSpPr>
              <a:spLocks noChangeArrowheads="1"/>
            </p:cNvSpPr>
            <p:nvPr/>
          </p:nvSpPr>
          <p:spPr bwMode="auto">
            <a:xfrm>
              <a:off x="3129" y="2592"/>
              <a:ext cx="4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1260</a:t>
              </a:r>
            </a:p>
          </p:txBody>
        </p:sp>
      </p:grpSp>
      <p:grpSp>
        <p:nvGrpSpPr>
          <p:cNvPr id="326706" name="Group 50"/>
          <p:cNvGrpSpPr>
            <a:grpSpLocks/>
          </p:cNvGrpSpPr>
          <p:nvPr/>
        </p:nvGrpSpPr>
        <p:grpSpPr bwMode="auto">
          <a:xfrm>
            <a:off x="4572000" y="5562600"/>
            <a:ext cx="3848100" cy="1114425"/>
            <a:chOff x="2928" y="3426"/>
            <a:chExt cx="2424" cy="702"/>
          </a:xfrm>
        </p:grpSpPr>
        <p:sp>
          <p:nvSpPr>
            <p:cNvPr id="24587" name="Rectangle 51"/>
            <p:cNvSpPr>
              <a:spLocks noChangeArrowheads="1"/>
            </p:cNvSpPr>
            <p:nvPr/>
          </p:nvSpPr>
          <p:spPr bwMode="auto">
            <a:xfrm>
              <a:off x="2928" y="3426"/>
              <a:ext cx="242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支持移动和保护，因此</a:t>
              </a:r>
              <a:r>
                <a:rPr lang="zh-CN" altLang="en-US" sz="2400">
                  <a:solidFill>
                    <a:srgbClr val="FF0000"/>
                  </a:solidFill>
                </a:rPr>
                <a:t>运行时重定位最常见</a:t>
              </a:r>
            </a:p>
          </p:txBody>
        </p:sp>
        <p:pic>
          <p:nvPicPr>
            <p:cNvPr id="24588" name="Picture 52" descr="j01158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p:cNvSpPr txBox="1">
            <a:spLocks noChangeArrowheads="1"/>
          </p:cNvSpPr>
          <p:nvPr/>
        </p:nvSpPr>
        <p:spPr bwMode="auto">
          <a:xfrm>
            <a:off x="4268788" y="973138"/>
            <a:ext cx="472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r>
              <a:rPr lang="en-US" altLang="zh-CN" sz="2400" dirty="0">
                <a:solidFill>
                  <a:srgbClr val="33CC33"/>
                </a:solidFill>
              </a:rPr>
              <a:t>*p=x</a:t>
            </a:r>
            <a:r>
              <a:rPr lang="zh-CN" altLang="en-US" sz="2400" dirty="0">
                <a:solidFill>
                  <a:srgbClr val="33CC33"/>
                </a:solidFill>
              </a:rPr>
              <a:t>，指针</a:t>
            </a:r>
            <a:r>
              <a:rPr lang="en-US" altLang="zh-CN" sz="2400" dirty="0">
                <a:solidFill>
                  <a:srgbClr val="33CC33"/>
                </a:solidFill>
              </a:rPr>
              <a:t>p</a:t>
            </a:r>
            <a:r>
              <a:rPr lang="zh-CN" altLang="en-US" sz="2400" dirty="0">
                <a:solidFill>
                  <a:srgbClr val="33CC33"/>
                </a:solidFill>
              </a:rPr>
              <a:t>指向</a:t>
            </a:r>
            <a:r>
              <a:rPr lang="zh-CN" altLang="en-US" sz="2400" dirty="0" smtClean="0">
                <a:solidFill>
                  <a:srgbClr val="33CC33"/>
                </a:solidFill>
              </a:rPr>
              <a:t>的是什么地址</a:t>
            </a:r>
            <a:r>
              <a:rPr lang="zh-CN" altLang="en-US" sz="2400" dirty="0">
                <a:solidFill>
                  <a:srgbClr val="33CC33"/>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6694"/>
                                        </p:tgtEl>
                                        <p:attrNameLst>
                                          <p:attrName>style.visibility</p:attrName>
                                        </p:attrNameLst>
                                      </p:cBhvr>
                                      <p:to>
                                        <p:strVal val="visible"/>
                                      </p:to>
                                    </p:set>
                                    <p:animEffect transition="in" filter="wipe(left)">
                                      <p:cBhvr>
                                        <p:cTn id="7" dur="500"/>
                                        <p:tgtEl>
                                          <p:spTgt spid="32669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26700"/>
                                        </p:tgtEl>
                                        <p:attrNameLst>
                                          <p:attrName>style.visibility</p:attrName>
                                        </p:attrNameLst>
                                      </p:cBhvr>
                                      <p:to>
                                        <p:strVal val="visible"/>
                                      </p:to>
                                    </p:set>
                                    <p:animEffect transition="in" filter="wipe(left)">
                                      <p:cBhvr>
                                        <p:cTn id="11" dur="500"/>
                                        <p:tgtEl>
                                          <p:spTgt spid="326700"/>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326660"/>
                                        </p:tgtEl>
                                        <p:attrNameLst>
                                          <p:attrName>style.visibility</p:attrName>
                                        </p:attrNameLst>
                                      </p:cBhvr>
                                      <p:to>
                                        <p:strVal val="visible"/>
                                      </p:to>
                                    </p:set>
                                    <p:animEffect transition="in" filter="dissolve">
                                      <p:cBhvr>
                                        <p:cTn id="15" dur="500"/>
                                        <p:tgtEl>
                                          <p:spTgt spid="32666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26706"/>
                                        </p:tgtEl>
                                        <p:attrNameLst>
                                          <p:attrName>style.visibility</p:attrName>
                                        </p:attrNameLst>
                                      </p:cBhvr>
                                      <p:to>
                                        <p:strVal val="visible"/>
                                      </p:to>
                                    </p:set>
                                    <p:animEffect transition="in" filter="dissolve">
                                      <p:cBhvr>
                                        <p:cTn id="20" dur="500"/>
                                        <p:tgtEl>
                                          <p:spTgt spid="3267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运行时重定位还有一个好处</a:t>
            </a:r>
            <a:r>
              <a:rPr lang="en-US" altLang="zh-CN" dirty="0"/>
              <a:t>: </a:t>
            </a:r>
            <a:r>
              <a:rPr lang="zh-CN" altLang="en-US" dirty="0">
                <a:solidFill>
                  <a:srgbClr val="FF0000"/>
                </a:solidFill>
              </a:rPr>
              <a:t>进程保护</a:t>
            </a:r>
            <a:endParaRPr lang="zh-CN" altLang="en-US" dirty="0"/>
          </a:p>
        </p:txBody>
      </p:sp>
      <p:sp>
        <p:nvSpPr>
          <p:cNvPr id="3" name="内容占位符 2"/>
          <p:cNvSpPr>
            <a:spLocks noGrp="1"/>
          </p:cNvSpPr>
          <p:nvPr>
            <p:ph sz="half" idx="1"/>
          </p:nvPr>
        </p:nvSpPr>
        <p:spPr>
          <a:xfrm>
            <a:off x="76201" y="1066800"/>
            <a:ext cx="3962400" cy="4525963"/>
          </a:xfrm>
        </p:spPr>
        <p:txBody>
          <a:bodyPr/>
          <a:lstStyle/>
          <a:p>
            <a:r>
              <a:rPr lang="en-US" altLang="zh-CN" sz="2400" dirty="0"/>
              <a:t>*</a:t>
            </a:r>
            <a:r>
              <a:rPr lang="en-US" altLang="zh-CN" sz="2400" dirty="0" smtClean="0"/>
              <a:t>p=0x12345</a:t>
            </a:r>
          </a:p>
          <a:p>
            <a:r>
              <a:rPr lang="en-US" altLang="zh-CN" sz="2400" dirty="0" err="1" smtClean="0"/>
              <a:t>Int</a:t>
            </a:r>
            <a:r>
              <a:rPr lang="en-US" altLang="zh-CN" sz="2400" dirty="0" smtClean="0"/>
              <a:t> </a:t>
            </a:r>
            <a:r>
              <a:rPr lang="en-US" altLang="zh-CN" sz="2400" dirty="0" err="1" smtClean="0"/>
              <a:t>a,b</a:t>
            </a:r>
            <a:r>
              <a:rPr lang="en-US" altLang="zh-CN" sz="2400" dirty="0" smtClean="0"/>
              <a:t>;</a:t>
            </a:r>
          </a:p>
          <a:p>
            <a:r>
              <a:rPr lang="en-US" altLang="zh-CN" sz="2400" dirty="0" smtClean="0"/>
              <a:t>b=&amp;a;</a:t>
            </a:r>
            <a:endParaRPr lang="en-US" altLang="zh-CN" sz="2400" dirty="0"/>
          </a:p>
          <a:p>
            <a:r>
              <a:rPr lang="zh-CN" altLang="en-US" sz="2400" dirty="0" smtClean="0"/>
              <a:t>考虑在</a:t>
            </a:r>
            <a:r>
              <a:rPr lang="en-US" altLang="zh-CN" sz="2400" dirty="0" err="1" smtClean="0"/>
              <a:t>ucos</a:t>
            </a:r>
            <a:r>
              <a:rPr lang="en-US" altLang="zh-CN" sz="2400" dirty="0" smtClean="0"/>
              <a:t>/</a:t>
            </a:r>
            <a:r>
              <a:rPr lang="en-US" altLang="zh-CN" sz="2400" dirty="0" err="1" smtClean="0"/>
              <a:t>vxworks;windows</a:t>
            </a:r>
            <a:r>
              <a:rPr lang="en-US" altLang="zh-CN" sz="2400" dirty="0" smtClean="0"/>
              <a:t>/</a:t>
            </a:r>
            <a:r>
              <a:rPr lang="en-US" altLang="zh-CN" sz="2400" dirty="0" err="1" smtClean="0"/>
              <a:t>linux</a:t>
            </a:r>
            <a:r>
              <a:rPr lang="zh-CN" altLang="en-US" sz="2400" dirty="0" smtClean="0"/>
              <a:t>上的上述语句执行结果。</a:t>
            </a:r>
            <a:endParaRPr lang="en-US" altLang="zh-CN" sz="2400" dirty="0" smtClean="0"/>
          </a:p>
          <a:p>
            <a:r>
              <a:rPr lang="zh-CN" altLang="en-US" sz="2400" dirty="0"/>
              <a:t>前</a:t>
            </a:r>
            <a:r>
              <a:rPr lang="zh-CN" altLang="en-US" sz="2400" dirty="0" smtClean="0"/>
              <a:t>两者链接时重定位</a:t>
            </a:r>
            <a:endParaRPr lang="en-US" altLang="zh-CN" sz="2400" dirty="0" smtClean="0"/>
          </a:p>
          <a:p>
            <a:r>
              <a:rPr lang="zh-CN" altLang="en-US" sz="2400" dirty="0"/>
              <a:t>后</a:t>
            </a:r>
            <a:r>
              <a:rPr lang="zh-CN" altLang="en-US" sz="2400" dirty="0" smtClean="0"/>
              <a:t>两者运行时重定位</a:t>
            </a:r>
            <a:endParaRPr lang="en-US" altLang="zh-CN" sz="2400" dirty="0" smtClean="0"/>
          </a:p>
          <a:p>
            <a:r>
              <a:rPr lang="zh-CN" altLang="en-US" sz="2400" dirty="0"/>
              <a:t>如果</a:t>
            </a:r>
            <a:r>
              <a:rPr lang="zh-CN" altLang="en-US" sz="2400" dirty="0" smtClean="0"/>
              <a:t>能通过运行时重定位实现进程保护，那么程序中的地址操作将不是物理地址！</a:t>
            </a:r>
            <a:endParaRPr lang="en-US" altLang="zh-CN" sz="2400" dirty="0" smtClean="0"/>
          </a:p>
          <a:p>
            <a:pPr marL="0" indent="0">
              <a:buNone/>
            </a:pPr>
            <a:endParaRPr lang="zh-CN" altLang="en-US" sz="2400" dirty="0"/>
          </a:p>
        </p:txBody>
      </p:sp>
      <p:pic>
        <p:nvPicPr>
          <p:cNvPr id="2560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65" t="16447" r="18222"/>
          <a:stretch/>
        </p:blipFill>
        <p:spPr bwMode="auto">
          <a:xfrm>
            <a:off x="3886200" y="1094509"/>
            <a:ext cx="4887190" cy="331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36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smtClean="0"/>
              <a:t>整理一下思路</a:t>
            </a:r>
            <a:r>
              <a:rPr lang="en-US" altLang="zh-CN" smtClean="0"/>
              <a:t>…</a:t>
            </a:r>
            <a:endParaRPr lang="zh-CN" altLang="zh-CN" smtClean="0">
              <a:sym typeface="Symbol" panose="05050102010706020507" pitchFamily="18" charset="2"/>
            </a:endParaRPr>
          </a:p>
        </p:txBody>
      </p:sp>
      <p:grpSp>
        <p:nvGrpSpPr>
          <p:cNvPr id="26627" name="Group 3"/>
          <p:cNvGrpSpPr>
            <a:grpSpLocks/>
          </p:cNvGrpSpPr>
          <p:nvPr/>
        </p:nvGrpSpPr>
        <p:grpSpPr bwMode="auto">
          <a:xfrm>
            <a:off x="685800" y="1143000"/>
            <a:ext cx="2819400" cy="5257800"/>
            <a:chOff x="432" y="768"/>
            <a:chExt cx="1776" cy="3312"/>
          </a:xfrm>
        </p:grpSpPr>
        <p:sp>
          <p:nvSpPr>
            <p:cNvPr id="26668" name="Rectangle 4"/>
            <p:cNvSpPr>
              <a:spLocks noChangeArrowheads="1"/>
            </p:cNvSpPr>
            <p:nvPr/>
          </p:nvSpPr>
          <p:spPr bwMode="auto">
            <a:xfrm>
              <a:off x="432" y="768"/>
              <a:ext cx="1776" cy="302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69" name="Rectangle 5"/>
            <p:cNvSpPr>
              <a:spLocks noChangeArrowheads="1"/>
            </p:cNvSpPr>
            <p:nvPr/>
          </p:nvSpPr>
          <p:spPr bwMode="auto">
            <a:xfrm>
              <a:off x="432" y="2640"/>
              <a:ext cx="1776" cy="72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70" name="Rectangle 6"/>
            <p:cNvSpPr>
              <a:spLocks noChangeArrowheads="1"/>
            </p:cNvSpPr>
            <p:nvPr/>
          </p:nvSpPr>
          <p:spPr bwMode="auto">
            <a:xfrm>
              <a:off x="432" y="1632"/>
              <a:ext cx="1776" cy="81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71" name="Text Box 7"/>
            <p:cNvSpPr txBox="1">
              <a:spLocks noChangeArrowheads="1"/>
            </p:cNvSpPr>
            <p:nvPr/>
          </p:nvSpPr>
          <p:spPr bwMode="auto">
            <a:xfrm>
              <a:off x="864" y="1920"/>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进程</a:t>
              </a:r>
              <a:r>
                <a:rPr lang="en-US" altLang="zh-CN" sz="2400"/>
                <a:t>1 </a:t>
              </a:r>
            </a:p>
          </p:txBody>
        </p:sp>
        <p:sp>
          <p:nvSpPr>
            <p:cNvPr id="26672" name="Text Box 8"/>
            <p:cNvSpPr txBox="1">
              <a:spLocks noChangeArrowheads="1"/>
            </p:cNvSpPr>
            <p:nvPr/>
          </p:nvSpPr>
          <p:spPr bwMode="auto">
            <a:xfrm>
              <a:off x="864" y="286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进程</a:t>
              </a:r>
              <a:r>
                <a:rPr lang="en-US" altLang="zh-CN" sz="2400"/>
                <a:t>2 </a:t>
              </a:r>
            </a:p>
          </p:txBody>
        </p:sp>
        <p:sp>
          <p:nvSpPr>
            <p:cNvPr id="26673" name="Rectangle 9"/>
            <p:cNvSpPr>
              <a:spLocks noChangeArrowheads="1"/>
            </p:cNvSpPr>
            <p:nvPr/>
          </p:nvSpPr>
          <p:spPr bwMode="auto">
            <a:xfrm>
              <a:off x="432" y="768"/>
              <a:ext cx="1776" cy="624"/>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74" name="Text Box 10"/>
            <p:cNvSpPr txBox="1">
              <a:spLocks noChangeArrowheads="1"/>
            </p:cNvSpPr>
            <p:nvPr/>
          </p:nvSpPr>
          <p:spPr bwMode="auto">
            <a:xfrm>
              <a:off x="852" y="94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操作系统 </a:t>
              </a:r>
            </a:p>
          </p:txBody>
        </p:sp>
        <p:sp>
          <p:nvSpPr>
            <p:cNvPr id="26675" name="Text Box 11"/>
            <p:cNvSpPr txBox="1">
              <a:spLocks noChangeArrowheads="1"/>
            </p:cNvSpPr>
            <p:nvPr/>
          </p:nvSpPr>
          <p:spPr bwMode="auto">
            <a:xfrm>
              <a:off x="864" y="3792"/>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内存</a:t>
              </a:r>
            </a:p>
          </p:txBody>
        </p:sp>
        <p:sp>
          <p:nvSpPr>
            <p:cNvPr id="26676" name="Line 12"/>
            <p:cNvSpPr>
              <a:spLocks noChangeShapeType="1"/>
            </p:cNvSpPr>
            <p:nvPr/>
          </p:nvSpPr>
          <p:spPr bwMode="auto">
            <a:xfrm flipV="1">
              <a:off x="528" y="2784"/>
              <a:ext cx="0" cy="57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7" name="Text Box 13"/>
            <p:cNvSpPr txBox="1">
              <a:spLocks noChangeArrowheads="1"/>
            </p:cNvSpPr>
            <p:nvPr/>
          </p:nvSpPr>
          <p:spPr bwMode="auto">
            <a:xfrm>
              <a:off x="432" y="3140"/>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逻辑地址 </a:t>
              </a:r>
              <a:r>
                <a:rPr lang="en-US" altLang="zh-CN" sz="2000"/>
                <a:t>0</a:t>
              </a:r>
            </a:p>
          </p:txBody>
        </p:sp>
        <p:sp>
          <p:nvSpPr>
            <p:cNvPr id="26678" name="Line 14"/>
            <p:cNvSpPr>
              <a:spLocks noChangeShapeType="1"/>
            </p:cNvSpPr>
            <p:nvPr/>
          </p:nvSpPr>
          <p:spPr bwMode="auto">
            <a:xfrm flipV="1">
              <a:off x="528" y="1872"/>
              <a:ext cx="0" cy="57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9" name="Text Box 15"/>
            <p:cNvSpPr txBox="1">
              <a:spLocks noChangeArrowheads="1"/>
            </p:cNvSpPr>
            <p:nvPr/>
          </p:nvSpPr>
          <p:spPr bwMode="auto">
            <a:xfrm>
              <a:off x="432" y="2228"/>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逻辑地址 </a:t>
              </a:r>
              <a:r>
                <a:rPr lang="en-US" altLang="zh-CN" sz="2000"/>
                <a:t>0</a:t>
              </a:r>
            </a:p>
          </p:txBody>
        </p:sp>
      </p:grpSp>
      <p:sp>
        <p:nvSpPr>
          <p:cNvPr id="26628" name="Text Box 16"/>
          <p:cNvSpPr txBox="1">
            <a:spLocks noChangeArrowheads="1"/>
          </p:cNvSpPr>
          <p:nvPr/>
        </p:nvSpPr>
        <p:spPr bwMode="auto">
          <a:xfrm>
            <a:off x="1143000" y="2590800"/>
            <a:ext cx="2133600" cy="406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latin typeface="Courier New" panose="02070309020205020404" pitchFamily="49" charset="0"/>
              </a:rPr>
              <a:t>mov ax, [100]</a:t>
            </a:r>
          </a:p>
        </p:txBody>
      </p:sp>
      <p:sp>
        <p:nvSpPr>
          <p:cNvPr id="26629" name="Text Box 17"/>
          <p:cNvSpPr txBox="1">
            <a:spLocks noChangeArrowheads="1"/>
          </p:cNvSpPr>
          <p:nvPr/>
        </p:nvSpPr>
        <p:spPr bwMode="auto">
          <a:xfrm>
            <a:off x="1143000" y="4165600"/>
            <a:ext cx="2133600" cy="406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latin typeface="Courier New" panose="02070309020205020404" pitchFamily="49" charset="0"/>
              </a:rPr>
              <a:t>mov ax, [100]</a:t>
            </a:r>
          </a:p>
        </p:txBody>
      </p:sp>
      <p:sp>
        <p:nvSpPr>
          <p:cNvPr id="406546" name="AutoShape 18"/>
          <p:cNvSpPr>
            <a:spLocks noChangeArrowheads="1"/>
          </p:cNvSpPr>
          <p:nvPr/>
        </p:nvSpPr>
        <p:spPr bwMode="auto">
          <a:xfrm>
            <a:off x="3200400" y="2690813"/>
            <a:ext cx="690563" cy="204787"/>
          </a:xfrm>
          <a:prstGeom prst="rightArrow">
            <a:avLst>
              <a:gd name="adj1" fmla="val 50000"/>
              <a:gd name="adj2" fmla="val 84303"/>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406547" name="Group 19"/>
          <p:cNvGrpSpPr>
            <a:grpSpLocks/>
          </p:cNvGrpSpPr>
          <p:nvPr/>
        </p:nvGrpSpPr>
        <p:grpSpPr bwMode="auto">
          <a:xfrm>
            <a:off x="3962400" y="2590800"/>
            <a:ext cx="3429000" cy="466725"/>
            <a:chOff x="2736" y="1296"/>
            <a:chExt cx="2160" cy="294"/>
          </a:xfrm>
        </p:grpSpPr>
        <p:sp>
          <p:nvSpPr>
            <p:cNvPr id="26666" name="Text Box 20"/>
            <p:cNvSpPr txBox="1">
              <a:spLocks noChangeArrowheads="1"/>
            </p:cNvSpPr>
            <p:nvPr/>
          </p:nvSpPr>
          <p:spPr bwMode="auto">
            <a:xfrm>
              <a:off x="2736" y="1296"/>
              <a:ext cx="148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mov ax, [100]</a:t>
              </a:r>
            </a:p>
          </p:txBody>
        </p:sp>
        <p:sp>
          <p:nvSpPr>
            <p:cNvPr id="26667" name="Text Box 21"/>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IR</a:t>
              </a:r>
            </a:p>
          </p:txBody>
        </p:sp>
      </p:grpSp>
      <p:grpSp>
        <p:nvGrpSpPr>
          <p:cNvPr id="406550" name="Group 22"/>
          <p:cNvGrpSpPr>
            <a:grpSpLocks/>
          </p:cNvGrpSpPr>
          <p:nvPr/>
        </p:nvGrpSpPr>
        <p:grpSpPr bwMode="auto">
          <a:xfrm>
            <a:off x="6781800" y="3581400"/>
            <a:ext cx="1752600" cy="923925"/>
            <a:chOff x="4272" y="2394"/>
            <a:chExt cx="1104" cy="582"/>
          </a:xfrm>
        </p:grpSpPr>
        <p:sp>
          <p:nvSpPr>
            <p:cNvPr id="26664" name="Text Box 23"/>
            <p:cNvSpPr txBox="1">
              <a:spLocks noChangeArrowheads="1"/>
            </p:cNvSpPr>
            <p:nvPr/>
          </p:nvSpPr>
          <p:spPr bwMode="auto">
            <a:xfrm>
              <a:off x="4272" y="2394"/>
              <a:ext cx="1104" cy="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2000</a:t>
              </a:r>
              <a:r>
                <a:rPr lang="en-US" altLang="zh-CN" sz="1800">
                  <a:solidFill>
                    <a:srgbClr val="CC0000"/>
                  </a:solidFill>
                </a:rPr>
                <a:t>(</a:t>
              </a:r>
              <a:r>
                <a:rPr lang="zh-CN" altLang="en-US" sz="1800">
                  <a:solidFill>
                    <a:srgbClr val="CC0000"/>
                  </a:solidFill>
                </a:rPr>
                <a:t>进程</a:t>
              </a:r>
              <a:r>
                <a:rPr lang="en-US" altLang="zh-CN" sz="1800">
                  <a:solidFill>
                    <a:srgbClr val="CC0000"/>
                  </a:solidFill>
                </a:rPr>
                <a:t>1)</a:t>
              </a:r>
            </a:p>
            <a:p>
              <a:pPr algn="ctr" eaLnBrk="1" hangingPunct="1">
                <a:spcBef>
                  <a:spcPct val="50000"/>
                </a:spcBef>
                <a:buClrTx/>
                <a:buSzTx/>
                <a:buFontTx/>
                <a:buNone/>
              </a:pPr>
              <a:endParaRPr lang="en-US" altLang="zh-CN" sz="1800"/>
            </a:p>
          </p:txBody>
        </p:sp>
        <p:sp>
          <p:nvSpPr>
            <p:cNvPr id="26665" name="Text Box 24"/>
            <p:cNvSpPr txBox="1">
              <a:spLocks noChangeArrowheads="1"/>
            </p:cNvSpPr>
            <p:nvPr/>
          </p:nvSpPr>
          <p:spPr bwMode="auto">
            <a:xfrm>
              <a:off x="4272" y="2688"/>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基址寄存器</a:t>
              </a:r>
            </a:p>
          </p:txBody>
        </p:sp>
      </p:grpSp>
      <p:grpSp>
        <p:nvGrpSpPr>
          <p:cNvPr id="406553" name="Group 25"/>
          <p:cNvGrpSpPr>
            <a:grpSpLocks/>
          </p:cNvGrpSpPr>
          <p:nvPr/>
        </p:nvGrpSpPr>
        <p:grpSpPr bwMode="auto">
          <a:xfrm>
            <a:off x="152400" y="2514600"/>
            <a:ext cx="998538" cy="466725"/>
            <a:chOff x="139" y="1338"/>
            <a:chExt cx="629" cy="294"/>
          </a:xfrm>
        </p:grpSpPr>
        <p:sp>
          <p:nvSpPr>
            <p:cNvPr id="26662" name="Rectangle 26"/>
            <p:cNvSpPr>
              <a:spLocks noChangeArrowheads="1"/>
            </p:cNvSpPr>
            <p:nvPr/>
          </p:nvSpPr>
          <p:spPr bwMode="auto">
            <a:xfrm>
              <a:off x="139" y="1338"/>
              <a:ext cx="389"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PC</a:t>
              </a:r>
            </a:p>
          </p:txBody>
        </p:sp>
        <p:sp>
          <p:nvSpPr>
            <p:cNvPr id="26663" name="AutoShape 27"/>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26634" name="Text Box 28"/>
          <p:cNvSpPr txBox="1">
            <a:spLocks noChangeArrowheads="1"/>
          </p:cNvSpPr>
          <p:nvPr/>
        </p:nvSpPr>
        <p:spPr bwMode="auto">
          <a:xfrm>
            <a:off x="0" y="3505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2000</a:t>
            </a:r>
          </a:p>
        </p:txBody>
      </p:sp>
      <p:sp>
        <p:nvSpPr>
          <p:cNvPr id="26635" name="Text Box 29"/>
          <p:cNvSpPr txBox="1">
            <a:spLocks noChangeArrowheads="1"/>
          </p:cNvSpPr>
          <p:nvPr/>
        </p:nvSpPr>
        <p:spPr bwMode="auto">
          <a:xfrm>
            <a:off x="0" y="4937125"/>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1000</a:t>
            </a:r>
          </a:p>
        </p:txBody>
      </p:sp>
      <p:grpSp>
        <p:nvGrpSpPr>
          <p:cNvPr id="406558" name="Group 30"/>
          <p:cNvGrpSpPr>
            <a:grpSpLocks/>
          </p:cNvGrpSpPr>
          <p:nvPr/>
        </p:nvGrpSpPr>
        <p:grpSpPr bwMode="auto">
          <a:xfrm>
            <a:off x="5334000" y="3594100"/>
            <a:ext cx="762000" cy="749300"/>
            <a:chOff x="2832" y="2312"/>
            <a:chExt cx="624" cy="576"/>
          </a:xfrm>
        </p:grpSpPr>
        <p:sp>
          <p:nvSpPr>
            <p:cNvPr id="26659" name="Oval 31"/>
            <p:cNvSpPr>
              <a:spLocks noChangeArrowheads="1"/>
            </p:cNvSpPr>
            <p:nvPr/>
          </p:nvSpPr>
          <p:spPr bwMode="auto">
            <a:xfrm>
              <a:off x="2832" y="2312"/>
              <a:ext cx="624" cy="576"/>
            </a:xfrm>
            <a:prstGeom prst="ellipse">
              <a:avLst/>
            </a:prstGeom>
            <a:solidFill>
              <a:schemeClr val="bg1"/>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solidFill>
                  <a:srgbClr val="00FFFF"/>
                </a:solidFill>
                <a:latin typeface="Comic Sans MS" panose="030F0702030302020204" pitchFamily="66" charset="0"/>
              </a:endParaRPr>
            </a:p>
          </p:txBody>
        </p:sp>
        <p:sp>
          <p:nvSpPr>
            <p:cNvPr id="26660" name="Line 32"/>
            <p:cNvSpPr>
              <a:spLocks noChangeShapeType="1"/>
            </p:cNvSpPr>
            <p:nvPr/>
          </p:nvSpPr>
          <p:spPr bwMode="auto">
            <a:xfrm>
              <a:off x="2976" y="2600"/>
              <a:ext cx="351" cy="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1" name="Line 33"/>
            <p:cNvSpPr>
              <a:spLocks noChangeShapeType="1"/>
            </p:cNvSpPr>
            <p:nvPr/>
          </p:nvSpPr>
          <p:spPr bwMode="auto">
            <a:xfrm flipV="1">
              <a:off x="3150" y="2435"/>
              <a:ext cx="1" cy="329"/>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6562" name="Line 34"/>
          <p:cNvSpPr>
            <a:spLocks noChangeShapeType="1"/>
          </p:cNvSpPr>
          <p:nvPr/>
        </p:nvSpPr>
        <p:spPr bwMode="auto">
          <a:xfrm>
            <a:off x="5715000" y="30480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6563" name="Line 35"/>
          <p:cNvSpPr>
            <a:spLocks noChangeShapeType="1"/>
          </p:cNvSpPr>
          <p:nvPr/>
        </p:nvSpPr>
        <p:spPr bwMode="auto">
          <a:xfrm flipH="1">
            <a:off x="6096000" y="3962400"/>
            <a:ext cx="609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6564" name="Line 36"/>
          <p:cNvSpPr>
            <a:spLocks noChangeShapeType="1"/>
          </p:cNvSpPr>
          <p:nvPr/>
        </p:nvSpPr>
        <p:spPr bwMode="auto">
          <a:xfrm flipH="1" flipV="1">
            <a:off x="3200400" y="3581400"/>
            <a:ext cx="213360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6565" name="Group 37"/>
          <p:cNvGrpSpPr>
            <a:grpSpLocks/>
          </p:cNvGrpSpPr>
          <p:nvPr/>
        </p:nvGrpSpPr>
        <p:grpSpPr bwMode="auto">
          <a:xfrm>
            <a:off x="2286000" y="3646488"/>
            <a:ext cx="1295400" cy="685800"/>
            <a:chOff x="1440" y="2352"/>
            <a:chExt cx="816" cy="432"/>
          </a:xfrm>
        </p:grpSpPr>
        <p:sp>
          <p:nvSpPr>
            <p:cNvPr id="26657" name="AutoShape 38"/>
            <p:cNvSpPr>
              <a:spLocks noChangeArrowheads="1"/>
            </p:cNvSpPr>
            <p:nvPr/>
          </p:nvSpPr>
          <p:spPr bwMode="auto">
            <a:xfrm>
              <a:off x="2064" y="2352"/>
              <a:ext cx="144" cy="432"/>
            </a:xfrm>
            <a:prstGeom prst="downArrow">
              <a:avLst>
                <a:gd name="adj1" fmla="val 50000"/>
                <a:gd name="adj2" fmla="val 7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58" name="Text Box 39"/>
            <p:cNvSpPr txBox="1">
              <a:spLocks noChangeArrowheads="1"/>
            </p:cNvSpPr>
            <p:nvPr/>
          </p:nvSpPr>
          <p:spPr bwMode="auto">
            <a:xfrm>
              <a:off x="1440" y="240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switch</a:t>
              </a:r>
            </a:p>
          </p:txBody>
        </p:sp>
      </p:grpSp>
      <p:grpSp>
        <p:nvGrpSpPr>
          <p:cNvPr id="406568" name="Group 40"/>
          <p:cNvGrpSpPr>
            <a:grpSpLocks/>
          </p:cNvGrpSpPr>
          <p:nvPr/>
        </p:nvGrpSpPr>
        <p:grpSpPr bwMode="auto">
          <a:xfrm>
            <a:off x="0" y="4114800"/>
            <a:ext cx="998538" cy="466725"/>
            <a:chOff x="139" y="1338"/>
            <a:chExt cx="629" cy="294"/>
          </a:xfrm>
        </p:grpSpPr>
        <p:sp>
          <p:nvSpPr>
            <p:cNvPr id="26655" name="Rectangle 41"/>
            <p:cNvSpPr>
              <a:spLocks noChangeArrowheads="1"/>
            </p:cNvSpPr>
            <p:nvPr/>
          </p:nvSpPr>
          <p:spPr bwMode="auto">
            <a:xfrm>
              <a:off x="139" y="1338"/>
              <a:ext cx="389"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PC</a:t>
              </a:r>
            </a:p>
          </p:txBody>
        </p:sp>
        <p:sp>
          <p:nvSpPr>
            <p:cNvPr id="26656" name="AutoShape 42"/>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406571" name="Text Box 43"/>
          <p:cNvSpPr txBox="1">
            <a:spLocks noChangeArrowheads="1"/>
          </p:cNvSpPr>
          <p:nvPr/>
        </p:nvSpPr>
        <p:spPr bwMode="auto">
          <a:xfrm>
            <a:off x="6781800" y="3581400"/>
            <a:ext cx="1752600"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1000</a:t>
            </a:r>
            <a:r>
              <a:rPr lang="en-US" altLang="zh-CN" sz="1800">
                <a:solidFill>
                  <a:srgbClr val="CC0000"/>
                </a:solidFill>
              </a:rPr>
              <a:t>(</a:t>
            </a:r>
            <a:r>
              <a:rPr lang="zh-CN" altLang="en-US" sz="1800">
                <a:solidFill>
                  <a:srgbClr val="CC0000"/>
                </a:solidFill>
              </a:rPr>
              <a:t>进程</a:t>
            </a:r>
            <a:r>
              <a:rPr lang="en-US" altLang="zh-CN" sz="1800">
                <a:solidFill>
                  <a:srgbClr val="CC0000"/>
                </a:solidFill>
              </a:rPr>
              <a:t>2)</a:t>
            </a:r>
          </a:p>
        </p:txBody>
      </p:sp>
      <p:sp>
        <p:nvSpPr>
          <p:cNvPr id="406572" name="AutoShape 44"/>
          <p:cNvSpPr>
            <a:spLocks noChangeArrowheads="1"/>
          </p:cNvSpPr>
          <p:nvPr/>
        </p:nvSpPr>
        <p:spPr bwMode="auto">
          <a:xfrm rot="2435110">
            <a:off x="3141663" y="4673600"/>
            <a:ext cx="990600" cy="152400"/>
          </a:xfrm>
          <a:prstGeom prst="rightArrow">
            <a:avLst>
              <a:gd name="adj1" fmla="val 50000"/>
              <a:gd name="adj2" fmla="val 1625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406573" name="Group 45"/>
          <p:cNvGrpSpPr>
            <a:grpSpLocks/>
          </p:cNvGrpSpPr>
          <p:nvPr/>
        </p:nvGrpSpPr>
        <p:grpSpPr bwMode="auto">
          <a:xfrm>
            <a:off x="4038600" y="4791075"/>
            <a:ext cx="3429000" cy="466725"/>
            <a:chOff x="2736" y="1296"/>
            <a:chExt cx="2160" cy="294"/>
          </a:xfrm>
        </p:grpSpPr>
        <p:sp>
          <p:nvSpPr>
            <p:cNvPr id="26653" name="Text Box 46"/>
            <p:cNvSpPr txBox="1">
              <a:spLocks noChangeArrowheads="1"/>
            </p:cNvSpPr>
            <p:nvPr/>
          </p:nvSpPr>
          <p:spPr bwMode="auto">
            <a:xfrm>
              <a:off x="2736" y="1296"/>
              <a:ext cx="148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mov ax, [100]</a:t>
              </a:r>
            </a:p>
          </p:txBody>
        </p:sp>
        <p:sp>
          <p:nvSpPr>
            <p:cNvPr id="26654" name="Text Box 47"/>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IR</a:t>
              </a:r>
            </a:p>
          </p:txBody>
        </p:sp>
      </p:grpSp>
      <p:sp>
        <p:nvSpPr>
          <p:cNvPr id="406576" name="Line 48"/>
          <p:cNvSpPr>
            <a:spLocks noChangeShapeType="1"/>
          </p:cNvSpPr>
          <p:nvPr/>
        </p:nvSpPr>
        <p:spPr bwMode="auto">
          <a:xfrm flipV="1">
            <a:off x="5715000" y="43434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6577" name="Line 49"/>
          <p:cNvSpPr>
            <a:spLocks noChangeShapeType="1"/>
          </p:cNvSpPr>
          <p:nvPr/>
        </p:nvSpPr>
        <p:spPr bwMode="auto">
          <a:xfrm flipH="1">
            <a:off x="3124200" y="3962400"/>
            <a:ext cx="2209800" cy="990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6579" name="AutoShape 51"/>
          <p:cNvSpPr>
            <a:spLocks noChangeArrowheads="1"/>
          </p:cNvSpPr>
          <p:nvPr/>
        </p:nvSpPr>
        <p:spPr bwMode="auto">
          <a:xfrm rot="10800000">
            <a:off x="6781800" y="1295400"/>
            <a:ext cx="2209800" cy="1752600"/>
          </a:xfrm>
          <a:prstGeom prst="wedgeRoundRectCallout">
            <a:avLst>
              <a:gd name="adj1" fmla="val 42528"/>
              <a:gd name="adj2" fmla="val -7237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每条指令都要执行，效率很重要。硬件支持</a:t>
            </a:r>
            <a:r>
              <a:rPr lang="en-US" altLang="zh-CN" sz="2400"/>
              <a:t>(MMU)</a:t>
            </a:r>
            <a:r>
              <a:rPr lang="zh-CN" altLang="en-US" sz="2400"/>
              <a:t>。</a:t>
            </a:r>
          </a:p>
        </p:txBody>
      </p:sp>
      <p:sp>
        <p:nvSpPr>
          <p:cNvPr id="406580" name="AutoShape 52"/>
          <p:cNvSpPr>
            <a:spLocks noChangeArrowheads="1"/>
          </p:cNvSpPr>
          <p:nvPr/>
        </p:nvSpPr>
        <p:spPr bwMode="auto">
          <a:xfrm rot="10800000">
            <a:off x="6781800" y="5334000"/>
            <a:ext cx="2209800" cy="914400"/>
          </a:xfrm>
          <a:prstGeom prst="wedgeRoundRectCallout">
            <a:avLst>
              <a:gd name="adj1" fmla="val 18602"/>
              <a:gd name="adj2" fmla="val 13923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进程切换时修改该寄存器</a:t>
            </a:r>
          </a:p>
        </p:txBody>
      </p:sp>
      <p:grpSp>
        <p:nvGrpSpPr>
          <p:cNvPr id="406581" name="Group 53"/>
          <p:cNvGrpSpPr>
            <a:grpSpLocks/>
          </p:cNvGrpSpPr>
          <p:nvPr/>
        </p:nvGrpSpPr>
        <p:grpSpPr bwMode="auto">
          <a:xfrm>
            <a:off x="3924300" y="152400"/>
            <a:ext cx="4381500" cy="860425"/>
            <a:chOff x="2928" y="3426"/>
            <a:chExt cx="2424" cy="542"/>
          </a:xfrm>
        </p:grpSpPr>
        <p:sp>
          <p:nvSpPr>
            <p:cNvPr id="26651" name="Rectangle 54"/>
            <p:cNvSpPr>
              <a:spLocks noChangeArrowheads="1"/>
            </p:cNvSpPr>
            <p:nvPr/>
          </p:nvSpPr>
          <p:spPr bwMode="auto">
            <a:xfrm>
              <a:off x="2928" y="3426"/>
              <a:ext cx="2424" cy="5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Bef>
                  <a:spcPct val="0"/>
                </a:spcBef>
                <a:buClrTx/>
                <a:buSzTx/>
                <a:buFontTx/>
                <a:buNone/>
              </a:pPr>
              <a:r>
                <a:rPr lang="zh-CN" altLang="en-US">
                  <a:solidFill>
                    <a:srgbClr val="CC0000"/>
                  </a:solidFill>
                </a:rPr>
                <a:t>现在的问题集中在左边：内存怎么分配</a:t>
              </a:r>
              <a:r>
                <a:rPr lang="en-US" altLang="zh-CN">
                  <a:solidFill>
                    <a:srgbClr val="CC0000"/>
                  </a:solidFill>
                </a:rPr>
                <a:t>?</a:t>
              </a:r>
            </a:p>
          </p:txBody>
        </p:sp>
        <p:pic>
          <p:nvPicPr>
            <p:cNvPr id="26652" name="Picture 5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6578" name="Oval 50"/>
          <p:cNvSpPr>
            <a:spLocks noChangeArrowheads="1"/>
          </p:cNvSpPr>
          <p:nvPr/>
        </p:nvSpPr>
        <p:spPr bwMode="auto">
          <a:xfrm>
            <a:off x="5181600" y="3124200"/>
            <a:ext cx="3733800" cy="1676400"/>
          </a:xfrm>
          <a:prstGeom prst="ellipse">
            <a:avLst/>
          </a:prstGeom>
          <a:solidFill>
            <a:srgbClr val="0000FF">
              <a:alpha val="10196"/>
            </a:srgbClr>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6553"/>
                                        </p:tgtEl>
                                        <p:attrNameLst>
                                          <p:attrName>style.visibility</p:attrName>
                                        </p:attrNameLst>
                                      </p:cBhvr>
                                      <p:to>
                                        <p:strVal val="visible"/>
                                      </p:to>
                                    </p:set>
                                    <p:animEffect transition="in" filter="wipe(left)">
                                      <p:cBhvr>
                                        <p:cTn id="7" dur="500"/>
                                        <p:tgtEl>
                                          <p:spTgt spid="4065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406546"/>
                                        </p:tgtEl>
                                        <p:attrNameLst>
                                          <p:attrName>style.visibility</p:attrName>
                                        </p:attrNameLst>
                                      </p:cBhvr>
                                      <p:to>
                                        <p:strVal val="visible"/>
                                      </p:to>
                                    </p:set>
                                    <p:anim calcmode="lin" valueType="num">
                                      <p:cBhvr>
                                        <p:cTn id="12" dur="500" fill="hold"/>
                                        <p:tgtEl>
                                          <p:spTgt spid="406546"/>
                                        </p:tgtEl>
                                        <p:attrNameLst>
                                          <p:attrName>ppt_x</p:attrName>
                                        </p:attrNameLst>
                                      </p:cBhvr>
                                      <p:tavLst>
                                        <p:tav tm="0">
                                          <p:val>
                                            <p:strVal val="#ppt_x-#ppt_w/2"/>
                                          </p:val>
                                        </p:tav>
                                        <p:tav tm="100000">
                                          <p:val>
                                            <p:strVal val="#ppt_x"/>
                                          </p:val>
                                        </p:tav>
                                      </p:tavLst>
                                    </p:anim>
                                    <p:anim calcmode="lin" valueType="num">
                                      <p:cBhvr>
                                        <p:cTn id="13" dur="500" fill="hold"/>
                                        <p:tgtEl>
                                          <p:spTgt spid="406546"/>
                                        </p:tgtEl>
                                        <p:attrNameLst>
                                          <p:attrName>ppt_y</p:attrName>
                                        </p:attrNameLst>
                                      </p:cBhvr>
                                      <p:tavLst>
                                        <p:tav tm="0">
                                          <p:val>
                                            <p:strVal val="#ppt_y"/>
                                          </p:val>
                                        </p:tav>
                                        <p:tav tm="100000">
                                          <p:val>
                                            <p:strVal val="#ppt_y"/>
                                          </p:val>
                                        </p:tav>
                                      </p:tavLst>
                                    </p:anim>
                                    <p:anim calcmode="lin" valueType="num">
                                      <p:cBhvr>
                                        <p:cTn id="14" dur="500" fill="hold"/>
                                        <p:tgtEl>
                                          <p:spTgt spid="406546"/>
                                        </p:tgtEl>
                                        <p:attrNameLst>
                                          <p:attrName>ppt_w</p:attrName>
                                        </p:attrNameLst>
                                      </p:cBhvr>
                                      <p:tavLst>
                                        <p:tav tm="0">
                                          <p:val>
                                            <p:fltVal val="0"/>
                                          </p:val>
                                        </p:tav>
                                        <p:tav tm="100000">
                                          <p:val>
                                            <p:strVal val="#ppt_w"/>
                                          </p:val>
                                        </p:tav>
                                      </p:tavLst>
                                    </p:anim>
                                    <p:anim calcmode="lin" valueType="num">
                                      <p:cBhvr>
                                        <p:cTn id="15" dur="500" fill="hold"/>
                                        <p:tgtEl>
                                          <p:spTgt spid="406546"/>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500"/>
                            </p:stCondLst>
                            <p:childTnLst>
                              <p:par>
                                <p:cTn id="17" presetID="9" presetClass="entr" presetSubtype="0" fill="hold" nodeType="afterEffect">
                                  <p:stCondLst>
                                    <p:cond delay="0"/>
                                  </p:stCondLst>
                                  <p:childTnLst>
                                    <p:set>
                                      <p:cBhvr>
                                        <p:cTn id="18" dur="1" fill="hold">
                                          <p:stCondLst>
                                            <p:cond delay="0"/>
                                          </p:stCondLst>
                                        </p:cTn>
                                        <p:tgtEl>
                                          <p:spTgt spid="406547"/>
                                        </p:tgtEl>
                                        <p:attrNameLst>
                                          <p:attrName>style.visibility</p:attrName>
                                        </p:attrNameLst>
                                      </p:cBhvr>
                                      <p:to>
                                        <p:strVal val="visible"/>
                                      </p:to>
                                    </p:set>
                                    <p:animEffect transition="in" filter="dissolve">
                                      <p:cBhvr>
                                        <p:cTn id="19" dur="500"/>
                                        <p:tgtEl>
                                          <p:spTgt spid="406547"/>
                                        </p:tgtEl>
                                      </p:cBhvr>
                                    </p:animEffect>
                                  </p:childTnLst>
                                </p:cTn>
                              </p:par>
                            </p:childTnLst>
                          </p:cTn>
                        </p:par>
                        <p:par>
                          <p:cTn id="20" fill="hold" nodeType="afterGroup">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406562"/>
                                        </p:tgtEl>
                                        <p:attrNameLst>
                                          <p:attrName>style.visibility</p:attrName>
                                        </p:attrNameLst>
                                      </p:cBhvr>
                                      <p:to>
                                        <p:strVal val="visible"/>
                                      </p:to>
                                    </p:set>
                                    <p:animEffect transition="in" filter="wipe(up)">
                                      <p:cBhvr>
                                        <p:cTn id="23" dur="500"/>
                                        <p:tgtEl>
                                          <p:spTgt spid="406562"/>
                                        </p:tgtEl>
                                      </p:cBhvr>
                                    </p:animEffect>
                                  </p:childTnLst>
                                </p:cTn>
                              </p:par>
                            </p:childTnLst>
                          </p:cTn>
                        </p:par>
                        <p:par>
                          <p:cTn id="24" fill="hold" nodeType="afterGroup">
                            <p:stCondLst>
                              <p:cond delay="1500"/>
                            </p:stCondLst>
                            <p:childTnLst>
                              <p:par>
                                <p:cTn id="25" presetID="9" presetClass="entr" presetSubtype="0" fill="hold" nodeType="afterEffect">
                                  <p:stCondLst>
                                    <p:cond delay="0"/>
                                  </p:stCondLst>
                                  <p:childTnLst>
                                    <p:set>
                                      <p:cBhvr>
                                        <p:cTn id="26" dur="1" fill="hold">
                                          <p:stCondLst>
                                            <p:cond delay="0"/>
                                          </p:stCondLst>
                                        </p:cTn>
                                        <p:tgtEl>
                                          <p:spTgt spid="406558"/>
                                        </p:tgtEl>
                                        <p:attrNameLst>
                                          <p:attrName>style.visibility</p:attrName>
                                        </p:attrNameLst>
                                      </p:cBhvr>
                                      <p:to>
                                        <p:strVal val="visible"/>
                                      </p:to>
                                    </p:set>
                                    <p:animEffect transition="in" filter="dissolve">
                                      <p:cBhvr>
                                        <p:cTn id="27" dur="500"/>
                                        <p:tgtEl>
                                          <p:spTgt spid="406558"/>
                                        </p:tgtEl>
                                      </p:cBhvr>
                                    </p:animEffect>
                                  </p:childTnLst>
                                </p:cTn>
                              </p:par>
                            </p:childTnLst>
                          </p:cTn>
                        </p:par>
                        <p:par>
                          <p:cTn id="28" fill="hold" nodeType="afterGroup">
                            <p:stCondLst>
                              <p:cond delay="2000"/>
                            </p:stCondLst>
                            <p:childTnLst>
                              <p:par>
                                <p:cTn id="29" presetID="9" presetClass="entr" presetSubtype="0" fill="hold" nodeType="afterEffect">
                                  <p:stCondLst>
                                    <p:cond delay="0"/>
                                  </p:stCondLst>
                                  <p:childTnLst>
                                    <p:set>
                                      <p:cBhvr>
                                        <p:cTn id="30" dur="1" fill="hold">
                                          <p:stCondLst>
                                            <p:cond delay="0"/>
                                          </p:stCondLst>
                                        </p:cTn>
                                        <p:tgtEl>
                                          <p:spTgt spid="406550"/>
                                        </p:tgtEl>
                                        <p:attrNameLst>
                                          <p:attrName>style.visibility</p:attrName>
                                        </p:attrNameLst>
                                      </p:cBhvr>
                                      <p:to>
                                        <p:strVal val="visible"/>
                                      </p:to>
                                    </p:set>
                                    <p:animEffect transition="in" filter="dissolve">
                                      <p:cBhvr>
                                        <p:cTn id="31" dur="500"/>
                                        <p:tgtEl>
                                          <p:spTgt spid="406550"/>
                                        </p:tgtEl>
                                      </p:cBhvr>
                                    </p:animEffect>
                                  </p:childTnLst>
                                </p:cTn>
                              </p:par>
                            </p:childTnLst>
                          </p:cTn>
                        </p:par>
                        <p:par>
                          <p:cTn id="32" fill="hold" nodeType="afterGroup">
                            <p:stCondLst>
                              <p:cond delay="2500"/>
                            </p:stCondLst>
                            <p:childTnLst>
                              <p:par>
                                <p:cTn id="33" presetID="17" presetClass="entr" presetSubtype="2" fill="hold" grpId="0" nodeType="afterEffect">
                                  <p:stCondLst>
                                    <p:cond delay="0"/>
                                  </p:stCondLst>
                                  <p:childTnLst>
                                    <p:set>
                                      <p:cBhvr>
                                        <p:cTn id="34" dur="1" fill="hold">
                                          <p:stCondLst>
                                            <p:cond delay="0"/>
                                          </p:stCondLst>
                                        </p:cTn>
                                        <p:tgtEl>
                                          <p:spTgt spid="406563"/>
                                        </p:tgtEl>
                                        <p:attrNameLst>
                                          <p:attrName>style.visibility</p:attrName>
                                        </p:attrNameLst>
                                      </p:cBhvr>
                                      <p:to>
                                        <p:strVal val="visible"/>
                                      </p:to>
                                    </p:set>
                                    <p:anim calcmode="lin" valueType="num">
                                      <p:cBhvr>
                                        <p:cTn id="35" dur="500" fill="hold"/>
                                        <p:tgtEl>
                                          <p:spTgt spid="406563"/>
                                        </p:tgtEl>
                                        <p:attrNameLst>
                                          <p:attrName>ppt_x</p:attrName>
                                        </p:attrNameLst>
                                      </p:cBhvr>
                                      <p:tavLst>
                                        <p:tav tm="0">
                                          <p:val>
                                            <p:strVal val="#ppt_x+#ppt_w/2"/>
                                          </p:val>
                                        </p:tav>
                                        <p:tav tm="100000">
                                          <p:val>
                                            <p:strVal val="#ppt_x"/>
                                          </p:val>
                                        </p:tav>
                                      </p:tavLst>
                                    </p:anim>
                                    <p:anim calcmode="lin" valueType="num">
                                      <p:cBhvr>
                                        <p:cTn id="36" dur="500" fill="hold"/>
                                        <p:tgtEl>
                                          <p:spTgt spid="406563"/>
                                        </p:tgtEl>
                                        <p:attrNameLst>
                                          <p:attrName>ppt_y</p:attrName>
                                        </p:attrNameLst>
                                      </p:cBhvr>
                                      <p:tavLst>
                                        <p:tav tm="0">
                                          <p:val>
                                            <p:strVal val="#ppt_y"/>
                                          </p:val>
                                        </p:tav>
                                        <p:tav tm="100000">
                                          <p:val>
                                            <p:strVal val="#ppt_y"/>
                                          </p:val>
                                        </p:tav>
                                      </p:tavLst>
                                    </p:anim>
                                    <p:anim calcmode="lin" valueType="num">
                                      <p:cBhvr>
                                        <p:cTn id="37" dur="500" fill="hold"/>
                                        <p:tgtEl>
                                          <p:spTgt spid="406563"/>
                                        </p:tgtEl>
                                        <p:attrNameLst>
                                          <p:attrName>ppt_w</p:attrName>
                                        </p:attrNameLst>
                                      </p:cBhvr>
                                      <p:tavLst>
                                        <p:tav tm="0">
                                          <p:val>
                                            <p:fltVal val="0"/>
                                          </p:val>
                                        </p:tav>
                                        <p:tav tm="100000">
                                          <p:val>
                                            <p:strVal val="#ppt_w"/>
                                          </p:val>
                                        </p:tav>
                                      </p:tavLst>
                                    </p:anim>
                                    <p:anim calcmode="lin" valueType="num">
                                      <p:cBhvr>
                                        <p:cTn id="38" dur="500" fill="hold"/>
                                        <p:tgtEl>
                                          <p:spTgt spid="406563"/>
                                        </p:tgtEl>
                                        <p:attrNameLst>
                                          <p:attrName>ppt_h</p:attrName>
                                        </p:attrNameLst>
                                      </p:cBhvr>
                                      <p:tavLst>
                                        <p:tav tm="0">
                                          <p:val>
                                            <p:strVal val="#ppt_h"/>
                                          </p:val>
                                        </p:tav>
                                        <p:tav tm="100000">
                                          <p:val>
                                            <p:strVal val="#ppt_h"/>
                                          </p:val>
                                        </p:tav>
                                      </p:tavLst>
                                    </p:anim>
                                  </p:childTnLst>
                                </p:cTn>
                              </p:par>
                            </p:childTnLst>
                          </p:cTn>
                        </p:par>
                        <p:par>
                          <p:cTn id="39" fill="hold" nodeType="afterGroup">
                            <p:stCondLst>
                              <p:cond delay="3000"/>
                            </p:stCondLst>
                            <p:childTnLst>
                              <p:par>
                                <p:cTn id="40" presetID="22" presetClass="entr" presetSubtype="2" fill="hold" grpId="0" nodeType="afterEffect">
                                  <p:stCondLst>
                                    <p:cond delay="0"/>
                                  </p:stCondLst>
                                  <p:childTnLst>
                                    <p:set>
                                      <p:cBhvr>
                                        <p:cTn id="41" dur="1" fill="hold">
                                          <p:stCondLst>
                                            <p:cond delay="0"/>
                                          </p:stCondLst>
                                        </p:cTn>
                                        <p:tgtEl>
                                          <p:spTgt spid="406564"/>
                                        </p:tgtEl>
                                        <p:attrNameLst>
                                          <p:attrName>style.visibility</p:attrName>
                                        </p:attrNameLst>
                                      </p:cBhvr>
                                      <p:to>
                                        <p:strVal val="visible"/>
                                      </p:to>
                                    </p:set>
                                    <p:animEffect transition="in" filter="wipe(right)">
                                      <p:cBhvr>
                                        <p:cTn id="42" dur="500"/>
                                        <p:tgtEl>
                                          <p:spTgt spid="40656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406565"/>
                                        </p:tgtEl>
                                        <p:attrNameLst>
                                          <p:attrName>style.visibility</p:attrName>
                                        </p:attrNameLst>
                                      </p:cBhvr>
                                      <p:to>
                                        <p:strVal val="visible"/>
                                      </p:to>
                                    </p:set>
                                    <p:animEffect transition="in" filter="wipe(up)">
                                      <p:cBhvr>
                                        <p:cTn id="47" dur="500"/>
                                        <p:tgtEl>
                                          <p:spTgt spid="406565"/>
                                        </p:tgtEl>
                                      </p:cBhvr>
                                    </p:animEffect>
                                  </p:childTnLst>
                                </p:cTn>
                              </p:par>
                            </p:childTnLst>
                          </p:cTn>
                        </p:par>
                        <p:par>
                          <p:cTn id="48" fill="hold" nodeType="afterGroup">
                            <p:stCondLst>
                              <p:cond delay="500"/>
                            </p:stCondLst>
                            <p:childTnLst>
                              <p:par>
                                <p:cTn id="49" presetID="1" presetClass="exit" presetSubtype="0" fill="hold" nodeType="afterEffect">
                                  <p:stCondLst>
                                    <p:cond delay="0"/>
                                  </p:stCondLst>
                                  <p:childTnLst>
                                    <p:set>
                                      <p:cBhvr>
                                        <p:cTn id="50" dur="1" fill="hold">
                                          <p:stCondLst>
                                            <p:cond delay="0"/>
                                          </p:stCondLst>
                                        </p:cTn>
                                        <p:tgtEl>
                                          <p:spTgt spid="406553"/>
                                        </p:tgtEl>
                                        <p:attrNameLst>
                                          <p:attrName>style.visibility</p:attrName>
                                        </p:attrNameLst>
                                      </p:cBhvr>
                                      <p:to>
                                        <p:strVal val="hidden"/>
                                      </p:to>
                                    </p:se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406568"/>
                                        </p:tgtEl>
                                        <p:attrNameLst>
                                          <p:attrName>style.visibility</p:attrName>
                                        </p:attrNameLst>
                                      </p:cBhvr>
                                      <p:to>
                                        <p:strVal val="visible"/>
                                      </p:to>
                                    </p:set>
                                    <p:animEffect transition="in" filter="wipe(left)">
                                      <p:cBhvr>
                                        <p:cTn id="54" dur="500"/>
                                        <p:tgtEl>
                                          <p:spTgt spid="406568"/>
                                        </p:tgtEl>
                                      </p:cBhvr>
                                    </p:animEffect>
                                  </p:childTnLst>
                                </p:cTn>
                              </p:par>
                            </p:childTnLst>
                          </p:cTn>
                        </p:par>
                        <p:par>
                          <p:cTn id="55" fill="hold" nodeType="afterGroup">
                            <p:stCondLst>
                              <p:cond delay="1000"/>
                            </p:stCondLst>
                            <p:childTnLst>
                              <p:par>
                                <p:cTn id="56" presetID="26" presetClass="entr" presetSubtype="0" fill="hold" grpId="0" nodeType="afterEffect">
                                  <p:stCondLst>
                                    <p:cond delay="0"/>
                                  </p:stCondLst>
                                  <p:childTnLst>
                                    <p:set>
                                      <p:cBhvr>
                                        <p:cTn id="57" dur="1" fill="hold">
                                          <p:stCondLst>
                                            <p:cond delay="0"/>
                                          </p:stCondLst>
                                        </p:cTn>
                                        <p:tgtEl>
                                          <p:spTgt spid="406571"/>
                                        </p:tgtEl>
                                        <p:attrNameLst>
                                          <p:attrName>style.visibility</p:attrName>
                                        </p:attrNameLst>
                                      </p:cBhvr>
                                      <p:to>
                                        <p:strVal val="visible"/>
                                      </p:to>
                                    </p:set>
                                    <p:animEffect transition="in" filter="wipe(down)">
                                      <p:cBhvr>
                                        <p:cTn id="58" dur="580">
                                          <p:stCondLst>
                                            <p:cond delay="0"/>
                                          </p:stCondLst>
                                        </p:cTn>
                                        <p:tgtEl>
                                          <p:spTgt spid="406571"/>
                                        </p:tgtEl>
                                      </p:cBhvr>
                                    </p:animEffect>
                                    <p:anim calcmode="lin" valueType="num">
                                      <p:cBhvr>
                                        <p:cTn id="59" dur="1822" tmFilter="0,0; 0.14,0.36; 0.43,0.73; 0.71,0.91; 1.0,1.0">
                                          <p:stCondLst>
                                            <p:cond delay="0"/>
                                          </p:stCondLst>
                                        </p:cTn>
                                        <p:tgtEl>
                                          <p:spTgt spid="40657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40657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40657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40657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406571"/>
                                        </p:tgtEl>
                                        <p:attrNameLst>
                                          <p:attrName>ppt_y</p:attrName>
                                        </p:attrNameLst>
                                      </p:cBhvr>
                                      <p:tavLst>
                                        <p:tav tm="0" fmla="#ppt_y-sin(pi*$)/81">
                                          <p:val>
                                            <p:fltVal val="0"/>
                                          </p:val>
                                        </p:tav>
                                        <p:tav tm="100000">
                                          <p:val>
                                            <p:fltVal val="1"/>
                                          </p:val>
                                        </p:tav>
                                      </p:tavLst>
                                    </p:anim>
                                    <p:animScale>
                                      <p:cBhvr>
                                        <p:cTn id="64" dur="26">
                                          <p:stCondLst>
                                            <p:cond delay="650"/>
                                          </p:stCondLst>
                                        </p:cTn>
                                        <p:tgtEl>
                                          <p:spTgt spid="406571"/>
                                        </p:tgtEl>
                                      </p:cBhvr>
                                      <p:to x="100000" y="60000"/>
                                    </p:animScale>
                                    <p:animScale>
                                      <p:cBhvr>
                                        <p:cTn id="65" dur="166" decel="50000">
                                          <p:stCondLst>
                                            <p:cond delay="676"/>
                                          </p:stCondLst>
                                        </p:cTn>
                                        <p:tgtEl>
                                          <p:spTgt spid="406571"/>
                                        </p:tgtEl>
                                      </p:cBhvr>
                                      <p:to x="100000" y="100000"/>
                                    </p:animScale>
                                    <p:animScale>
                                      <p:cBhvr>
                                        <p:cTn id="66" dur="26">
                                          <p:stCondLst>
                                            <p:cond delay="1312"/>
                                          </p:stCondLst>
                                        </p:cTn>
                                        <p:tgtEl>
                                          <p:spTgt spid="406571"/>
                                        </p:tgtEl>
                                      </p:cBhvr>
                                      <p:to x="100000" y="80000"/>
                                    </p:animScale>
                                    <p:animScale>
                                      <p:cBhvr>
                                        <p:cTn id="67" dur="166" decel="50000">
                                          <p:stCondLst>
                                            <p:cond delay="1338"/>
                                          </p:stCondLst>
                                        </p:cTn>
                                        <p:tgtEl>
                                          <p:spTgt spid="406571"/>
                                        </p:tgtEl>
                                      </p:cBhvr>
                                      <p:to x="100000" y="100000"/>
                                    </p:animScale>
                                    <p:animScale>
                                      <p:cBhvr>
                                        <p:cTn id="68" dur="26">
                                          <p:stCondLst>
                                            <p:cond delay="1642"/>
                                          </p:stCondLst>
                                        </p:cTn>
                                        <p:tgtEl>
                                          <p:spTgt spid="406571"/>
                                        </p:tgtEl>
                                      </p:cBhvr>
                                      <p:to x="100000" y="90000"/>
                                    </p:animScale>
                                    <p:animScale>
                                      <p:cBhvr>
                                        <p:cTn id="69" dur="166" decel="50000">
                                          <p:stCondLst>
                                            <p:cond delay="1668"/>
                                          </p:stCondLst>
                                        </p:cTn>
                                        <p:tgtEl>
                                          <p:spTgt spid="406571"/>
                                        </p:tgtEl>
                                      </p:cBhvr>
                                      <p:to x="100000" y="100000"/>
                                    </p:animScale>
                                    <p:animScale>
                                      <p:cBhvr>
                                        <p:cTn id="70" dur="26">
                                          <p:stCondLst>
                                            <p:cond delay="1808"/>
                                          </p:stCondLst>
                                        </p:cTn>
                                        <p:tgtEl>
                                          <p:spTgt spid="406571"/>
                                        </p:tgtEl>
                                      </p:cBhvr>
                                      <p:to x="100000" y="95000"/>
                                    </p:animScale>
                                    <p:animScale>
                                      <p:cBhvr>
                                        <p:cTn id="71" dur="166" decel="50000">
                                          <p:stCondLst>
                                            <p:cond delay="1834"/>
                                          </p:stCondLst>
                                        </p:cTn>
                                        <p:tgtEl>
                                          <p:spTgt spid="406571"/>
                                        </p:tgtEl>
                                      </p:cBhvr>
                                      <p:to x="100000" y="100000"/>
                                    </p:animScale>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406546"/>
                                        </p:tgtEl>
                                        <p:attrNameLst>
                                          <p:attrName>style.visibility</p:attrName>
                                        </p:attrNameLst>
                                      </p:cBhvr>
                                      <p:to>
                                        <p:strVal val="hidden"/>
                                      </p:to>
                                    </p:set>
                                  </p:childTnLst>
                                </p:cTn>
                              </p:par>
                            </p:childTnLst>
                          </p:cTn>
                        </p:par>
                        <p:par>
                          <p:cTn id="76" fill="hold" nodeType="afterGroup">
                            <p:stCondLst>
                              <p:cond delay="0"/>
                            </p:stCondLst>
                            <p:childTnLst>
                              <p:par>
                                <p:cTn id="77" presetID="1" presetClass="exit" presetSubtype="0" fill="hold" nodeType="afterEffect">
                                  <p:stCondLst>
                                    <p:cond delay="0"/>
                                  </p:stCondLst>
                                  <p:childTnLst>
                                    <p:set>
                                      <p:cBhvr>
                                        <p:cTn id="78" dur="1" fill="hold">
                                          <p:stCondLst>
                                            <p:cond delay="0"/>
                                          </p:stCondLst>
                                        </p:cTn>
                                        <p:tgtEl>
                                          <p:spTgt spid="406547"/>
                                        </p:tgtEl>
                                        <p:attrNameLst>
                                          <p:attrName>style.visibility</p:attrName>
                                        </p:attrNameLst>
                                      </p:cBhvr>
                                      <p:to>
                                        <p:strVal val="hidden"/>
                                      </p:to>
                                    </p:set>
                                  </p:childTnLst>
                                </p:cTn>
                              </p:par>
                            </p:childTnLst>
                          </p:cTn>
                        </p:par>
                        <p:par>
                          <p:cTn id="79" fill="hold" nodeType="afterGroup">
                            <p:stCondLst>
                              <p:cond delay="0"/>
                            </p:stCondLst>
                            <p:childTnLst>
                              <p:par>
                                <p:cTn id="80" presetID="1" presetClass="exit" presetSubtype="0" fill="hold" grpId="1" nodeType="afterEffect">
                                  <p:stCondLst>
                                    <p:cond delay="0"/>
                                  </p:stCondLst>
                                  <p:childTnLst>
                                    <p:set>
                                      <p:cBhvr>
                                        <p:cTn id="81" dur="1" fill="hold">
                                          <p:stCondLst>
                                            <p:cond delay="0"/>
                                          </p:stCondLst>
                                        </p:cTn>
                                        <p:tgtEl>
                                          <p:spTgt spid="406562"/>
                                        </p:tgtEl>
                                        <p:attrNameLst>
                                          <p:attrName>style.visibility</p:attrName>
                                        </p:attrNameLst>
                                      </p:cBhvr>
                                      <p:to>
                                        <p:strVal val="hidden"/>
                                      </p:to>
                                    </p:set>
                                  </p:childTnLst>
                                </p:cTn>
                              </p:par>
                            </p:childTnLst>
                          </p:cTn>
                        </p:par>
                        <p:par>
                          <p:cTn id="82" fill="hold" nodeType="afterGroup">
                            <p:stCondLst>
                              <p:cond delay="0"/>
                            </p:stCondLst>
                            <p:childTnLst>
                              <p:par>
                                <p:cTn id="83" presetID="22" presetClass="entr" presetSubtype="8" fill="hold" grpId="0" nodeType="afterEffect">
                                  <p:stCondLst>
                                    <p:cond delay="0"/>
                                  </p:stCondLst>
                                  <p:childTnLst>
                                    <p:set>
                                      <p:cBhvr>
                                        <p:cTn id="84" dur="1" fill="hold">
                                          <p:stCondLst>
                                            <p:cond delay="0"/>
                                          </p:stCondLst>
                                        </p:cTn>
                                        <p:tgtEl>
                                          <p:spTgt spid="406572"/>
                                        </p:tgtEl>
                                        <p:attrNameLst>
                                          <p:attrName>style.visibility</p:attrName>
                                        </p:attrNameLst>
                                      </p:cBhvr>
                                      <p:to>
                                        <p:strVal val="visible"/>
                                      </p:to>
                                    </p:set>
                                    <p:animEffect transition="in" filter="wipe(left)">
                                      <p:cBhvr>
                                        <p:cTn id="85" dur="500"/>
                                        <p:tgtEl>
                                          <p:spTgt spid="406572"/>
                                        </p:tgtEl>
                                      </p:cBhvr>
                                    </p:animEffect>
                                  </p:childTnLst>
                                </p:cTn>
                              </p:par>
                            </p:childTnLst>
                          </p:cTn>
                        </p:par>
                        <p:par>
                          <p:cTn id="86" fill="hold" nodeType="afterGroup">
                            <p:stCondLst>
                              <p:cond delay="500"/>
                            </p:stCondLst>
                            <p:childTnLst>
                              <p:par>
                                <p:cTn id="87" presetID="9" presetClass="entr" presetSubtype="0" fill="hold" nodeType="afterEffect">
                                  <p:stCondLst>
                                    <p:cond delay="0"/>
                                  </p:stCondLst>
                                  <p:childTnLst>
                                    <p:set>
                                      <p:cBhvr>
                                        <p:cTn id="88" dur="1" fill="hold">
                                          <p:stCondLst>
                                            <p:cond delay="0"/>
                                          </p:stCondLst>
                                        </p:cTn>
                                        <p:tgtEl>
                                          <p:spTgt spid="406573"/>
                                        </p:tgtEl>
                                        <p:attrNameLst>
                                          <p:attrName>style.visibility</p:attrName>
                                        </p:attrNameLst>
                                      </p:cBhvr>
                                      <p:to>
                                        <p:strVal val="visible"/>
                                      </p:to>
                                    </p:set>
                                    <p:animEffect transition="in" filter="dissolve">
                                      <p:cBhvr>
                                        <p:cTn id="89" dur="500"/>
                                        <p:tgtEl>
                                          <p:spTgt spid="406573"/>
                                        </p:tgtEl>
                                      </p:cBhvr>
                                    </p:animEffect>
                                  </p:childTnLst>
                                </p:cTn>
                              </p:par>
                            </p:childTnLst>
                          </p:cTn>
                        </p:par>
                        <p:par>
                          <p:cTn id="90" fill="hold" nodeType="afterGroup">
                            <p:stCondLst>
                              <p:cond delay="1000"/>
                            </p:stCondLst>
                            <p:childTnLst>
                              <p:par>
                                <p:cTn id="91" presetID="17" presetClass="entr" presetSubtype="4" fill="hold" grpId="0" nodeType="afterEffect">
                                  <p:stCondLst>
                                    <p:cond delay="0"/>
                                  </p:stCondLst>
                                  <p:childTnLst>
                                    <p:set>
                                      <p:cBhvr>
                                        <p:cTn id="92" dur="1" fill="hold">
                                          <p:stCondLst>
                                            <p:cond delay="0"/>
                                          </p:stCondLst>
                                        </p:cTn>
                                        <p:tgtEl>
                                          <p:spTgt spid="406576"/>
                                        </p:tgtEl>
                                        <p:attrNameLst>
                                          <p:attrName>style.visibility</p:attrName>
                                        </p:attrNameLst>
                                      </p:cBhvr>
                                      <p:to>
                                        <p:strVal val="visible"/>
                                      </p:to>
                                    </p:set>
                                    <p:anim calcmode="lin" valueType="num">
                                      <p:cBhvr>
                                        <p:cTn id="93" dur="500" fill="hold"/>
                                        <p:tgtEl>
                                          <p:spTgt spid="406576"/>
                                        </p:tgtEl>
                                        <p:attrNameLst>
                                          <p:attrName>ppt_x</p:attrName>
                                        </p:attrNameLst>
                                      </p:cBhvr>
                                      <p:tavLst>
                                        <p:tav tm="0">
                                          <p:val>
                                            <p:strVal val="#ppt_x"/>
                                          </p:val>
                                        </p:tav>
                                        <p:tav tm="100000">
                                          <p:val>
                                            <p:strVal val="#ppt_x"/>
                                          </p:val>
                                        </p:tav>
                                      </p:tavLst>
                                    </p:anim>
                                    <p:anim calcmode="lin" valueType="num">
                                      <p:cBhvr>
                                        <p:cTn id="94" dur="500" fill="hold"/>
                                        <p:tgtEl>
                                          <p:spTgt spid="406576"/>
                                        </p:tgtEl>
                                        <p:attrNameLst>
                                          <p:attrName>ppt_y</p:attrName>
                                        </p:attrNameLst>
                                      </p:cBhvr>
                                      <p:tavLst>
                                        <p:tav tm="0">
                                          <p:val>
                                            <p:strVal val="#ppt_y+#ppt_h/2"/>
                                          </p:val>
                                        </p:tav>
                                        <p:tav tm="100000">
                                          <p:val>
                                            <p:strVal val="#ppt_y"/>
                                          </p:val>
                                        </p:tav>
                                      </p:tavLst>
                                    </p:anim>
                                    <p:anim calcmode="lin" valueType="num">
                                      <p:cBhvr>
                                        <p:cTn id="95" dur="500" fill="hold"/>
                                        <p:tgtEl>
                                          <p:spTgt spid="406576"/>
                                        </p:tgtEl>
                                        <p:attrNameLst>
                                          <p:attrName>ppt_w</p:attrName>
                                        </p:attrNameLst>
                                      </p:cBhvr>
                                      <p:tavLst>
                                        <p:tav tm="0">
                                          <p:val>
                                            <p:strVal val="#ppt_w"/>
                                          </p:val>
                                        </p:tav>
                                        <p:tav tm="100000">
                                          <p:val>
                                            <p:strVal val="#ppt_w"/>
                                          </p:val>
                                        </p:tav>
                                      </p:tavLst>
                                    </p:anim>
                                    <p:anim calcmode="lin" valueType="num">
                                      <p:cBhvr>
                                        <p:cTn id="96" dur="500" fill="hold"/>
                                        <p:tgtEl>
                                          <p:spTgt spid="406576"/>
                                        </p:tgtEl>
                                        <p:attrNameLst>
                                          <p:attrName>ppt_h</p:attrName>
                                        </p:attrNameLst>
                                      </p:cBhvr>
                                      <p:tavLst>
                                        <p:tav tm="0">
                                          <p:val>
                                            <p:fltVal val="0"/>
                                          </p:val>
                                        </p:tav>
                                        <p:tav tm="100000">
                                          <p:val>
                                            <p:strVal val="#ppt_h"/>
                                          </p:val>
                                        </p:tav>
                                      </p:tavLst>
                                    </p:anim>
                                  </p:childTnLst>
                                </p:cTn>
                              </p:par>
                            </p:childTnLst>
                          </p:cTn>
                        </p:par>
                        <p:par>
                          <p:cTn id="97" fill="hold" nodeType="afterGroup">
                            <p:stCondLst>
                              <p:cond delay="1500"/>
                            </p:stCondLst>
                            <p:childTnLst>
                              <p:par>
                                <p:cTn id="98" presetID="1" presetClass="exit" presetSubtype="0" fill="hold" grpId="1" nodeType="afterEffect">
                                  <p:stCondLst>
                                    <p:cond delay="0"/>
                                  </p:stCondLst>
                                  <p:childTnLst>
                                    <p:set>
                                      <p:cBhvr>
                                        <p:cTn id="99" dur="1" fill="hold">
                                          <p:stCondLst>
                                            <p:cond delay="0"/>
                                          </p:stCondLst>
                                        </p:cTn>
                                        <p:tgtEl>
                                          <p:spTgt spid="406564"/>
                                        </p:tgtEl>
                                        <p:attrNameLst>
                                          <p:attrName>style.visibility</p:attrName>
                                        </p:attrNameLst>
                                      </p:cBhvr>
                                      <p:to>
                                        <p:strVal val="hidden"/>
                                      </p:to>
                                    </p:set>
                                  </p:childTnLst>
                                </p:cTn>
                              </p:par>
                            </p:childTnLst>
                          </p:cTn>
                        </p:par>
                        <p:par>
                          <p:cTn id="100" fill="hold" nodeType="afterGroup">
                            <p:stCondLst>
                              <p:cond delay="1500"/>
                            </p:stCondLst>
                            <p:childTnLst>
                              <p:par>
                                <p:cTn id="101" presetID="22" presetClass="entr" presetSubtype="2" fill="hold" grpId="0" nodeType="afterEffect">
                                  <p:stCondLst>
                                    <p:cond delay="0"/>
                                  </p:stCondLst>
                                  <p:childTnLst>
                                    <p:set>
                                      <p:cBhvr>
                                        <p:cTn id="102" dur="1" fill="hold">
                                          <p:stCondLst>
                                            <p:cond delay="0"/>
                                          </p:stCondLst>
                                        </p:cTn>
                                        <p:tgtEl>
                                          <p:spTgt spid="406577"/>
                                        </p:tgtEl>
                                        <p:attrNameLst>
                                          <p:attrName>style.visibility</p:attrName>
                                        </p:attrNameLst>
                                      </p:cBhvr>
                                      <p:to>
                                        <p:strVal val="visible"/>
                                      </p:to>
                                    </p:set>
                                    <p:animEffect transition="in" filter="wipe(right)">
                                      <p:cBhvr>
                                        <p:cTn id="103" dur="500"/>
                                        <p:tgtEl>
                                          <p:spTgt spid="406577"/>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406578"/>
                                        </p:tgtEl>
                                        <p:attrNameLst>
                                          <p:attrName>style.visibility</p:attrName>
                                        </p:attrNameLst>
                                      </p:cBhvr>
                                      <p:to>
                                        <p:strVal val="visible"/>
                                      </p:to>
                                    </p:set>
                                    <p:animEffect transition="in" filter="dissolve">
                                      <p:cBhvr>
                                        <p:cTn id="108" dur="500"/>
                                        <p:tgtEl>
                                          <p:spTgt spid="406578"/>
                                        </p:tgtEl>
                                      </p:cBhvr>
                                    </p:animEffect>
                                  </p:childTnLst>
                                </p:cTn>
                              </p:par>
                            </p:childTnLst>
                          </p:cTn>
                        </p:par>
                        <p:par>
                          <p:cTn id="109" fill="hold" nodeType="afterGroup">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406579"/>
                                        </p:tgtEl>
                                        <p:attrNameLst>
                                          <p:attrName>style.visibility</p:attrName>
                                        </p:attrNameLst>
                                      </p:cBhvr>
                                      <p:to>
                                        <p:strVal val="visible"/>
                                      </p:to>
                                    </p:set>
                                  </p:childTnLst>
                                </p:cTn>
                              </p:par>
                            </p:childTnLst>
                          </p:cTn>
                        </p:par>
                        <p:par>
                          <p:cTn id="112" fill="hold" nodeType="afterGroup">
                            <p:stCondLst>
                              <p:cond delay="500"/>
                            </p:stCondLst>
                            <p:childTnLst>
                              <p:par>
                                <p:cTn id="113" presetID="1" presetClass="entr" presetSubtype="0" fill="hold" grpId="0" nodeType="afterEffect">
                                  <p:stCondLst>
                                    <p:cond delay="0"/>
                                  </p:stCondLst>
                                  <p:childTnLst>
                                    <p:set>
                                      <p:cBhvr>
                                        <p:cTn id="114" dur="1" fill="hold">
                                          <p:stCondLst>
                                            <p:cond delay="0"/>
                                          </p:stCondLst>
                                        </p:cTn>
                                        <p:tgtEl>
                                          <p:spTgt spid="406580"/>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6" presetClass="entr" presetSubtype="0" fill="hold" nodeType="clickEffect">
                                  <p:stCondLst>
                                    <p:cond delay="0"/>
                                  </p:stCondLst>
                                  <p:childTnLst>
                                    <p:set>
                                      <p:cBhvr>
                                        <p:cTn id="118" dur="1" fill="hold">
                                          <p:stCondLst>
                                            <p:cond delay="0"/>
                                          </p:stCondLst>
                                        </p:cTn>
                                        <p:tgtEl>
                                          <p:spTgt spid="406581"/>
                                        </p:tgtEl>
                                        <p:attrNameLst>
                                          <p:attrName>style.visibility</p:attrName>
                                        </p:attrNameLst>
                                      </p:cBhvr>
                                      <p:to>
                                        <p:strVal val="visible"/>
                                      </p:to>
                                    </p:set>
                                    <p:animEffect transition="in" filter="wipe(down)">
                                      <p:cBhvr>
                                        <p:cTn id="119" dur="580">
                                          <p:stCondLst>
                                            <p:cond delay="0"/>
                                          </p:stCondLst>
                                        </p:cTn>
                                        <p:tgtEl>
                                          <p:spTgt spid="406581"/>
                                        </p:tgtEl>
                                      </p:cBhvr>
                                    </p:animEffect>
                                    <p:anim calcmode="lin" valueType="num">
                                      <p:cBhvr>
                                        <p:cTn id="120" dur="1822" tmFilter="0,0; 0.14,0.36; 0.43,0.73; 0.71,0.91; 1.0,1.0">
                                          <p:stCondLst>
                                            <p:cond delay="0"/>
                                          </p:stCondLst>
                                        </p:cTn>
                                        <p:tgtEl>
                                          <p:spTgt spid="406581"/>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406581"/>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406581"/>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406581"/>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406581"/>
                                        </p:tgtEl>
                                        <p:attrNameLst>
                                          <p:attrName>ppt_y</p:attrName>
                                        </p:attrNameLst>
                                      </p:cBhvr>
                                      <p:tavLst>
                                        <p:tav tm="0" fmla="#ppt_y-sin(pi*$)/81">
                                          <p:val>
                                            <p:fltVal val="0"/>
                                          </p:val>
                                        </p:tav>
                                        <p:tav tm="100000">
                                          <p:val>
                                            <p:fltVal val="1"/>
                                          </p:val>
                                        </p:tav>
                                      </p:tavLst>
                                    </p:anim>
                                    <p:animScale>
                                      <p:cBhvr>
                                        <p:cTn id="125" dur="26">
                                          <p:stCondLst>
                                            <p:cond delay="650"/>
                                          </p:stCondLst>
                                        </p:cTn>
                                        <p:tgtEl>
                                          <p:spTgt spid="406581"/>
                                        </p:tgtEl>
                                      </p:cBhvr>
                                      <p:to x="100000" y="60000"/>
                                    </p:animScale>
                                    <p:animScale>
                                      <p:cBhvr>
                                        <p:cTn id="126" dur="166" decel="50000">
                                          <p:stCondLst>
                                            <p:cond delay="676"/>
                                          </p:stCondLst>
                                        </p:cTn>
                                        <p:tgtEl>
                                          <p:spTgt spid="406581"/>
                                        </p:tgtEl>
                                      </p:cBhvr>
                                      <p:to x="100000" y="100000"/>
                                    </p:animScale>
                                    <p:animScale>
                                      <p:cBhvr>
                                        <p:cTn id="127" dur="26">
                                          <p:stCondLst>
                                            <p:cond delay="1312"/>
                                          </p:stCondLst>
                                        </p:cTn>
                                        <p:tgtEl>
                                          <p:spTgt spid="406581"/>
                                        </p:tgtEl>
                                      </p:cBhvr>
                                      <p:to x="100000" y="80000"/>
                                    </p:animScale>
                                    <p:animScale>
                                      <p:cBhvr>
                                        <p:cTn id="128" dur="166" decel="50000">
                                          <p:stCondLst>
                                            <p:cond delay="1338"/>
                                          </p:stCondLst>
                                        </p:cTn>
                                        <p:tgtEl>
                                          <p:spTgt spid="406581"/>
                                        </p:tgtEl>
                                      </p:cBhvr>
                                      <p:to x="100000" y="100000"/>
                                    </p:animScale>
                                    <p:animScale>
                                      <p:cBhvr>
                                        <p:cTn id="129" dur="26">
                                          <p:stCondLst>
                                            <p:cond delay="1642"/>
                                          </p:stCondLst>
                                        </p:cTn>
                                        <p:tgtEl>
                                          <p:spTgt spid="406581"/>
                                        </p:tgtEl>
                                      </p:cBhvr>
                                      <p:to x="100000" y="90000"/>
                                    </p:animScale>
                                    <p:animScale>
                                      <p:cBhvr>
                                        <p:cTn id="130" dur="166" decel="50000">
                                          <p:stCondLst>
                                            <p:cond delay="1668"/>
                                          </p:stCondLst>
                                        </p:cTn>
                                        <p:tgtEl>
                                          <p:spTgt spid="406581"/>
                                        </p:tgtEl>
                                      </p:cBhvr>
                                      <p:to x="100000" y="100000"/>
                                    </p:animScale>
                                    <p:animScale>
                                      <p:cBhvr>
                                        <p:cTn id="131" dur="26">
                                          <p:stCondLst>
                                            <p:cond delay="1808"/>
                                          </p:stCondLst>
                                        </p:cTn>
                                        <p:tgtEl>
                                          <p:spTgt spid="406581"/>
                                        </p:tgtEl>
                                      </p:cBhvr>
                                      <p:to x="100000" y="95000"/>
                                    </p:animScale>
                                    <p:animScale>
                                      <p:cBhvr>
                                        <p:cTn id="132" dur="166" decel="50000">
                                          <p:stCondLst>
                                            <p:cond delay="1834"/>
                                          </p:stCondLst>
                                        </p:cTn>
                                        <p:tgtEl>
                                          <p:spTgt spid="40658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46" grpId="0" animBg="1"/>
      <p:bldP spid="406546" grpId="1" animBg="1"/>
      <p:bldP spid="406562" grpId="0" animBg="1"/>
      <p:bldP spid="406562" grpId="1" animBg="1"/>
      <p:bldP spid="406563" grpId="0" animBg="1"/>
      <p:bldP spid="406564" grpId="0" animBg="1"/>
      <p:bldP spid="406564" grpId="1" animBg="1"/>
      <p:bldP spid="406571" grpId="0" animBg="1"/>
      <p:bldP spid="406572" grpId="0" animBg="1"/>
      <p:bldP spid="406576" grpId="0" animBg="1"/>
      <p:bldP spid="406577" grpId="0" animBg="1"/>
      <p:bldP spid="406579" grpId="0" animBg="1"/>
      <p:bldP spid="406580" grpId="0" animBg="1"/>
      <p:bldP spid="40657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简单总结一下</a:t>
            </a:r>
          </a:p>
        </p:txBody>
      </p:sp>
      <p:sp>
        <p:nvSpPr>
          <p:cNvPr id="28675" name="内容占位符 2"/>
          <p:cNvSpPr>
            <a:spLocks noGrp="1"/>
          </p:cNvSpPr>
          <p:nvPr>
            <p:ph sz="half" idx="1"/>
          </p:nvPr>
        </p:nvSpPr>
        <p:spPr>
          <a:xfrm>
            <a:off x="609600" y="1295400"/>
            <a:ext cx="7467600" cy="4525963"/>
          </a:xfrm>
        </p:spPr>
        <p:txBody>
          <a:bodyPr/>
          <a:lstStyle/>
          <a:p>
            <a:r>
              <a:rPr lang="zh-CN" altLang="en-US" dirty="0" smtClean="0"/>
              <a:t>操作系统将可执行程序加载到内存，合理</a:t>
            </a:r>
            <a:r>
              <a:rPr lang="zh-CN" altLang="en-US" dirty="0" smtClean="0">
                <a:solidFill>
                  <a:srgbClr val="C00000"/>
                </a:solidFill>
              </a:rPr>
              <a:t>分配内存</a:t>
            </a:r>
            <a:r>
              <a:rPr lang="zh-CN" altLang="en-US" dirty="0" smtClean="0"/>
              <a:t>。</a:t>
            </a:r>
            <a:endParaRPr lang="en-US" altLang="zh-CN" dirty="0" smtClean="0"/>
          </a:p>
          <a:p>
            <a:r>
              <a:rPr lang="zh-CN" altLang="en-US" dirty="0" smtClean="0"/>
              <a:t>可执行程序经过编译产生了逻辑地址，</a:t>
            </a:r>
            <a:r>
              <a:rPr lang="zh-CN" altLang="en-US" dirty="0" smtClean="0">
                <a:solidFill>
                  <a:srgbClr val="FF0000"/>
                </a:solidFill>
              </a:rPr>
              <a:t>为了提高进程的并发和内存利用率</a:t>
            </a:r>
            <a:r>
              <a:rPr lang="zh-CN" altLang="en-US" dirty="0" smtClean="0"/>
              <a:t>，逻辑地址和运行物理地址间需要</a:t>
            </a:r>
            <a:r>
              <a:rPr lang="zh-CN" altLang="en-US" dirty="0" smtClean="0">
                <a:solidFill>
                  <a:srgbClr val="C00000"/>
                </a:solidFill>
              </a:rPr>
              <a:t>地址转换</a:t>
            </a:r>
            <a:r>
              <a:rPr lang="zh-CN" altLang="en-US" dirty="0" smtClean="0"/>
              <a:t>。</a:t>
            </a:r>
            <a:endParaRPr lang="en-US" altLang="zh-CN" dirty="0" smtClean="0"/>
          </a:p>
          <a:p>
            <a:r>
              <a:rPr lang="zh-CN" altLang="en-US" dirty="0" smtClean="0"/>
              <a:t>嵌入式操作系统多数内存管理非常简单，甚至没有内存管理。</a:t>
            </a:r>
            <a:endParaRPr lang="en-US" altLang="zh-CN" dirty="0" smtClean="0"/>
          </a:p>
          <a:p>
            <a:r>
              <a:rPr lang="en-US" altLang="zh-CN" dirty="0" smtClean="0"/>
              <a:t>PC</a:t>
            </a:r>
            <a:r>
              <a:rPr lang="zh-CN" altLang="en-US" dirty="0" smtClean="0"/>
              <a:t>和服务器、分布式等现代操作系统基本都支持虚拟内存管理。</a:t>
            </a:r>
            <a:endParaRPr lang="en-US" altLang="zh-CN" dirty="0" smtClean="0"/>
          </a:p>
          <a:p>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additive="base">
                                        <p:cTn id="13" dur="500" fill="hold"/>
                                        <p:tgtEl>
                                          <p:spTgt spid="286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6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675">
                                            <p:txEl>
                                              <p:pRg st="2" end="2"/>
                                            </p:txEl>
                                          </p:spTgt>
                                        </p:tgtEl>
                                        <p:attrNameLst>
                                          <p:attrName>style.visibility</p:attrName>
                                        </p:attrNameLst>
                                      </p:cBhvr>
                                      <p:to>
                                        <p:strVal val="visible"/>
                                      </p:to>
                                    </p:set>
                                    <p:anim calcmode="lin" valueType="num">
                                      <p:cBhvr additive="base">
                                        <p:cTn id="19" dur="500" fill="hold"/>
                                        <p:tgtEl>
                                          <p:spTgt spid="286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6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675">
                                            <p:txEl>
                                              <p:pRg st="3" end="3"/>
                                            </p:txEl>
                                          </p:spTgt>
                                        </p:tgtEl>
                                        <p:attrNameLst>
                                          <p:attrName>style.visibility</p:attrName>
                                        </p:attrNameLst>
                                      </p:cBhvr>
                                      <p:to>
                                        <p:strVal val="visible"/>
                                      </p:to>
                                    </p:set>
                                    <p:anim calcmode="lin" valueType="num">
                                      <p:cBhvr additive="base">
                                        <p:cTn id="25" dur="500" fill="hold"/>
                                        <p:tgtEl>
                                          <p:spTgt spid="286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6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mtClean="0"/>
              <a:t>第</a:t>
            </a:r>
            <a:r>
              <a:rPr lang="en-US" altLang="zh-CN" smtClean="0"/>
              <a:t>1</a:t>
            </a:r>
            <a:r>
              <a:rPr lang="zh-CN" altLang="en-US" smtClean="0"/>
              <a:t>组</a:t>
            </a:r>
            <a:r>
              <a:rPr lang="en-US" altLang="zh-CN" smtClean="0"/>
              <a:t>3</a:t>
            </a:r>
            <a:r>
              <a:rPr lang="zh-CN" altLang="en-US" smtClean="0"/>
              <a:t>个重要概念</a:t>
            </a:r>
            <a:endParaRPr lang="zh-CN" altLang="zh-CN" smtClean="0">
              <a:sym typeface="Symbol" panose="05050102010706020507" pitchFamily="18" charset="2"/>
            </a:endParaRPr>
          </a:p>
        </p:txBody>
      </p:sp>
      <p:sp>
        <p:nvSpPr>
          <p:cNvPr id="29699" name="Rectangle 3"/>
          <p:cNvSpPr>
            <a:spLocks noChangeArrowheads="1"/>
          </p:cNvSpPr>
          <p:nvPr/>
        </p:nvSpPr>
        <p:spPr bwMode="auto">
          <a:xfrm>
            <a:off x="152400" y="1600200"/>
            <a:ext cx="8763000" cy="4343400"/>
          </a:xfrm>
          <a:prstGeom prst="rect">
            <a:avLst/>
          </a:prstGeom>
          <a:noFill/>
          <a:ln w="952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
                <a:srgbClr val="CC0000"/>
              </a:buClr>
              <a:buFont typeface="Wingdings" panose="05000000000000000000" pitchFamily="2" charset="2"/>
              <a:buChar char="l"/>
            </a:pPr>
            <a:r>
              <a:rPr lang="en-US" altLang="zh-CN" sz="2400"/>
              <a:t>  </a:t>
            </a:r>
            <a:r>
              <a:rPr lang="zh-CN" altLang="en-US" sz="2400">
                <a:solidFill>
                  <a:srgbClr val="CC0000"/>
                </a:solidFill>
                <a:latin typeface="黑体" panose="02010609060101010101" pitchFamily="49" charset="-122"/>
                <a:ea typeface="黑体" panose="02010609060101010101" pitchFamily="49" charset="-122"/>
              </a:rPr>
              <a:t>虚拟地址：</a:t>
            </a:r>
            <a:r>
              <a:rPr lang="zh-CN" altLang="en-US" sz="2400">
                <a:latin typeface="楷体_GB2312" charset="-122"/>
                <a:ea typeface="楷体_GB2312" charset="-122"/>
              </a:rPr>
              <a:t>用户编程时将代码（或数据）分成若干个段，每</a:t>
            </a:r>
            <a:br>
              <a:rPr lang="zh-CN" altLang="en-US" sz="2400">
                <a:latin typeface="楷体_GB2312" charset="-122"/>
                <a:ea typeface="楷体_GB2312" charset="-122"/>
              </a:rPr>
            </a:br>
            <a:r>
              <a:rPr lang="zh-CN" altLang="en-US" sz="2400">
                <a:latin typeface="楷体_GB2312" charset="-122"/>
                <a:ea typeface="楷体_GB2312" charset="-122"/>
              </a:rPr>
              <a:t>    条代码或每个数据的地址由段名称 </a:t>
            </a:r>
            <a:r>
              <a:rPr lang="en-US" altLang="zh-CN" sz="2400">
                <a:latin typeface="楷体_GB2312" charset="-122"/>
                <a:ea typeface="楷体_GB2312" charset="-122"/>
              </a:rPr>
              <a:t>+ </a:t>
            </a:r>
            <a:r>
              <a:rPr lang="zh-CN" altLang="en-US" sz="2400">
                <a:latin typeface="楷体_GB2312" charset="-122"/>
                <a:ea typeface="楷体_GB2312" charset="-122"/>
              </a:rPr>
              <a:t>段内相对地址构成，</a:t>
            </a:r>
            <a:br>
              <a:rPr lang="zh-CN" altLang="en-US" sz="2400">
                <a:latin typeface="楷体_GB2312" charset="-122"/>
                <a:ea typeface="楷体_GB2312" charset="-122"/>
              </a:rPr>
            </a:br>
            <a:r>
              <a:rPr lang="zh-CN" altLang="en-US" sz="2400">
                <a:latin typeface="楷体_GB2312" charset="-122"/>
                <a:ea typeface="楷体_GB2312" charset="-122"/>
              </a:rPr>
              <a:t>    这样的程序地址称为虚拟地址</a:t>
            </a:r>
          </a:p>
          <a:p>
            <a:pPr eaLnBrk="1" hangingPunct="1">
              <a:lnSpc>
                <a:spcPct val="140000"/>
              </a:lnSpc>
              <a:spcBef>
                <a:spcPct val="0"/>
              </a:spcBef>
              <a:buClr>
                <a:srgbClr val="CC0000"/>
              </a:buClr>
              <a:buFont typeface="Wingdings" panose="05000000000000000000" pitchFamily="2" charset="2"/>
              <a:buChar char="l"/>
            </a:pPr>
            <a:r>
              <a:rPr lang="zh-CN" altLang="en-US" sz="2400">
                <a:latin typeface="楷体_GB2312" charset="-122"/>
                <a:ea typeface="楷体_GB2312" charset="-122"/>
              </a:rPr>
              <a:t> </a:t>
            </a:r>
            <a:r>
              <a:rPr lang="zh-CN" altLang="en-US" sz="2400">
                <a:solidFill>
                  <a:srgbClr val="CC0000"/>
                </a:solidFill>
                <a:latin typeface="黑体" panose="02010609060101010101" pitchFamily="49" charset="-122"/>
                <a:ea typeface="黑体" panose="02010609060101010101" pitchFamily="49" charset="-122"/>
              </a:rPr>
              <a:t>逻辑地址：</a:t>
            </a:r>
            <a:r>
              <a:rPr lang="zh-CN" altLang="en-US" sz="2400">
                <a:latin typeface="楷体_GB2312" charset="-122"/>
                <a:ea typeface="楷体_GB2312" charset="-122"/>
              </a:rPr>
              <a:t>虚拟地址中，段内相对地址部分称为逻辑地址</a:t>
            </a:r>
          </a:p>
          <a:p>
            <a:pPr eaLnBrk="1" hangingPunct="1">
              <a:lnSpc>
                <a:spcPct val="140000"/>
              </a:lnSpc>
              <a:spcBef>
                <a:spcPct val="0"/>
              </a:spcBef>
              <a:buClr>
                <a:srgbClr val="CC0000"/>
              </a:buClr>
              <a:buFont typeface="Wingdings" panose="05000000000000000000" pitchFamily="2" charset="2"/>
              <a:buChar char="l"/>
            </a:pPr>
            <a:r>
              <a:rPr lang="zh-CN" altLang="en-US" sz="2400">
                <a:latin typeface="楷体_GB2312" charset="-122"/>
                <a:ea typeface="楷体_GB2312" charset="-122"/>
              </a:rPr>
              <a:t> </a:t>
            </a:r>
            <a:r>
              <a:rPr lang="zh-CN" altLang="en-US" sz="2400">
                <a:solidFill>
                  <a:srgbClr val="CC0000"/>
                </a:solidFill>
                <a:latin typeface="黑体" panose="02010609060101010101" pitchFamily="49" charset="-122"/>
                <a:ea typeface="黑体" panose="02010609060101010101" pitchFamily="49" charset="-122"/>
              </a:rPr>
              <a:t>物理地址：</a:t>
            </a:r>
            <a:r>
              <a:rPr lang="zh-CN" altLang="en-US" sz="2400">
                <a:latin typeface="楷体_GB2312" charset="-122"/>
                <a:ea typeface="楷体_GB2312" charset="-122"/>
              </a:rPr>
              <a:t>实际物理内存中所看到的存储地址称为物理地址</a:t>
            </a:r>
          </a:p>
          <a:p>
            <a:pPr eaLnBrk="1" hangingPunct="1">
              <a:lnSpc>
                <a:spcPct val="140000"/>
              </a:lnSpc>
              <a:spcBef>
                <a:spcPct val="0"/>
              </a:spcBef>
              <a:buClr>
                <a:srgbClr val="CC0000"/>
              </a:buClr>
              <a:buFont typeface="Wingdings" panose="05000000000000000000" pitchFamily="2" charset="2"/>
              <a:buChar char="l"/>
            </a:pPr>
            <a:r>
              <a:rPr lang="zh-CN" altLang="en-US" sz="2400">
                <a:latin typeface="楷体_GB2312" charset="-122"/>
                <a:ea typeface="楷体_GB2312" charset="-122"/>
              </a:rPr>
              <a:t> </a:t>
            </a:r>
            <a:r>
              <a:rPr lang="zh-CN" altLang="en-US" sz="2400">
                <a:solidFill>
                  <a:srgbClr val="0033CC"/>
                </a:solidFill>
                <a:latin typeface="黑体" panose="02010609060101010101" pitchFamily="49" charset="-122"/>
                <a:ea typeface="黑体" panose="02010609060101010101" pitchFamily="49" charset="-122"/>
              </a:rPr>
              <a:t>比较：</a:t>
            </a:r>
            <a:r>
              <a:rPr lang="zh-CN" altLang="en-US" sz="2400">
                <a:latin typeface="楷体_GB2312" charset="-122"/>
                <a:ea typeface="楷体_GB2312" charset="-122"/>
              </a:rPr>
              <a:t>虚拟地址由用户编写程序时定义的全局地址；逻辑地</a:t>
            </a:r>
            <a:br>
              <a:rPr lang="zh-CN" altLang="en-US" sz="2400">
                <a:latin typeface="楷体_GB2312" charset="-122"/>
                <a:ea typeface="楷体_GB2312" charset="-122"/>
              </a:rPr>
            </a:br>
            <a:r>
              <a:rPr lang="zh-CN" altLang="en-US" sz="2400">
                <a:latin typeface="楷体_GB2312" charset="-122"/>
                <a:ea typeface="楷体_GB2312" charset="-122"/>
              </a:rPr>
              <a:t>    址是用户定义的局部地址，是虚拟地址的组成部分；物理</a:t>
            </a:r>
            <a:br>
              <a:rPr lang="zh-CN" altLang="en-US" sz="2400">
                <a:latin typeface="楷体_GB2312" charset="-122"/>
                <a:ea typeface="楷体_GB2312" charset="-122"/>
              </a:rPr>
            </a:br>
            <a:r>
              <a:rPr lang="zh-CN" altLang="en-US" sz="2400">
                <a:latin typeface="楷体_GB2312" charset="-122"/>
                <a:ea typeface="楷体_GB2312" charset="-122"/>
              </a:rPr>
              <a:t>    地址就是实际存在的以</a:t>
            </a:r>
            <a:r>
              <a:rPr lang="en-US" altLang="zh-CN" sz="2400">
                <a:latin typeface="楷体_GB2312" charset="-122"/>
                <a:ea typeface="楷体_GB2312" charset="-122"/>
              </a:rPr>
              <a:t>Byte</a:t>
            </a:r>
            <a:r>
              <a:rPr lang="zh-CN" altLang="en-US" sz="2400">
                <a:latin typeface="楷体_GB2312" charset="-122"/>
                <a:ea typeface="楷体_GB2312" charset="-122"/>
              </a:rPr>
              <a:t>为单位的存储单元的编号</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t>第</a:t>
            </a:r>
            <a:r>
              <a:rPr lang="en-US" altLang="zh-CN" smtClean="0"/>
              <a:t>2</a:t>
            </a:r>
            <a:r>
              <a:rPr lang="zh-CN" altLang="en-US" smtClean="0"/>
              <a:t>组</a:t>
            </a:r>
            <a:r>
              <a:rPr lang="en-US" altLang="zh-CN" smtClean="0"/>
              <a:t>3</a:t>
            </a:r>
            <a:r>
              <a:rPr lang="zh-CN" altLang="en-US" smtClean="0"/>
              <a:t>个重要概念</a:t>
            </a:r>
            <a:endParaRPr lang="zh-CN" altLang="zh-CN" smtClean="0">
              <a:sym typeface="Symbol" panose="05050102010706020507" pitchFamily="18" charset="2"/>
            </a:endParaRPr>
          </a:p>
        </p:txBody>
      </p:sp>
      <p:sp>
        <p:nvSpPr>
          <p:cNvPr id="30723" name="Rectangle 3"/>
          <p:cNvSpPr>
            <a:spLocks noChangeArrowheads="1"/>
          </p:cNvSpPr>
          <p:nvPr/>
        </p:nvSpPr>
        <p:spPr bwMode="auto">
          <a:xfrm>
            <a:off x="228600" y="994138"/>
            <a:ext cx="8458200" cy="4724400"/>
          </a:xfrm>
          <a:prstGeom prst="rect">
            <a:avLst/>
          </a:prstGeom>
          <a:noFill/>
          <a:ln w="952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CC0000"/>
              </a:buClr>
              <a:buFont typeface="Wingdings" panose="05000000000000000000" pitchFamily="2" charset="2"/>
              <a:buChar char="l"/>
            </a:pPr>
            <a:r>
              <a:rPr lang="en-US" altLang="zh-CN" sz="2400" dirty="0"/>
              <a:t>  </a:t>
            </a:r>
            <a:r>
              <a:rPr lang="zh-CN" altLang="en-US" sz="2400" dirty="0">
                <a:solidFill>
                  <a:srgbClr val="CC0000"/>
                </a:solidFill>
                <a:latin typeface="黑体" panose="02010609060101010101" pitchFamily="49" charset="-122"/>
                <a:ea typeface="黑体" panose="02010609060101010101" pitchFamily="49" charset="-122"/>
              </a:rPr>
              <a:t>逻辑地址空间：</a:t>
            </a:r>
            <a:br>
              <a:rPr lang="zh-CN" altLang="en-US" sz="2400" dirty="0">
                <a:solidFill>
                  <a:srgbClr val="CC0000"/>
                </a:solidFill>
                <a:latin typeface="黑体" panose="02010609060101010101" pitchFamily="49" charset="-122"/>
                <a:ea typeface="黑体" panose="02010609060101010101" pitchFamily="49" charset="-122"/>
              </a:rPr>
            </a:br>
            <a:r>
              <a:rPr lang="zh-CN" altLang="en-US" sz="2400" dirty="0">
                <a:solidFill>
                  <a:srgbClr val="CC0000"/>
                </a:solidFill>
                <a:latin typeface="黑体" panose="02010609060101010101" pitchFamily="49" charset="-122"/>
                <a:ea typeface="黑体" panose="02010609060101010101" pitchFamily="49" charset="-122"/>
              </a:rPr>
              <a:t>   </a:t>
            </a:r>
            <a:r>
              <a:rPr lang="zh-CN" altLang="en-US" sz="2400" dirty="0">
                <a:latin typeface="楷体_GB2312" charset="-122"/>
                <a:ea typeface="楷体_GB2312" charset="-122"/>
              </a:rPr>
              <a:t>在实际应用中，将虚拟地址和逻辑地址经常不</a:t>
            </a:r>
            <a:r>
              <a:rPr lang="zh-CN" altLang="en-US" sz="2400" dirty="0" smtClean="0">
                <a:latin typeface="楷体_GB2312" charset="-122"/>
                <a:ea typeface="楷体_GB2312" charset="-122"/>
              </a:rPr>
              <a:t>加区分</a:t>
            </a:r>
            <a:r>
              <a:rPr lang="zh-CN" altLang="en-US" sz="2400" dirty="0">
                <a:latin typeface="楷体_GB2312" charset="-122"/>
                <a:ea typeface="楷体_GB2312" charset="-122"/>
              </a:rPr>
              <a:t>，通称为逻辑地址。逻辑地址的集合称为</a:t>
            </a:r>
            <a:r>
              <a:rPr lang="zh-CN" altLang="en-US" sz="2400" dirty="0" smtClean="0">
                <a:latin typeface="楷体_GB2312" charset="-122"/>
                <a:ea typeface="楷体_GB2312" charset="-122"/>
              </a:rPr>
              <a:t>逻辑地址空间（链接脚本中可以在寻址空间中任意定义的段基址以及编译器计算出的段内偏移）</a:t>
            </a:r>
            <a:endParaRPr lang="zh-CN" altLang="en-US" sz="2400" dirty="0">
              <a:latin typeface="楷体_GB2312" charset="-122"/>
              <a:ea typeface="楷体_GB2312" charset="-122"/>
            </a:endParaRPr>
          </a:p>
          <a:p>
            <a:pPr eaLnBrk="1" hangingPunct="1">
              <a:lnSpc>
                <a:spcPct val="120000"/>
              </a:lnSpc>
              <a:spcBef>
                <a:spcPct val="0"/>
              </a:spcBef>
              <a:buClr>
                <a:srgbClr val="CC0000"/>
              </a:buClr>
              <a:buFont typeface="Wingdings" panose="05000000000000000000" pitchFamily="2" charset="2"/>
              <a:buChar char="l"/>
            </a:pPr>
            <a:r>
              <a:rPr lang="zh-CN" altLang="en-US" sz="2400" dirty="0">
                <a:latin typeface="楷体_GB2312" charset="-122"/>
                <a:ea typeface="楷体_GB2312" charset="-122"/>
              </a:rPr>
              <a:t> </a:t>
            </a:r>
            <a:r>
              <a:rPr lang="zh-CN" altLang="en-US" sz="2400" dirty="0">
                <a:solidFill>
                  <a:srgbClr val="CC0000"/>
                </a:solidFill>
                <a:latin typeface="黑体" panose="02010609060101010101" pitchFamily="49" charset="-122"/>
                <a:ea typeface="黑体" panose="02010609060101010101" pitchFamily="49" charset="-122"/>
              </a:rPr>
              <a:t>线性地址空间：</a:t>
            </a:r>
            <a:br>
              <a:rPr lang="zh-CN" altLang="en-US" sz="2400" dirty="0">
                <a:solidFill>
                  <a:srgbClr val="CC0000"/>
                </a:solidFill>
                <a:latin typeface="黑体" panose="02010609060101010101" pitchFamily="49" charset="-122"/>
                <a:ea typeface="黑体" panose="02010609060101010101" pitchFamily="49" charset="-122"/>
              </a:rPr>
            </a:br>
            <a:r>
              <a:rPr lang="zh-CN" altLang="en-US" sz="2400" dirty="0">
                <a:solidFill>
                  <a:srgbClr val="CC0000"/>
                </a:solidFill>
                <a:latin typeface="黑体" panose="02010609060101010101" pitchFamily="49" charset="-122"/>
                <a:ea typeface="黑体" panose="02010609060101010101" pitchFamily="49" charset="-122"/>
              </a:rPr>
              <a:t>   </a:t>
            </a:r>
            <a:r>
              <a:rPr lang="en-US" altLang="zh-CN" sz="2400" dirty="0">
                <a:latin typeface="楷体_GB2312" charset="-122"/>
                <a:ea typeface="楷体_GB2312" charset="-122"/>
              </a:rPr>
              <a:t>CPU</a:t>
            </a:r>
            <a:r>
              <a:rPr lang="zh-CN" altLang="en-US" sz="2400" dirty="0">
                <a:latin typeface="楷体_GB2312" charset="-122"/>
                <a:ea typeface="楷体_GB2312" charset="-122"/>
              </a:rPr>
              <a:t>地址总线可以访问的所有地址集合称为</a:t>
            </a:r>
            <a:r>
              <a:rPr lang="zh-CN" altLang="en-US" sz="2400" dirty="0" smtClean="0">
                <a:latin typeface="楷体_GB2312" charset="-122"/>
                <a:ea typeface="楷体_GB2312" charset="-122"/>
              </a:rPr>
              <a:t>线性地址空间</a:t>
            </a:r>
            <a:endParaRPr lang="zh-CN" altLang="en-US" sz="2400" dirty="0">
              <a:latin typeface="楷体_GB2312" charset="-122"/>
              <a:ea typeface="楷体_GB2312" charset="-122"/>
            </a:endParaRPr>
          </a:p>
          <a:p>
            <a:pPr eaLnBrk="1" hangingPunct="1">
              <a:lnSpc>
                <a:spcPct val="120000"/>
              </a:lnSpc>
              <a:spcBef>
                <a:spcPct val="0"/>
              </a:spcBef>
              <a:buClr>
                <a:srgbClr val="CC0000"/>
              </a:buClr>
              <a:buFont typeface="Wingdings" panose="05000000000000000000" pitchFamily="2" charset="2"/>
              <a:buChar char="l"/>
            </a:pPr>
            <a:r>
              <a:rPr lang="zh-CN" altLang="en-US" sz="2400" dirty="0">
                <a:latin typeface="楷体_GB2312" charset="-122"/>
                <a:ea typeface="楷体_GB2312" charset="-122"/>
              </a:rPr>
              <a:t> </a:t>
            </a:r>
            <a:r>
              <a:rPr lang="zh-CN" altLang="en-US" sz="2400" dirty="0">
                <a:solidFill>
                  <a:srgbClr val="CC0000"/>
                </a:solidFill>
                <a:latin typeface="黑体" panose="02010609060101010101" pitchFamily="49" charset="-122"/>
                <a:ea typeface="黑体" panose="02010609060101010101" pitchFamily="49" charset="-122"/>
              </a:rPr>
              <a:t>物理地址空间：</a:t>
            </a:r>
            <a:br>
              <a:rPr lang="zh-CN" altLang="en-US" sz="2400" dirty="0">
                <a:solidFill>
                  <a:srgbClr val="CC0000"/>
                </a:solidFill>
                <a:latin typeface="黑体" panose="02010609060101010101" pitchFamily="49" charset="-122"/>
                <a:ea typeface="黑体" panose="02010609060101010101" pitchFamily="49" charset="-122"/>
              </a:rPr>
            </a:br>
            <a:r>
              <a:rPr lang="zh-CN" altLang="en-US" sz="2400" dirty="0">
                <a:solidFill>
                  <a:srgbClr val="CC0000"/>
                </a:solidFill>
                <a:latin typeface="黑体" panose="02010609060101010101" pitchFamily="49" charset="-122"/>
                <a:ea typeface="黑体" panose="02010609060101010101" pitchFamily="49" charset="-122"/>
              </a:rPr>
              <a:t>   </a:t>
            </a:r>
            <a:r>
              <a:rPr lang="zh-CN" altLang="en-US" sz="2400" dirty="0">
                <a:latin typeface="楷体_GB2312" charset="-122"/>
                <a:ea typeface="楷体_GB2312" charset="-122"/>
              </a:rPr>
              <a:t>实际存在的可访问的物理内存地址集合称为</a:t>
            </a:r>
            <a:r>
              <a:rPr lang="zh-CN" altLang="en-US" sz="2400" dirty="0" smtClean="0">
                <a:latin typeface="楷体_GB2312" charset="-122"/>
                <a:ea typeface="楷体_GB2312" charset="-122"/>
              </a:rPr>
              <a:t>物理地址空间</a:t>
            </a:r>
            <a:endParaRPr lang="zh-CN" altLang="en-US" sz="2400" dirty="0">
              <a:latin typeface="楷体_GB2312" charset="-122"/>
              <a:ea typeface="楷体_GB231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1000" y="304800"/>
            <a:ext cx="8229600" cy="676275"/>
          </a:xfrm>
        </p:spPr>
        <p:txBody>
          <a:bodyPr/>
          <a:lstStyle/>
          <a:p>
            <a:pPr eaLnBrk="1" hangingPunct="1"/>
            <a:r>
              <a:rPr lang="zh-CN" altLang="en-US" sz="2800" smtClean="0"/>
              <a:t>逻辑地址空间</a:t>
            </a:r>
            <a:r>
              <a:rPr lang="en-US" altLang="zh-CN" sz="2800" smtClean="0"/>
              <a:t>-</a:t>
            </a:r>
            <a:r>
              <a:rPr lang="zh-CN" altLang="en-US" sz="2800" smtClean="0"/>
              <a:t>线性地址空间</a:t>
            </a:r>
            <a:r>
              <a:rPr lang="en-US" altLang="zh-CN" sz="2800" smtClean="0"/>
              <a:t>-</a:t>
            </a:r>
            <a:r>
              <a:rPr lang="zh-CN" altLang="en-US" sz="2800" smtClean="0"/>
              <a:t>物理地址空间的关系</a:t>
            </a:r>
            <a:endParaRPr lang="zh-CN" altLang="zh-CN" sz="2800" smtClean="0">
              <a:sym typeface="Symbol" panose="05050102010706020507" pitchFamily="18" charset="2"/>
            </a:endParaRPr>
          </a:p>
        </p:txBody>
      </p:sp>
      <p:sp>
        <p:nvSpPr>
          <p:cNvPr id="32771" name="Rectangle 3"/>
          <p:cNvSpPr>
            <a:spLocks noChangeArrowheads="1"/>
          </p:cNvSpPr>
          <p:nvPr/>
        </p:nvSpPr>
        <p:spPr bwMode="auto">
          <a:xfrm>
            <a:off x="533400" y="1371600"/>
            <a:ext cx="8077200" cy="5181600"/>
          </a:xfrm>
          <a:prstGeom prst="rect">
            <a:avLst/>
          </a:prstGeom>
          <a:noFill/>
          <a:ln w="952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CC0000"/>
              </a:buClr>
              <a:buFont typeface="Wingdings" panose="05000000000000000000" pitchFamily="2" charset="2"/>
              <a:buNone/>
            </a:pPr>
            <a:endParaRPr lang="zh-CN" altLang="zh-CN" sz="2400">
              <a:latin typeface="楷体_GB2312" charset="-122"/>
              <a:ea typeface="楷体_GB2312" charset="-122"/>
            </a:endParaRPr>
          </a:p>
        </p:txBody>
      </p:sp>
      <p:pic>
        <p:nvPicPr>
          <p:cNvPr id="32772" name="Picture 4" descr="Linux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8350" y="1544638"/>
            <a:ext cx="5149850"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8"/>
          <p:cNvSpPr>
            <a:spLocks noChangeArrowheads="1"/>
          </p:cNvSpPr>
          <p:nvPr/>
        </p:nvSpPr>
        <p:spPr bwMode="auto">
          <a:xfrm>
            <a:off x="1219200" y="1600200"/>
            <a:ext cx="838200" cy="990600"/>
          </a:xfrm>
          <a:prstGeom prst="rect">
            <a:avLst/>
          </a:prstGeom>
          <a:solidFill>
            <a:schemeClr val="accent1">
              <a:alpha val="27058"/>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rgbClr val="FF0000"/>
                </a:solidFill>
              </a:rPr>
              <a:t>程序</a:t>
            </a:r>
            <a:r>
              <a:rPr lang="en-US" altLang="zh-CN" sz="1600">
                <a:solidFill>
                  <a:srgbClr val="FF0000"/>
                </a:solidFill>
              </a:rPr>
              <a:t>A1</a:t>
            </a:r>
          </a:p>
          <a:p>
            <a:pPr algn="ctr" eaLnBrk="1" hangingPunct="1">
              <a:spcBef>
                <a:spcPct val="0"/>
              </a:spcBef>
              <a:buClrTx/>
              <a:buSzTx/>
              <a:buFontTx/>
              <a:buNone/>
            </a:pPr>
            <a:r>
              <a:rPr lang="zh-CN" altLang="en-US" sz="1600">
                <a:solidFill>
                  <a:srgbClr val="FF0000"/>
                </a:solidFill>
              </a:rPr>
              <a:t>代码段</a:t>
            </a:r>
          </a:p>
          <a:p>
            <a:pPr algn="ctr" eaLnBrk="1" hangingPunct="1">
              <a:spcBef>
                <a:spcPct val="0"/>
              </a:spcBef>
              <a:buClrTx/>
              <a:buSzTx/>
              <a:buFontTx/>
              <a:buNone/>
            </a:pPr>
            <a:r>
              <a:rPr lang="en-US" altLang="zh-CN" sz="1200"/>
              <a:t>MOV …</a:t>
            </a:r>
          </a:p>
          <a:p>
            <a:pPr algn="ctr" eaLnBrk="1" hangingPunct="1">
              <a:spcBef>
                <a:spcPct val="0"/>
              </a:spcBef>
              <a:buClrTx/>
              <a:buSzTx/>
              <a:buFontTx/>
              <a:buNone/>
            </a:pPr>
            <a:r>
              <a:rPr lang="en-US" altLang="zh-CN" sz="1200"/>
              <a:t>JMP …</a:t>
            </a:r>
          </a:p>
        </p:txBody>
      </p:sp>
      <p:sp>
        <p:nvSpPr>
          <p:cNvPr id="32774" name="Rectangle 9"/>
          <p:cNvSpPr>
            <a:spLocks noChangeArrowheads="1"/>
          </p:cNvSpPr>
          <p:nvPr/>
        </p:nvSpPr>
        <p:spPr bwMode="auto">
          <a:xfrm>
            <a:off x="1219200" y="2667000"/>
            <a:ext cx="838200" cy="838200"/>
          </a:xfrm>
          <a:prstGeom prst="rect">
            <a:avLst/>
          </a:prstGeom>
          <a:solidFill>
            <a:schemeClr val="accent1">
              <a:alpha val="27058"/>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rgbClr val="FF0000"/>
                </a:solidFill>
              </a:rPr>
              <a:t>程序</a:t>
            </a:r>
            <a:r>
              <a:rPr lang="en-US" altLang="zh-CN" sz="1600">
                <a:solidFill>
                  <a:srgbClr val="FF0000"/>
                </a:solidFill>
              </a:rPr>
              <a:t>A1</a:t>
            </a:r>
          </a:p>
          <a:p>
            <a:pPr algn="ctr" eaLnBrk="1" hangingPunct="1">
              <a:spcBef>
                <a:spcPct val="0"/>
              </a:spcBef>
              <a:buClrTx/>
              <a:buSzTx/>
              <a:buFontTx/>
              <a:buNone/>
            </a:pPr>
            <a:r>
              <a:rPr lang="zh-CN" altLang="en-US" sz="1600">
                <a:solidFill>
                  <a:srgbClr val="FF0000"/>
                </a:solidFill>
              </a:rPr>
              <a:t>数据段</a:t>
            </a:r>
          </a:p>
          <a:p>
            <a:pPr algn="ctr" eaLnBrk="1" hangingPunct="1">
              <a:spcBef>
                <a:spcPct val="0"/>
              </a:spcBef>
              <a:buClrTx/>
              <a:buSzTx/>
              <a:buFontTx/>
              <a:buNone/>
            </a:pPr>
            <a:r>
              <a:rPr lang="en-US" altLang="zh-CN" sz="1200"/>
              <a:t>_sum: int 0</a:t>
            </a:r>
          </a:p>
        </p:txBody>
      </p:sp>
      <p:sp>
        <p:nvSpPr>
          <p:cNvPr id="32775" name="Rectangle 10"/>
          <p:cNvSpPr>
            <a:spLocks noChangeArrowheads="1"/>
          </p:cNvSpPr>
          <p:nvPr/>
        </p:nvSpPr>
        <p:spPr bwMode="auto">
          <a:xfrm>
            <a:off x="1219200" y="3886200"/>
            <a:ext cx="838200" cy="990600"/>
          </a:xfrm>
          <a:prstGeom prst="rect">
            <a:avLst/>
          </a:prstGeom>
          <a:solidFill>
            <a:schemeClr val="accent1">
              <a:alpha val="27058"/>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rgbClr val="FF0000"/>
                </a:solidFill>
              </a:rPr>
              <a:t>程序</a:t>
            </a:r>
            <a:r>
              <a:rPr lang="en-US" altLang="zh-CN" sz="1600">
                <a:solidFill>
                  <a:srgbClr val="FF0000"/>
                </a:solidFill>
              </a:rPr>
              <a:t>An</a:t>
            </a:r>
          </a:p>
          <a:p>
            <a:pPr algn="ctr" eaLnBrk="1" hangingPunct="1">
              <a:spcBef>
                <a:spcPct val="0"/>
              </a:spcBef>
              <a:buClrTx/>
              <a:buSzTx/>
              <a:buFontTx/>
              <a:buNone/>
            </a:pPr>
            <a:r>
              <a:rPr lang="zh-CN" altLang="en-US" sz="1600">
                <a:solidFill>
                  <a:srgbClr val="FF0000"/>
                </a:solidFill>
              </a:rPr>
              <a:t>代码段</a:t>
            </a:r>
          </a:p>
          <a:p>
            <a:pPr algn="ctr" eaLnBrk="1" hangingPunct="1">
              <a:spcBef>
                <a:spcPct val="0"/>
              </a:spcBef>
              <a:buClrTx/>
              <a:buSzTx/>
              <a:buFontTx/>
              <a:buNone/>
            </a:pPr>
            <a:r>
              <a:rPr lang="en-US" altLang="zh-CN" sz="1200"/>
              <a:t>MOV …</a:t>
            </a:r>
          </a:p>
          <a:p>
            <a:pPr algn="ctr" eaLnBrk="1" hangingPunct="1">
              <a:spcBef>
                <a:spcPct val="0"/>
              </a:spcBef>
              <a:buClrTx/>
              <a:buSzTx/>
              <a:buFontTx/>
              <a:buNone/>
            </a:pPr>
            <a:r>
              <a:rPr lang="en-US" altLang="zh-CN" sz="1200"/>
              <a:t>JMP …</a:t>
            </a:r>
          </a:p>
        </p:txBody>
      </p:sp>
      <p:sp>
        <p:nvSpPr>
          <p:cNvPr id="32776" name="Rectangle 11"/>
          <p:cNvSpPr>
            <a:spLocks noChangeArrowheads="1"/>
          </p:cNvSpPr>
          <p:nvPr/>
        </p:nvSpPr>
        <p:spPr bwMode="auto">
          <a:xfrm>
            <a:off x="1219200" y="4953000"/>
            <a:ext cx="838200" cy="838200"/>
          </a:xfrm>
          <a:prstGeom prst="rect">
            <a:avLst/>
          </a:prstGeom>
          <a:solidFill>
            <a:schemeClr val="accent1">
              <a:alpha val="27058"/>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rgbClr val="FF0000"/>
                </a:solidFill>
              </a:rPr>
              <a:t>程序</a:t>
            </a:r>
            <a:r>
              <a:rPr lang="en-US" altLang="zh-CN" sz="1600">
                <a:solidFill>
                  <a:srgbClr val="FF0000"/>
                </a:solidFill>
              </a:rPr>
              <a:t>An</a:t>
            </a:r>
          </a:p>
          <a:p>
            <a:pPr algn="ctr" eaLnBrk="1" hangingPunct="1">
              <a:spcBef>
                <a:spcPct val="0"/>
              </a:spcBef>
              <a:buClrTx/>
              <a:buSzTx/>
              <a:buFontTx/>
              <a:buNone/>
            </a:pPr>
            <a:r>
              <a:rPr lang="zh-CN" altLang="en-US" sz="1600">
                <a:solidFill>
                  <a:srgbClr val="FF0000"/>
                </a:solidFill>
              </a:rPr>
              <a:t>数据段</a:t>
            </a:r>
          </a:p>
          <a:p>
            <a:pPr algn="ctr" eaLnBrk="1" hangingPunct="1">
              <a:spcBef>
                <a:spcPct val="0"/>
              </a:spcBef>
              <a:buClrTx/>
              <a:buSzTx/>
              <a:buFontTx/>
              <a:buNone/>
            </a:pPr>
            <a:r>
              <a:rPr lang="en-US" altLang="zh-CN" sz="1200"/>
              <a:t>_sum: int 0</a:t>
            </a:r>
          </a:p>
        </p:txBody>
      </p:sp>
      <p:sp>
        <p:nvSpPr>
          <p:cNvPr id="32777" name="Line 12"/>
          <p:cNvSpPr>
            <a:spLocks noChangeShapeType="1"/>
          </p:cNvSpPr>
          <p:nvPr/>
        </p:nvSpPr>
        <p:spPr bwMode="auto">
          <a:xfrm>
            <a:off x="2057400" y="2590800"/>
            <a:ext cx="2209800" cy="2133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8" name="Line 13"/>
          <p:cNvSpPr>
            <a:spLocks noChangeShapeType="1"/>
          </p:cNvSpPr>
          <p:nvPr/>
        </p:nvSpPr>
        <p:spPr bwMode="auto">
          <a:xfrm flipV="1">
            <a:off x="2057400" y="2286000"/>
            <a:ext cx="2209800" cy="12192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Line 14"/>
          <p:cNvSpPr>
            <a:spLocks noChangeShapeType="1"/>
          </p:cNvSpPr>
          <p:nvPr/>
        </p:nvSpPr>
        <p:spPr bwMode="auto">
          <a:xfrm flipV="1">
            <a:off x="2057400" y="4267200"/>
            <a:ext cx="2209800" cy="609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0" name="Line 15"/>
          <p:cNvSpPr>
            <a:spLocks noChangeShapeType="1"/>
          </p:cNvSpPr>
          <p:nvPr/>
        </p:nvSpPr>
        <p:spPr bwMode="auto">
          <a:xfrm flipV="1">
            <a:off x="2057400" y="5257800"/>
            <a:ext cx="2209800" cy="5334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1" name="Rectangle 16"/>
          <p:cNvSpPr>
            <a:spLocks noChangeArrowheads="1"/>
          </p:cNvSpPr>
          <p:nvPr/>
        </p:nvSpPr>
        <p:spPr bwMode="auto">
          <a:xfrm>
            <a:off x="1447800" y="3429000"/>
            <a:ext cx="53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600"/>
              <a:t>…</a:t>
            </a:r>
          </a:p>
        </p:txBody>
      </p:sp>
      <p:sp>
        <p:nvSpPr>
          <p:cNvPr id="32782" name="Rectangle 17"/>
          <p:cNvSpPr>
            <a:spLocks noChangeArrowheads="1"/>
          </p:cNvSpPr>
          <p:nvPr/>
        </p:nvSpPr>
        <p:spPr bwMode="auto">
          <a:xfrm>
            <a:off x="990600" y="5791200"/>
            <a:ext cx="1371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t>逻辑地址空间</a:t>
            </a:r>
          </a:p>
        </p:txBody>
      </p:sp>
      <p:sp>
        <p:nvSpPr>
          <p:cNvPr id="32783" name="Rectangle 18"/>
          <p:cNvSpPr>
            <a:spLocks noChangeArrowheads="1"/>
          </p:cNvSpPr>
          <p:nvPr/>
        </p:nvSpPr>
        <p:spPr bwMode="auto">
          <a:xfrm>
            <a:off x="1143000" y="1524000"/>
            <a:ext cx="990600" cy="2057400"/>
          </a:xfrm>
          <a:prstGeom prst="rect">
            <a:avLst/>
          </a:prstGeom>
          <a:noFill/>
          <a:ln w="9525" algn="ctr">
            <a:solidFill>
              <a:srgbClr val="3333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784" name="Rectangle 19"/>
          <p:cNvSpPr>
            <a:spLocks noChangeArrowheads="1"/>
          </p:cNvSpPr>
          <p:nvPr/>
        </p:nvSpPr>
        <p:spPr bwMode="auto">
          <a:xfrm>
            <a:off x="1143000" y="3810000"/>
            <a:ext cx="990600" cy="2057400"/>
          </a:xfrm>
          <a:prstGeom prst="rect">
            <a:avLst/>
          </a:prstGeom>
          <a:noFill/>
          <a:ln w="9525" algn="ctr">
            <a:solidFill>
              <a:srgbClr val="3333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785" name="Line 20"/>
          <p:cNvSpPr>
            <a:spLocks noChangeShapeType="1"/>
          </p:cNvSpPr>
          <p:nvPr/>
        </p:nvSpPr>
        <p:spPr bwMode="auto">
          <a:xfrm>
            <a:off x="2057400" y="1600200"/>
            <a:ext cx="2209800" cy="1143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6" name="Line 21"/>
          <p:cNvSpPr>
            <a:spLocks noChangeShapeType="1"/>
          </p:cNvSpPr>
          <p:nvPr/>
        </p:nvSpPr>
        <p:spPr bwMode="auto">
          <a:xfrm flipV="1">
            <a:off x="2057400" y="1752600"/>
            <a:ext cx="2209800" cy="9144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7" name="Line 22"/>
          <p:cNvSpPr>
            <a:spLocks noChangeShapeType="1"/>
          </p:cNvSpPr>
          <p:nvPr/>
        </p:nvSpPr>
        <p:spPr bwMode="auto">
          <a:xfrm flipV="1">
            <a:off x="2057400" y="2763838"/>
            <a:ext cx="2209800" cy="112236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8" name="Line 23"/>
          <p:cNvSpPr>
            <a:spLocks noChangeShapeType="1"/>
          </p:cNvSpPr>
          <p:nvPr/>
        </p:nvSpPr>
        <p:spPr bwMode="auto">
          <a:xfrm flipV="1">
            <a:off x="2057400" y="4724400"/>
            <a:ext cx="220980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9" name="Line 24"/>
          <p:cNvSpPr>
            <a:spLocks noChangeShapeType="1"/>
          </p:cNvSpPr>
          <p:nvPr/>
        </p:nvSpPr>
        <p:spPr bwMode="auto">
          <a:xfrm>
            <a:off x="3124200" y="1524000"/>
            <a:ext cx="0" cy="4495800"/>
          </a:xfrm>
          <a:prstGeom prst="line">
            <a:avLst/>
          </a:prstGeom>
          <a:noFill/>
          <a:ln w="28575">
            <a:solidFill>
              <a:srgbClr val="FF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矩形 1"/>
          <p:cNvSpPr>
            <a:spLocks noChangeArrowheads="1"/>
          </p:cNvSpPr>
          <p:nvPr/>
        </p:nvSpPr>
        <p:spPr bwMode="auto">
          <a:xfrm>
            <a:off x="6813550" y="1719263"/>
            <a:ext cx="577850" cy="685800"/>
          </a:xfrm>
          <a:prstGeom prst="rect">
            <a:avLst/>
          </a:prstGeom>
          <a:solidFill>
            <a:srgbClr val="9ECE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mtClean="0"/>
              <a:t>第</a:t>
            </a:r>
            <a:r>
              <a:rPr lang="en-US" altLang="zh-CN" smtClean="0"/>
              <a:t>3</a:t>
            </a:r>
            <a:r>
              <a:rPr lang="zh-CN" altLang="en-US" smtClean="0"/>
              <a:t>组</a:t>
            </a:r>
            <a:r>
              <a:rPr lang="en-US" altLang="zh-CN" smtClean="0"/>
              <a:t>3</a:t>
            </a:r>
            <a:r>
              <a:rPr lang="zh-CN" altLang="en-US" smtClean="0"/>
              <a:t>个重要概念</a:t>
            </a:r>
            <a:endParaRPr lang="zh-CN" altLang="zh-CN" smtClean="0">
              <a:sym typeface="Symbol" panose="05050102010706020507" pitchFamily="18" charset="2"/>
            </a:endParaRPr>
          </a:p>
        </p:txBody>
      </p:sp>
      <p:sp>
        <p:nvSpPr>
          <p:cNvPr id="33795" name="Rectangle 3"/>
          <p:cNvSpPr>
            <a:spLocks noChangeArrowheads="1"/>
          </p:cNvSpPr>
          <p:nvPr/>
        </p:nvSpPr>
        <p:spPr bwMode="auto">
          <a:xfrm>
            <a:off x="838200" y="1371600"/>
            <a:ext cx="7543800" cy="4724400"/>
          </a:xfrm>
          <a:prstGeom prst="rect">
            <a:avLst/>
          </a:prstGeom>
          <a:noFill/>
          <a:ln w="9525"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CC0000"/>
              </a:buClr>
              <a:buFont typeface="Wingdings" panose="05000000000000000000" pitchFamily="2" charset="2"/>
              <a:buChar char="l"/>
            </a:pPr>
            <a:r>
              <a:rPr lang="en-US" altLang="zh-CN" sz="2400"/>
              <a:t>  </a:t>
            </a:r>
            <a:r>
              <a:rPr lang="en-US" altLang="zh-CN" sz="2400">
                <a:solidFill>
                  <a:srgbClr val="CC0000"/>
                </a:solidFill>
                <a:latin typeface="黑体" panose="02010609060101010101" pitchFamily="49" charset="-122"/>
                <a:ea typeface="黑体" panose="02010609060101010101" pitchFamily="49" charset="-122"/>
              </a:rPr>
              <a:t>MMU(Memery Management Unit</a:t>
            </a:r>
            <a:r>
              <a:rPr lang="zh-CN" altLang="en-US" sz="2400">
                <a:solidFill>
                  <a:srgbClr val="CC0000"/>
                </a:solidFill>
                <a:latin typeface="黑体" panose="02010609060101010101" pitchFamily="49" charset="-122"/>
                <a:ea typeface="黑体" panose="02010609060101010101" pitchFamily="49" charset="-122"/>
              </a:rPr>
              <a:t>内存管理单元</a:t>
            </a:r>
            <a:r>
              <a:rPr lang="en-US" altLang="zh-CN" sz="2400">
                <a:solidFill>
                  <a:srgbClr val="CC0000"/>
                </a:solidFill>
                <a:latin typeface="黑体" panose="02010609060101010101" pitchFamily="49" charset="-122"/>
                <a:ea typeface="黑体" panose="02010609060101010101" pitchFamily="49" charset="-122"/>
              </a:rPr>
              <a:t>)</a:t>
            </a:r>
            <a:r>
              <a:rPr lang="zh-CN" altLang="en-US" sz="2400">
                <a:solidFill>
                  <a:srgbClr val="CC0000"/>
                </a:solidFill>
                <a:latin typeface="黑体" panose="02010609060101010101" pitchFamily="49" charset="-122"/>
                <a:ea typeface="黑体" panose="02010609060101010101" pitchFamily="49" charset="-122"/>
              </a:rPr>
              <a:t>：</a:t>
            </a:r>
            <a:br>
              <a:rPr lang="zh-CN" altLang="en-US" sz="2400">
                <a:solidFill>
                  <a:srgbClr val="CC0000"/>
                </a:solidFill>
                <a:latin typeface="黑体" panose="02010609060101010101" pitchFamily="49" charset="-122"/>
                <a:ea typeface="黑体" panose="02010609060101010101" pitchFamily="49" charset="-122"/>
              </a:rPr>
            </a:br>
            <a:r>
              <a:rPr lang="zh-CN" altLang="en-US" sz="2400">
                <a:solidFill>
                  <a:srgbClr val="CC0000"/>
                </a:solidFill>
                <a:latin typeface="黑体" panose="02010609060101010101" pitchFamily="49" charset="-122"/>
                <a:ea typeface="黑体" panose="02010609060101010101" pitchFamily="49" charset="-122"/>
              </a:rPr>
              <a:t>   </a:t>
            </a:r>
            <a:r>
              <a:rPr lang="zh-CN" altLang="en-US" sz="2400">
                <a:latin typeface="楷体_GB2312" charset="-122"/>
                <a:ea typeface="楷体_GB2312" charset="-122"/>
              </a:rPr>
              <a:t>实现将用户程序的虚拟地址（逻辑地址）</a:t>
            </a:r>
            <a:br>
              <a:rPr lang="zh-CN" altLang="en-US" sz="2400">
                <a:latin typeface="楷体_GB2312" charset="-122"/>
                <a:ea typeface="楷体_GB2312" charset="-122"/>
              </a:rPr>
            </a:br>
            <a:r>
              <a:rPr lang="zh-CN" altLang="en-US" sz="2400">
                <a:latin typeface="楷体_GB2312" charset="-122"/>
                <a:ea typeface="楷体_GB2312" charset="-122"/>
              </a:rPr>
              <a:t>     → 物理地址映射的</a:t>
            </a:r>
            <a:r>
              <a:rPr lang="en-US" altLang="zh-CN" sz="2400">
                <a:latin typeface="楷体_GB2312" charset="-122"/>
                <a:ea typeface="楷体_GB2312" charset="-122"/>
              </a:rPr>
              <a:t>CPU</a:t>
            </a:r>
            <a:r>
              <a:rPr lang="zh-CN" altLang="en-US" sz="2400">
                <a:latin typeface="楷体_GB2312" charset="-122"/>
                <a:ea typeface="楷体_GB2312" charset="-122"/>
              </a:rPr>
              <a:t>中的硬件电路</a:t>
            </a:r>
          </a:p>
          <a:p>
            <a:pPr eaLnBrk="1" hangingPunct="1">
              <a:lnSpc>
                <a:spcPct val="120000"/>
              </a:lnSpc>
              <a:spcBef>
                <a:spcPct val="0"/>
              </a:spcBef>
              <a:buClr>
                <a:srgbClr val="CC0000"/>
              </a:buClr>
              <a:buFont typeface="Wingdings" panose="05000000000000000000" pitchFamily="2" charset="2"/>
              <a:buChar char="l"/>
            </a:pPr>
            <a:r>
              <a:rPr lang="zh-CN" altLang="en-US" sz="2400">
                <a:latin typeface="楷体_GB2312" charset="-122"/>
                <a:ea typeface="楷体_GB2312" charset="-122"/>
              </a:rPr>
              <a:t> </a:t>
            </a:r>
            <a:r>
              <a:rPr lang="zh-CN" altLang="en-US" sz="2400">
                <a:solidFill>
                  <a:srgbClr val="CC0000"/>
                </a:solidFill>
                <a:latin typeface="黑体" panose="02010609060101010101" pitchFamily="49" charset="-122"/>
                <a:ea typeface="黑体" panose="02010609060101010101" pitchFamily="49" charset="-122"/>
              </a:rPr>
              <a:t>基地址：</a:t>
            </a:r>
            <a:r>
              <a:rPr lang="zh-CN" altLang="en-US" sz="2400">
                <a:latin typeface="楷体_GB2312" charset="-122"/>
                <a:ea typeface="楷体_GB2312" charset="-122"/>
              </a:rPr>
              <a:t/>
            </a:r>
            <a:br>
              <a:rPr lang="zh-CN" altLang="en-US" sz="2400">
                <a:latin typeface="楷体_GB2312" charset="-122"/>
                <a:ea typeface="楷体_GB2312" charset="-122"/>
              </a:rPr>
            </a:br>
            <a:r>
              <a:rPr lang="zh-CN" altLang="en-US" sz="2400">
                <a:latin typeface="楷体_GB2312" charset="-122"/>
                <a:ea typeface="楷体_GB2312" charset="-122"/>
              </a:rPr>
              <a:t>   在进行地址映射时，经常以段或页为单位并以其</a:t>
            </a:r>
            <a:br>
              <a:rPr lang="zh-CN" altLang="en-US" sz="2400">
                <a:latin typeface="楷体_GB2312" charset="-122"/>
                <a:ea typeface="楷体_GB2312" charset="-122"/>
              </a:rPr>
            </a:br>
            <a:r>
              <a:rPr lang="zh-CN" altLang="en-US" sz="2400">
                <a:latin typeface="楷体_GB2312" charset="-122"/>
                <a:ea typeface="楷体_GB2312" charset="-122"/>
              </a:rPr>
              <a:t>   最小地址（即起始地址）为基值来进行计算</a:t>
            </a:r>
          </a:p>
          <a:p>
            <a:pPr eaLnBrk="1" hangingPunct="1">
              <a:lnSpc>
                <a:spcPct val="120000"/>
              </a:lnSpc>
              <a:spcBef>
                <a:spcPct val="0"/>
              </a:spcBef>
              <a:buClr>
                <a:srgbClr val="CC0000"/>
              </a:buClr>
              <a:buFont typeface="Wingdings" panose="05000000000000000000" pitchFamily="2" charset="2"/>
              <a:buChar char="l"/>
            </a:pPr>
            <a:r>
              <a:rPr lang="zh-CN" altLang="en-US" sz="2400">
                <a:latin typeface="楷体_GB2312" charset="-122"/>
                <a:ea typeface="楷体_GB2312" charset="-122"/>
              </a:rPr>
              <a:t> </a:t>
            </a:r>
            <a:r>
              <a:rPr lang="zh-CN" altLang="en-US" sz="2400">
                <a:solidFill>
                  <a:srgbClr val="CC0000"/>
                </a:solidFill>
                <a:latin typeface="黑体" panose="02010609060101010101" pitchFamily="49" charset="-122"/>
                <a:ea typeface="黑体" panose="02010609060101010101" pitchFamily="49" charset="-122"/>
              </a:rPr>
              <a:t>偏移量：</a:t>
            </a:r>
            <a:br>
              <a:rPr lang="zh-CN" altLang="en-US" sz="2400">
                <a:solidFill>
                  <a:srgbClr val="CC0000"/>
                </a:solidFill>
                <a:latin typeface="黑体" panose="02010609060101010101" pitchFamily="49" charset="-122"/>
                <a:ea typeface="黑体" panose="02010609060101010101" pitchFamily="49" charset="-122"/>
              </a:rPr>
            </a:br>
            <a:r>
              <a:rPr lang="zh-CN" altLang="en-US" sz="2400">
                <a:solidFill>
                  <a:srgbClr val="CC0000"/>
                </a:solidFill>
                <a:latin typeface="黑体" panose="02010609060101010101" pitchFamily="49" charset="-122"/>
                <a:ea typeface="黑体" panose="02010609060101010101" pitchFamily="49" charset="-122"/>
              </a:rPr>
              <a:t>   </a:t>
            </a:r>
            <a:r>
              <a:rPr lang="zh-CN" altLang="en-US" sz="2400">
                <a:latin typeface="楷体_GB2312" charset="-122"/>
                <a:ea typeface="楷体_GB2312" charset="-122"/>
              </a:rPr>
              <a:t>在以段或页为单位进行地址映射时，相对于基地</a:t>
            </a:r>
            <a:br>
              <a:rPr lang="zh-CN" altLang="en-US" sz="2400">
                <a:latin typeface="楷体_GB2312" charset="-122"/>
                <a:ea typeface="楷体_GB2312" charset="-122"/>
              </a:rPr>
            </a:br>
            <a:r>
              <a:rPr lang="zh-CN" altLang="en-US" sz="2400">
                <a:latin typeface="楷体_GB2312" charset="-122"/>
                <a:ea typeface="楷体_GB2312" charset="-122"/>
              </a:rPr>
              <a:t>   址的地址值</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简单总结一下</a:t>
            </a:r>
          </a:p>
        </p:txBody>
      </p:sp>
      <p:sp>
        <p:nvSpPr>
          <p:cNvPr id="28675" name="内容占位符 2"/>
          <p:cNvSpPr>
            <a:spLocks noGrp="1"/>
          </p:cNvSpPr>
          <p:nvPr>
            <p:ph sz="half" idx="1"/>
          </p:nvPr>
        </p:nvSpPr>
        <p:spPr>
          <a:xfrm>
            <a:off x="381000" y="1226127"/>
            <a:ext cx="3657600" cy="4525963"/>
          </a:xfrm>
        </p:spPr>
        <p:txBody>
          <a:bodyPr/>
          <a:lstStyle/>
          <a:p>
            <a:r>
              <a:rPr lang="zh-CN" altLang="en-US" sz="2400" dirty="0" smtClean="0"/>
              <a:t>嵌入式操作系统多数内存管理非常简单，甚至没有内存管理。</a:t>
            </a:r>
            <a:r>
              <a:rPr lang="zh-CN" altLang="en-US" sz="2400" dirty="0" smtClean="0">
                <a:solidFill>
                  <a:srgbClr val="FF0000"/>
                </a:solidFill>
              </a:rPr>
              <a:t>虚拟地址</a:t>
            </a:r>
            <a:r>
              <a:rPr lang="en-US" altLang="zh-CN" sz="2400" dirty="0" smtClean="0">
                <a:solidFill>
                  <a:srgbClr val="FF0000"/>
                </a:solidFill>
              </a:rPr>
              <a:t>=</a:t>
            </a:r>
            <a:r>
              <a:rPr lang="zh-CN" altLang="en-US" sz="2400" dirty="0" smtClean="0">
                <a:solidFill>
                  <a:srgbClr val="FF0000"/>
                </a:solidFill>
              </a:rPr>
              <a:t>物理地址</a:t>
            </a:r>
            <a:endParaRPr lang="en-US" altLang="zh-CN" sz="2400" dirty="0" smtClean="0">
              <a:solidFill>
                <a:srgbClr val="FF0000"/>
              </a:solidFill>
            </a:endParaRPr>
          </a:p>
          <a:p>
            <a:r>
              <a:rPr lang="en-US" altLang="zh-CN" sz="2400" dirty="0" smtClean="0"/>
              <a:t>PC</a:t>
            </a:r>
            <a:r>
              <a:rPr lang="zh-CN" altLang="en-US" sz="2400" dirty="0" smtClean="0"/>
              <a:t>和服务器、分布式等现代操作系统基本都支持虚拟内存管理。</a:t>
            </a:r>
            <a:r>
              <a:rPr lang="zh-CN" altLang="en-US" sz="2400" dirty="0" smtClean="0">
                <a:solidFill>
                  <a:srgbClr val="FF0000"/>
                </a:solidFill>
              </a:rPr>
              <a:t>虚拟地址</a:t>
            </a:r>
            <a:r>
              <a:rPr lang="en-US" altLang="zh-CN" sz="2400" dirty="0" smtClean="0">
                <a:solidFill>
                  <a:srgbClr val="FF0000"/>
                </a:solidFill>
              </a:rPr>
              <a:t>!=</a:t>
            </a:r>
            <a:r>
              <a:rPr lang="zh-CN" altLang="en-US" sz="2400" dirty="0" smtClean="0">
                <a:solidFill>
                  <a:srgbClr val="FF0000"/>
                </a:solidFill>
              </a:rPr>
              <a:t>物理地址</a:t>
            </a:r>
            <a:endParaRPr lang="en-US" altLang="zh-CN" sz="2400" dirty="0" smtClean="0">
              <a:solidFill>
                <a:srgbClr val="FF0000"/>
              </a:solidFill>
            </a:endParaRPr>
          </a:p>
          <a:p>
            <a:endParaRPr lang="en-US" altLang="zh-CN" sz="2400" dirty="0" smtClean="0"/>
          </a:p>
          <a:p>
            <a:endParaRPr lang="zh-CN" altLang="en-US" sz="2400" dirty="0" smtClean="0"/>
          </a:p>
        </p:txBody>
      </p:sp>
      <p:sp>
        <p:nvSpPr>
          <p:cNvPr id="4" name="内容占位符 2"/>
          <p:cNvSpPr>
            <a:spLocks noGrp="1"/>
          </p:cNvSpPr>
          <p:nvPr>
            <p:ph sz="half" idx="1"/>
          </p:nvPr>
        </p:nvSpPr>
        <p:spPr>
          <a:xfrm>
            <a:off x="4322618" y="1219200"/>
            <a:ext cx="4668982" cy="4525963"/>
          </a:xfrm>
        </p:spPr>
        <p:txBody>
          <a:bodyPr/>
          <a:lstStyle/>
          <a:p>
            <a:r>
              <a:rPr lang="en-US" altLang="zh-CN" sz="2400" dirty="0"/>
              <a:t>*</a:t>
            </a:r>
            <a:r>
              <a:rPr lang="en-US" altLang="zh-CN" sz="2400" dirty="0" smtClean="0"/>
              <a:t>p=0x12345</a:t>
            </a:r>
          </a:p>
          <a:p>
            <a:r>
              <a:rPr lang="en-US" altLang="zh-CN" sz="2400" dirty="0" err="1" smtClean="0"/>
              <a:t>Int</a:t>
            </a:r>
            <a:r>
              <a:rPr lang="en-US" altLang="zh-CN" sz="2400" dirty="0" smtClean="0"/>
              <a:t> </a:t>
            </a:r>
            <a:r>
              <a:rPr lang="en-US" altLang="zh-CN" sz="2400" dirty="0" err="1" smtClean="0"/>
              <a:t>a,b</a:t>
            </a:r>
            <a:r>
              <a:rPr lang="en-US" altLang="zh-CN" sz="2400" dirty="0" smtClean="0"/>
              <a:t>;</a:t>
            </a:r>
          </a:p>
          <a:p>
            <a:r>
              <a:rPr lang="en-US" altLang="zh-CN" sz="2400" dirty="0" smtClean="0"/>
              <a:t>b=&amp;a;</a:t>
            </a:r>
            <a:endParaRPr lang="en-US" altLang="zh-CN" sz="2400" dirty="0"/>
          </a:p>
          <a:p>
            <a:r>
              <a:rPr lang="zh-CN" altLang="en-US" sz="2400" dirty="0" smtClean="0"/>
              <a:t>考虑在</a:t>
            </a:r>
            <a:r>
              <a:rPr lang="en-US" altLang="zh-CN" sz="2400" dirty="0" err="1" smtClean="0"/>
              <a:t>ucos</a:t>
            </a:r>
            <a:r>
              <a:rPr lang="en-US" altLang="zh-CN" sz="2400" dirty="0" smtClean="0"/>
              <a:t>/</a:t>
            </a:r>
            <a:r>
              <a:rPr lang="en-US" altLang="zh-CN" sz="2400" dirty="0" err="1" smtClean="0"/>
              <a:t>vxworks;windows</a:t>
            </a:r>
            <a:r>
              <a:rPr lang="en-US" altLang="zh-CN" sz="2400" dirty="0" smtClean="0"/>
              <a:t>/</a:t>
            </a:r>
            <a:r>
              <a:rPr lang="en-US" altLang="zh-CN" sz="2400" dirty="0" err="1" smtClean="0"/>
              <a:t>linux</a:t>
            </a:r>
            <a:r>
              <a:rPr lang="zh-CN" altLang="en-US" sz="2400" dirty="0" smtClean="0"/>
              <a:t>上的上述语句执行结果。</a:t>
            </a:r>
            <a:endParaRPr lang="en-US" altLang="zh-CN" sz="2400" dirty="0" smtClean="0"/>
          </a:p>
          <a:p>
            <a:r>
              <a:rPr lang="zh-CN" altLang="en-US" sz="2400" dirty="0"/>
              <a:t>前</a:t>
            </a:r>
            <a:r>
              <a:rPr lang="zh-CN" altLang="en-US" sz="2400" dirty="0" smtClean="0"/>
              <a:t>两者链接时重定位</a:t>
            </a:r>
            <a:endParaRPr lang="en-US" altLang="zh-CN" sz="2400" dirty="0" smtClean="0"/>
          </a:p>
          <a:p>
            <a:r>
              <a:rPr lang="zh-CN" altLang="en-US" sz="2400" dirty="0"/>
              <a:t>后</a:t>
            </a:r>
            <a:r>
              <a:rPr lang="zh-CN" altLang="en-US" sz="2400" dirty="0" smtClean="0"/>
              <a:t>两者运行时重定位</a:t>
            </a:r>
            <a:endParaRPr lang="en-US" altLang="zh-CN" sz="2400" dirty="0" smtClean="0"/>
          </a:p>
          <a:p>
            <a:r>
              <a:rPr lang="zh-CN" altLang="en-US" sz="2400" dirty="0"/>
              <a:t>如果</a:t>
            </a:r>
            <a:r>
              <a:rPr lang="zh-CN" altLang="en-US" sz="2400" dirty="0" smtClean="0"/>
              <a:t>能通过运行时重定位实现进程保护，那么程序中的虚拟地址将不是物理地址！</a:t>
            </a:r>
            <a:endParaRPr lang="en-US" altLang="zh-CN" sz="2400" dirty="0" smtClean="0"/>
          </a:p>
          <a:p>
            <a:pPr marL="0" indent="0">
              <a:buNone/>
            </a:pPr>
            <a:endParaRPr lang="zh-CN" altLang="en-US" sz="2400" dirty="0"/>
          </a:p>
        </p:txBody>
      </p:sp>
      <p:cxnSp>
        <p:nvCxnSpPr>
          <p:cNvPr id="3" name="直接箭头连接符 2"/>
          <p:cNvCxnSpPr/>
          <p:nvPr/>
        </p:nvCxnSpPr>
        <p:spPr bwMode="auto">
          <a:xfrm>
            <a:off x="3429000" y="2514600"/>
            <a:ext cx="1371600" cy="1371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箭头连接符 5"/>
          <p:cNvCxnSpPr/>
          <p:nvPr/>
        </p:nvCxnSpPr>
        <p:spPr bwMode="auto">
          <a:xfrm>
            <a:off x="3418609" y="4038600"/>
            <a:ext cx="1381991"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4031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additive="base">
                                        <p:cTn id="13" dur="500" fill="hold"/>
                                        <p:tgtEl>
                                          <p:spTgt spid="286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6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 calcmode="lin" valueType="num">
                                      <p:cBhvr additive="base">
                                        <p:cTn id="4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 calcmode="lin" valueType="num">
                                      <p:cBhvr additive="base">
                                        <p:cTn id="4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 calcmode="lin" valueType="num">
                                      <p:cBhvr additive="base">
                                        <p:cTn id="5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endParaRPr lang="zh-CN" altLang="zh-CN" smtClean="0"/>
          </a:p>
        </p:txBody>
      </p:sp>
      <p:pic>
        <p:nvPicPr>
          <p:cNvPr id="34819" name="Picture 3" descr="j02919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p:cNvSpPr>
            <a:spLocks noChangeArrowheads="1"/>
          </p:cNvSpPr>
          <p:nvPr/>
        </p:nvSpPr>
        <p:spPr bwMode="auto">
          <a:xfrm>
            <a:off x="2362200" y="1524000"/>
            <a:ext cx="5029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None/>
            </a:pPr>
            <a:r>
              <a:rPr lang="zh-CN" altLang="en-US" sz="3600">
                <a:solidFill>
                  <a:srgbClr val="FF0000"/>
                </a:solidFill>
                <a:latin typeface="Arial Black" panose="020B0A04020102020204" pitchFamily="34" charset="0"/>
                <a:ea typeface="黑体" panose="02010609060101010101" pitchFamily="49" charset="-122"/>
              </a:rPr>
              <a:t>内存分配与管理方案</a:t>
            </a:r>
            <a:endParaRPr lang="zh-CN" altLang="en-US" sz="3600">
              <a:sym typeface="Symbol" panose="05050102010706020507" pitchFamily="18" charset="2"/>
            </a:endParaRPr>
          </a:p>
        </p:txBody>
      </p:sp>
      <p:sp>
        <p:nvSpPr>
          <p:cNvPr id="34821" name="Rectangle 5"/>
          <p:cNvSpPr>
            <a:spLocks noChangeArrowheads="1"/>
          </p:cNvSpPr>
          <p:nvPr/>
        </p:nvSpPr>
        <p:spPr bwMode="auto">
          <a:xfrm>
            <a:off x="1752600" y="2286000"/>
            <a:ext cx="6172200" cy="3505200"/>
          </a:xfrm>
          <a:prstGeom prst="rect">
            <a:avLst/>
          </a:prstGeom>
          <a:solidFill>
            <a:srgbClr val="FFFFFF"/>
          </a:soli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803275" indent="-4445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Char char="l"/>
            </a:pPr>
            <a:r>
              <a:rPr lang="en-US" altLang="zh-CN" sz="3200">
                <a:sym typeface="Symbol" panose="05050102010706020507" pitchFamily="18" charset="2"/>
              </a:rPr>
              <a:t> </a:t>
            </a:r>
            <a:r>
              <a:rPr lang="zh-CN" altLang="en-US" sz="3200"/>
              <a:t>连续内存分配与管理</a:t>
            </a:r>
          </a:p>
          <a:p>
            <a:pPr eaLnBrk="1" hangingPunct="1">
              <a:spcBef>
                <a:spcPct val="0"/>
              </a:spcBef>
              <a:buClr>
                <a:srgbClr val="FF0000"/>
              </a:buClr>
              <a:buFont typeface="Wingdings" panose="05000000000000000000" pitchFamily="2" charset="2"/>
              <a:buChar char="l"/>
            </a:pPr>
            <a:r>
              <a:rPr lang="zh-CN" altLang="en-US" sz="3200"/>
              <a:t> 分段分配与管理</a:t>
            </a:r>
          </a:p>
          <a:p>
            <a:pPr eaLnBrk="1" hangingPunct="1">
              <a:spcBef>
                <a:spcPct val="0"/>
              </a:spcBef>
              <a:buClr>
                <a:srgbClr val="FF0000"/>
              </a:buClr>
              <a:buFont typeface="Wingdings" panose="05000000000000000000" pitchFamily="2" charset="2"/>
              <a:buChar char="l"/>
            </a:pPr>
            <a:r>
              <a:rPr lang="zh-CN" altLang="en-US" sz="3200"/>
              <a:t> 分页分配与管理</a:t>
            </a:r>
          </a:p>
          <a:p>
            <a:pPr eaLnBrk="1" hangingPunct="1">
              <a:spcBef>
                <a:spcPct val="0"/>
              </a:spcBef>
              <a:buClr>
                <a:srgbClr val="FF0000"/>
              </a:buClr>
              <a:buFont typeface="Wingdings" panose="05000000000000000000" pitchFamily="2" charset="2"/>
              <a:buChar char="l"/>
            </a:pPr>
            <a:r>
              <a:rPr lang="zh-CN" altLang="en-US" sz="3200"/>
              <a:t> 段页结合管理</a:t>
            </a:r>
          </a:p>
          <a:p>
            <a:pPr eaLnBrk="1" hangingPunct="1">
              <a:spcBef>
                <a:spcPct val="0"/>
              </a:spcBef>
              <a:buClr>
                <a:srgbClr val="FF0000"/>
              </a:buClr>
              <a:buFont typeface="Wingdings" panose="05000000000000000000" pitchFamily="2" charset="2"/>
              <a:buChar char="l"/>
            </a:pPr>
            <a:r>
              <a:rPr lang="zh-CN" altLang="en-US" sz="3200"/>
              <a:t> 请求式分页管理</a:t>
            </a:r>
            <a:r>
              <a:rPr lang="en-US" altLang="zh-CN" sz="3200"/>
              <a:t>(</a:t>
            </a:r>
            <a:r>
              <a:rPr lang="zh-CN" altLang="en-US" sz="3200"/>
              <a:t>虚拟内存</a:t>
            </a:r>
            <a:r>
              <a:rPr lang="en-US" altLang="zh-CN" sz="3200"/>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124200" y="381000"/>
            <a:ext cx="32321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a:latin typeface="黑体" panose="02010609060101010101" pitchFamily="49" charset="-122"/>
                <a:ea typeface="黑体" panose="02010609060101010101" pitchFamily="49" charset="-122"/>
              </a:rPr>
              <a:t>第</a:t>
            </a:r>
            <a:r>
              <a:rPr lang="en-US" altLang="zh-CN" sz="3200">
                <a:latin typeface="黑体" panose="02010609060101010101" pitchFamily="49" charset="-122"/>
                <a:ea typeface="黑体" panose="02010609060101010101" pitchFamily="49" charset="-122"/>
              </a:rPr>
              <a:t>8</a:t>
            </a:r>
            <a:r>
              <a:rPr lang="zh-CN" altLang="en-US" sz="3200">
                <a:latin typeface="黑体" panose="02010609060101010101" pitchFamily="49" charset="-122"/>
                <a:ea typeface="黑体" panose="02010609060101010101" pitchFamily="49" charset="-122"/>
              </a:rPr>
              <a:t>章 内存管理</a:t>
            </a:r>
          </a:p>
        </p:txBody>
      </p:sp>
      <p:sp>
        <p:nvSpPr>
          <p:cNvPr id="214028" name="Rectangle 12"/>
          <p:cNvSpPr>
            <a:spLocks noChangeArrowheads="1"/>
          </p:cNvSpPr>
          <p:nvPr/>
        </p:nvSpPr>
        <p:spPr bwMode="auto">
          <a:xfrm>
            <a:off x="3914775" y="1290638"/>
            <a:ext cx="2257425"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1347788">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defTabSz="1347788">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defTabSz="1347788">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defTabSz="1347788">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defTabSz="1347788">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defTabSz="1347788"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defTabSz="1347788"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defTabSz="1347788"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defTabSz="1347788"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CC0000"/>
                </a:solidFill>
                <a:latin typeface="黑体" panose="02010609060101010101" pitchFamily="49" charset="-122"/>
                <a:ea typeface="黑体" panose="02010609060101010101" pitchFamily="49" charset="-122"/>
              </a:rPr>
              <a:t>主要内容</a:t>
            </a:r>
          </a:p>
        </p:txBody>
      </p:sp>
      <p:sp>
        <p:nvSpPr>
          <p:cNvPr id="214029" name="Rectangle 13"/>
          <p:cNvSpPr>
            <a:spLocks noChangeArrowheads="1"/>
          </p:cNvSpPr>
          <p:nvPr/>
        </p:nvSpPr>
        <p:spPr bwMode="auto">
          <a:xfrm>
            <a:off x="1295400" y="1828800"/>
            <a:ext cx="6477000" cy="457200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indent="714375">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
                <a:srgbClr val="CC0000"/>
              </a:buClr>
              <a:buFont typeface="Wingdings" panose="05000000000000000000" pitchFamily="2" charset="2"/>
              <a:buNone/>
            </a:pPr>
            <a:r>
              <a:rPr lang="en-US" altLang="zh-CN" sz="2400"/>
              <a:t>8.1 </a:t>
            </a:r>
            <a:r>
              <a:rPr lang="zh-CN" altLang="en-US" sz="2400"/>
              <a:t>背景</a:t>
            </a:r>
          </a:p>
          <a:p>
            <a:pPr eaLnBrk="1" hangingPunct="1">
              <a:lnSpc>
                <a:spcPct val="110000"/>
              </a:lnSpc>
              <a:spcBef>
                <a:spcPct val="0"/>
              </a:spcBef>
              <a:buClr>
                <a:srgbClr val="CC0000"/>
              </a:buClr>
              <a:buFont typeface="Wingdings" panose="05000000000000000000" pitchFamily="2" charset="2"/>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1</a:t>
            </a:r>
            <a:r>
              <a:rPr lang="zh-CN" altLang="en-US" sz="2400">
                <a:solidFill>
                  <a:srgbClr val="000099"/>
                </a:solidFill>
                <a:latin typeface="楷体_GB2312" charset="-122"/>
                <a:ea typeface="楷体_GB2312" charset="-122"/>
              </a:rPr>
              <a:t>）程序的装入、运行和地址映射；</a:t>
            </a:r>
          </a:p>
          <a:p>
            <a:pPr eaLnBrk="1" hangingPunct="1">
              <a:lnSpc>
                <a:spcPct val="110000"/>
              </a:lnSpc>
              <a:spcBef>
                <a:spcPct val="0"/>
              </a:spcBef>
              <a:buClr>
                <a:srgbClr val="CC0000"/>
              </a:buClr>
              <a:buFont typeface="Wingdings" panose="05000000000000000000" pitchFamily="2" charset="2"/>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2</a:t>
            </a:r>
            <a:r>
              <a:rPr lang="zh-CN" altLang="en-US" sz="2400">
                <a:solidFill>
                  <a:srgbClr val="000099"/>
                </a:solidFill>
                <a:latin typeface="楷体_GB2312" charset="-122"/>
                <a:ea typeface="楷体_GB2312" charset="-122"/>
              </a:rPr>
              <a:t>）逻辑地址空间和物理地址空间</a:t>
            </a:r>
          </a:p>
          <a:p>
            <a:pPr eaLnBrk="1" hangingPunct="1">
              <a:lnSpc>
                <a:spcPct val="110000"/>
              </a:lnSpc>
              <a:spcBef>
                <a:spcPct val="0"/>
              </a:spcBef>
              <a:buClr>
                <a:srgbClr val="CC0000"/>
              </a:buClr>
              <a:buFont typeface="Wingdings" panose="05000000000000000000" pitchFamily="2" charset="2"/>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3</a:t>
            </a:r>
            <a:r>
              <a:rPr lang="zh-CN" altLang="en-US" sz="2400">
                <a:solidFill>
                  <a:srgbClr val="000099"/>
                </a:solidFill>
                <a:latin typeface="楷体_GB2312" charset="-122"/>
                <a:ea typeface="楷体_GB2312" charset="-122"/>
              </a:rPr>
              <a:t>）进程内外存交换</a:t>
            </a:r>
          </a:p>
          <a:p>
            <a:pPr eaLnBrk="1" hangingPunct="1">
              <a:lnSpc>
                <a:spcPct val="110000"/>
              </a:lnSpc>
              <a:spcBef>
                <a:spcPct val="0"/>
              </a:spcBef>
              <a:buClr>
                <a:srgbClr val="CC0000"/>
              </a:buClr>
              <a:buFont typeface="Wingdings" panose="05000000000000000000" pitchFamily="2" charset="2"/>
              <a:buNone/>
            </a:pPr>
            <a:r>
              <a:rPr lang="en-US" altLang="zh-CN" sz="2400"/>
              <a:t>8.2  </a:t>
            </a:r>
            <a:r>
              <a:rPr lang="zh-CN" altLang="en-US" sz="2400"/>
              <a:t>连续内存分配</a:t>
            </a:r>
          </a:p>
          <a:p>
            <a:pPr eaLnBrk="1" hangingPunct="1">
              <a:lnSpc>
                <a:spcPct val="110000"/>
              </a:lnSpc>
              <a:spcBef>
                <a:spcPct val="0"/>
              </a:spcBef>
              <a:buClrTx/>
              <a:buSzTx/>
              <a:buFontTx/>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1</a:t>
            </a:r>
            <a:r>
              <a:rPr lang="zh-CN" altLang="en-US" sz="2400">
                <a:solidFill>
                  <a:srgbClr val="000099"/>
                </a:solidFill>
                <a:latin typeface="楷体_GB2312" charset="-122"/>
                <a:ea typeface="楷体_GB2312" charset="-122"/>
              </a:rPr>
              <a:t>）固定等长分区、固定变长分区、</a:t>
            </a:r>
            <a:br>
              <a:rPr lang="zh-CN" altLang="en-US" sz="2400">
                <a:solidFill>
                  <a:srgbClr val="000099"/>
                </a:solidFill>
                <a:latin typeface="楷体_GB2312" charset="-122"/>
                <a:ea typeface="楷体_GB2312" charset="-122"/>
              </a:rPr>
            </a:br>
            <a:r>
              <a:rPr lang="zh-CN" altLang="en-US" sz="2400">
                <a:solidFill>
                  <a:srgbClr val="000099"/>
                </a:solidFill>
                <a:latin typeface="楷体_GB2312" charset="-122"/>
                <a:ea typeface="楷体_GB2312" charset="-122"/>
              </a:rPr>
              <a:t>          可变分区、分区分配算法；</a:t>
            </a:r>
          </a:p>
          <a:p>
            <a:pPr eaLnBrk="1" hangingPunct="1">
              <a:lnSpc>
                <a:spcPct val="110000"/>
              </a:lnSpc>
              <a:spcBef>
                <a:spcPct val="0"/>
              </a:spcBef>
              <a:buClrTx/>
              <a:buSzTx/>
              <a:buFontTx/>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2</a:t>
            </a:r>
            <a:r>
              <a:rPr lang="zh-CN" altLang="en-US" sz="2400">
                <a:solidFill>
                  <a:srgbClr val="000099"/>
                </a:solidFill>
                <a:latin typeface="楷体_GB2312" charset="-122"/>
                <a:ea typeface="楷体_GB2312" charset="-122"/>
              </a:rPr>
              <a:t>）碎片问题与内存紧缩</a:t>
            </a:r>
          </a:p>
          <a:p>
            <a:pPr eaLnBrk="1" hangingPunct="1">
              <a:lnSpc>
                <a:spcPct val="110000"/>
              </a:lnSpc>
              <a:spcBef>
                <a:spcPct val="0"/>
              </a:spcBef>
              <a:buClr>
                <a:srgbClr val="CC0000"/>
              </a:buClr>
              <a:buFont typeface="Wingdings" panose="05000000000000000000" pitchFamily="2" charset="2"/>
              <a:buNone/>
            </a:pPr>
            <a:r>
              <a:rPr lang="en-US" altLang="zh-CN" sz="2400"/>
              <a:t>8.3 </a:t>
            </a:r>
            <a:r>
              <a:rPr lang="zh-CN" altLang="en-US" sz="2400"/>
              <a:t>分段内存管理</a:t>
            </a:r>
          </a:p>
          <a:p>
            <a:pPr eaLnBrk="1" hangingPunct="1">
              <a:lnSpc>
                <a:spcPct val="110000"/>
              </a:lnSpc>
              <a:spcBef>
                <a:spcPct val="0"/>
              </a:spcBef>
              <a:buClr>
                <a:srgbClr val="CC0000"/>
              </a:buClr>
              <a:buFont typeface="Wingdings" panose="05000000000000000000" pitchFamily="2" charset="2"/>
              <a:buNone/>
            </a:pPr>
            <a:r>
              <a:rPr lang="en-US" altLang="zh-CN" sz="2400"/>
              <a:t>8.4 </a:t>
            </a:r>
            <a:r>
              <a:rPr lang="zh-CN" altLang="en-US" sz="2400"/>
              <a:t>分页内存管理</a:t>
            </a:r>
          </a:p>
          <a:p>
            <a:pPr eaLnBrk="1" hangingPunct="1">
              <a:lnSpc>
                <a:spcPct val="110000"/>
              </a:lnSpc>
              <a:spcBef>
                <a:spcPct val="0"/>
              </a:spcBef>
              <a:buClr>
                <a:srgbClr val="CC0000"/>
              </a:buClr>
              <a:buFont typeface="Wingdings" panose="05000000000000000000" pitchFamily="2" charset="2"/>
              <a:buNone/>
            </a:pPr>
            <a:r>
              <a:rPr lang="en-US" altLang="zh-CN" sz="2400"/>
              <a:t>8.5 </a:t>
            </a:r>
            <a:r>
              <a:rPr lang="zh-CN" altLang="en-US" sz="2400"/>
              <a:t>段页结合内存管理</a:t>
            </a:r>
            <a:endParaRPr lang="zh-CN" alt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4028"/>
                                        </p:tgtEl>
                                        <p:attrNameLst>
                                          <p:attrName>style.visibility</p:attrName>
                                        </p:attrNameLst>
                                      </p:cBhvr>
                                      <p:to>
                                        <p:strVal val="visible"/>
                                      </p:to>
                                    </p:set>
                                    <p:animEffect transition="in" filter="wipe(up)">
                                      <p:cBhvr>
                                        <p:cTn id="7" dur="1000"/>
                                        <p:tgtEl>
                                          <p:spTgt spid="214028"/>
                                        </p:tgtEl>
                                      </p:cBhvr>
                                    </p:animEffect>
                                  </p:childTnLst>
                                </p:cTn>
                              </p:par>
                            </p:childTnLst>
                          </p:cTn>
                        </p:par>
                        <p:par>
                          <p:cTn id="8" fill="hold" nodeType="afterGroup">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14029"/>
                                        </p:tgtEl>
                                        <p:attrNameLst>
                                          <p:attrName>style.visibility</p:attrName>
                                        </p:attrNameLst>
                                      </p:cBhvr>
                                      <p:to>
                                        <p:strVal val="visible"/>
                                      </p:to>
                                    </p:set>
                                    <p:animEffect transition="in" filter="wipe(up)">
                                      <p:cBhvr>
                                        <p:cTn id="11" dur="1000"/>
                                        <p:tgtEl>
                                          <p:spTgt spid="214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8" grpId="0"/>
      <p:bldP spid="2140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800">
                <a:solidFill>
                  <a:srgbClr val="FF0000"/>
                </a:solidFill>
                <a:latin typeface="Arial Black" panose="020B0A04020102020204" pitchFamily="34" charset="0"/>
                <a:ea typeface="黑体" panose="02010609060101010101" pitchFamily="49" charset="-122"/>
              </a:rPr>
              <a:t>从最简单的分配方案开始</a:t>
            </a:r>
            <a:r>
              <a:rPr lang="en-US" altLang="zh-CN" sz="4800">
                <a:solidFill>
                  <a:srgbClr val="FF0000"/>
                </a:solidFill>
                <a:latin typeface="Arial Black" panose="020B0A04020102020204" pitchFamily="34" charset="0"/>
                <a:ea typeface="黑体" panose="02010609060101010101" pitchFamily="49" charset="-122"/>
              </a:rPr>
              <a:t>!</a:t>
            </a:r>
          </a:p>
        </p:txBody>
      </p:sp>
      <p:sp>
        <p:nvSpPr>
          <p:cNvPr id="35843" name="Rectangle 2"/>
          <p:cNvSpPr>
            <a:spLocks noChangeArrowheads="1"/>
          </p:cNvSpPr>
          <p:nvPr/>
        </p:nvSpPr>
        <p:spPr bwMode="auto">
          <a:xfrm>
            <a:off x="2362200" y="490538"/>
            <a:ext cx="4724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8.2 </a:t>
            </a:r>
            <a:r>
              <a:rPr lang="zh-CN" altLang="en-US" sz="3200">
                <a:latin typeface="黑体" panose="02010609060101010101" pitchFamily="49" charset="-122"/>
                <a:ea typeface="黑体" panose="02010609060101010101" pitchFamily="49" charset="-122"/>
              </a:rPr>
              <a:t>连续内存分配与管理</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mtClean="0">
                <a:sym typeface="Symbol" panose="05050102010706020507" pitchFamily="18" charset="2"/>
              </a:rPr>
              <a:t>(1)</a:t>
            </a:r>
            <a:r>
              <a:rPr lang="zh-CN" altLang="en-US" smtClean="0">
                <a:sym typeface="Symbol" panose="05050102010706020507" pitchFamily="18" charset="2"/>
              </a:rPr>
              <a:t>固定分区</a:t>
            </a:r>
            <a:r>
              <a:rPr lang="en-US" altLang="zh-CN" smtClean="0">
                <a:sym typeface="Symbol" panose="05050102010706020507" pitchFamily="18" charset="2"/>
              </a:rPr>
              <a:t>--</a:t>
            </a:r>
            <a:r>
              <a:rPr lang="zh-CN" altLang="en-US" smtClean="0">
                <a:sym typeface="Symbol" panose="05050102010706020507" pitchFamily="18" charset="2"/>
              </a:rPr>
              <a:t>等长分区</a:t>
            </a:r>
            <a:endParaRPr lang="zh-CN" altLang="zh-CN" smtClean="0">
              <a:sym typeface="Symbol" panose="05050102010706020507" pitchFamily="18" charset="2"/>
            </a:endParaRPr>
          </a:p>
        </p:txBody>
      </p:sp>
      <p:sp>
        <p:nvSpPr>
          <p:cNvPr id="330755" name="Rectangle 3"/>
          <p:cNvSpPr>
            <a:spLocks noChangeArrowheads="1"/>
          </p:cNvSpPr>
          <p:nvPr/>
        </p:nvSpPr>
        <p:spPr bwMode="auto">
          <a:xfrm>
            <a:off x="765175" y="10668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给你一个面包，</a:t>
            </a:r>
            <a:r>
              <a:rPr lang="en-US" altLang="zh-CN">
                <a:solidFill>
                  <a:srgbClr val="FF0000"/>
                </a:solidFill>
              </a:rPr>
              <a:t>n</a:t>
            </a:r>
            <a:r>
              <a:rPr lang="zh-CN" altLang="en-US">
                <a:solidFill>
                  <a:srgbClr val="FF0000"/>
                </a:solidFill>
              </a:rPr>
              <a:t>个孩子来吃，怎么办</a:t>
            </a:r>
            <a:r>
              <a:rPr lang="en-US" altLang="zh-CN">
                <a:solidFill>
                  <a:srgbClr val="FF0000"/>
                </a:solidFill>
              </a:rPr>
              <a:t>?</a:t>
            </a:r>
          </a:p>
        </p:txBody>
      </p:sp>
      <p:grpSp>
        <p:nvGrpSpPr>
          <p:cNvPr id="330756" name="Group 4"/>
          <p:cNvGrpSpPr>
            <a:grpSpLocks/>
          </p:cNvGrpSpPr>
          <p:nvPr/>
        </p:nvGrpSpPr>
        <p:grpSpPr bwMode="auto">
          <a:xfrm>
            <a:off x="1143000" y="1676400"/>
            <a:ext cx="3848100" cy="603250"/>
            <a:chOff x="2928" y="3426"/>
            <a:chExt cx="2424" cy="380"/>
          </a:xfrm>
        </p:grpSpPr>
        <p:sp>
          <p:nvSpPr>
            <p:cNvPr id="36893" name="Rectangle 5"/>
            <p:cNvSpPr>
              <a:spLocks noChangeArrowheads="1"/>
            </p:cNvSpPr>
            <p:nvPr/>
          </p:nvSpPr>
          <p:spPr bwMode="auto">
            <a:xfrm>
              <a:off x="2928" y="3426"/>
              <a:ext cx="2424"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等分</a:t>
              </a:r>
              <a:r>
                <a:rPr lang="en-US" altLang="zh-CN" sz="2400"/>
                <a:t>…</a:t>
              </a:r>
            </a:p>
          </p:txBody>
        </p:sp>
        <p:pic>
          <p:nvPicPr>
            <p:cNvPr id="36894"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0759" name="Group 7"/>
          <p:cNvGrpSpPr>
            <a:grpSpLocks/>
          </p:cNvGrpSpPr>
          <p:nvPr/>
        </p:nvGrpSpPr>
        <p:grpSpPr bwMode="auto">
          <a:xfrm>
            <a:off x="1143000" y="2162175"/>
            <a:ext cx="3848100" cy="1114425"/>
            <a:chOff x="2928" y="3426"/>
            <a:chExt cx="2424" cy="702"/>
          </a:xfrm>
        </p:grpSpPr>
        <p:sp>
          <p:nvSpPr>
            <p:cNvPr id="36891" name="Rectangle 8"/>
            <p:cNvSpPr>
              <a:spLocks noChangeArrowheads="1"/>
            </p:cNvSpPr>
            <p:nvPr/>
          </p:nvSpPr>
          <p:spPr bwMode="auto">
            <a:xfrm>
              <a:off x="2928" y="3426"/>
              <a:ext cx="242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操作系统初始化时将内存等分成</a:t>
              </a:r>
              <a:r>
                <a:rPr lang="en-US" altLang="zh-CN" sz="2400"/>
                <a:t>k</a:t>
              </a:r>
              <a:r>
                <a:rPr lang="zh-CN" altLang="en-US" sz="2400"/>
                <a:t>个分区</a:t>
              </a:r>
            </a:p>
          </p:txBody>
        </p:sp>
        <p:pic>
          <p:nvPicPr>
            <p:cNvPr id="36892"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0762" name="Text Box 10"/>
          <p:cNvSpPr txBox="1">
            <a:spLocks noChangeArrowheads="1"/>
          </p:cNvSpPr>
          <p:nvPr/>
        </p:nvSpPr>
        <p:spPr bwMode="auto">
          <a:xfrm>
            <a:off x="457200" y="3505200"/>
            <a:ext cx="6324600" cy="26574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400">
                <a:latin typeface="Courier New" panose="02070309020205020404" pitchFamily="49" charset="0"/>
              </a:rPr>
              <a:t>bool AvailSec[k]; int SecSize;</a:t>
            </a:r>
          </a:p>
          <a:p>
            <a:pPr eaLnBrk="1" hangingPunct="1">
              <a:buClrTx/>
              <a:buSzTx/>
              <a:buFontTx/>
              <a:buNone/>
            </a:pPr>
            <a:r>
              <a:rPr lang="zh-CN" altLang="en-US" sz="2400">
                <a:solidFill>
                  <a:srgbClr val="FF0000"/>
                </a:solidFill>
                <a:latin typeface="Courier New" panose="02070309020205020404" pitchFamily="49" charset="0"/>
              </a:rPr>
              <a:t>内存请求算法  </a:t>
            </a:r>
            <a:r>
              <a:rPr lang="en-US" altLang="zh-CN" sz="2400">
                <a:solidFill>
                  <a:srgbClr val="FF0000"/>
                </a:solidFill>
                <a:latin typeface="Courier New" panose="02070309020205020404" pitchFamily="49" charset="0"/>
              </a:rPr>
              <a:t>//</a:t>
            </a:r>
            <a:r>
              <a:rPr lang="zh-CN" altLang="en-US" sz="2400">
                <a:solidFill>
                  <a:srgbClr val="FF0000"/>
                </a:solidFill>
                <a:latin typeface="Courier New" panose="02070309020205020404" pitchFamily="49" charset="0"/>
              </a:rPr>
              <a:t>进程创建时</a:t>
            </a:r>
          </a:p>
          <a:p>
            <a:pPr eaLnBrk="1" hangingPunct="1">
              <a:buClrTx/>
              <a:buSzTx/>
              <a:buFontTx/>
              <a:buNone/>
            </a:pPr>
            <a:r>
              <a:rPr lang="zh-CN" altLang="en-US" sz="2400">
                <a:solidFill>
                  <a:srgbClr val="FF0000"/>
                </a:solidFill>
                <a:latin typeface="Courier New" panose="02070309020205020404" pitchFamily="49" charset="0"/>
              </a:rPr>
              <a:t>  </a:t>
            </a:r>
            <a:r>
              <a:rPr lang="en-US" altLang="zh-CN" sz="2400">
                <a:latin typeface="Courier New" panose="02070309020205020404" pitchFamily="49" charset="0"/>
              </a:rPr>
              <a:t>1. if(reqSize&gt;SecSize) exit</a:t>
            </a:r>
          </a:p>
          <a:p>
            <a:pPr eaLnBrk="1" hangingPunct="1">
              <a:buClrTx/>
              <a:buSzTx/>
              <a:buFontTx/>
              <a:buNone/>
            </a:pPr>
            <a:r>
              <a:rPr lang="en-US" altLang="zh-CN" sz="2400">
                <a:latin typeface="Courier New" panose="02070309020205020404" pitchFamily="49" charset="0"/>
              </a:rPr>
              <a:t>  2. </a:t>
            </a:r>
            <a:r>
              <a:rPr lang="zh-CN" altLang="en-US" sz="2400">
                <a:latin typeface="Courier New" panose="02070309020205020404" pitchFamily="49" charset="0"/>
              </a:rPr>
              <a:t>找出</a:t>
            </a:r>
            <a:r>
              <a:rPr lang="en-US" altLang="zh-CN" sz="2400">
                <a:latin typeface="Courier New" panose="02070309020205020404" pitchFamily="49" charset="0"/>
              </a:rPr>
              <a:t>AvailSec[i]</a:t>
            </a:r>
            <a:r>
              <a:rPr lang="zh-CN" altLang="en-US" sz="2400">
                <a:latin typeface="Courier New" panose="02070309020205020404" pitchFamily="49" charset="0"/>
              </a:rPr>
              <a:t>为假的</a:t>
            </a:r>
            <a:r>
              <a:rPr lang="en-US" altLang="zh-CN" sz="2400">
                <a:latin typeface="Courier New" panose="02070309020205020404" pitchFamily="49" charset="0"/>
              </a:rPr>
              <a:t>i</a:t>
            </a:r>
          </a:p>
          <a:p>
            <a:pPr eaLnBrk="1" hangingPunct="1">
              <a:buClrTx/>
              <a:buSzTx/>
              <a:buFontTx/>
              <a:buNone/>
            </a:pPr>
            <a:r>
              <a:rPr lang="en-US" altLang="zh-CN" sz="2400">
                <a:latin typeface="Courier New" panose="02070309020205020404" pitchFamily="49" charset="0"/>
              </a:rPr>
              <a:t>  3. </a:t>
            </a:r>
            <a:r>
              <a:rPr lang="zh-CN" altLang="en-US" sz="2400">
                <a:latin typeface="Courier New" panose="02070309020205020404" pitchFamily="49" charset="0"/>
              </a:rPr>
              <a:t>如果有，返回分区</a:t>
            </a:r>
            <a:r>
              <a:rPr lang="en-US" altLang="zh-CN" sz="2400">
                <a:latin typeface="Courier New" panose="02070309020205020404" pitchFamily="49" charset="0"/>
              </a:rPr>
              <a:t>i</a:t>
            </a:r>
            <a:r>
              <a:rPr lang="zh-CN" altLang="en-US" sz="2400">
                <a:latin typeface="Courier New" panose="02070309020205020404" pitchFamily="49" charset="0"/>
              </a:rPr>
              <a:t>的基址</a:t>
            </a:r>
          </a:p>
          <a:p>
            <a:pPr eaLnBrk="1" hangingPunct="1">
              <a:buClrTx/>
              <a:buSzTx/>
              <a:buFontTx/>
              <a:buNone/>
            </a:pPr>
            <a:r>
              <a:rPr lang="zh-CN" altLang="en-US" sz="2400">
                <a:latin typeface="Courier New" panose="02070309020205020404" pitchFamily="49" charset="0"/>
              </a:rPr>
              <a:t>  </a:t>
            </a:r>
            <a:r>
              <a:rPr lang="en-US" altLang="zh-CN" sz="2400">
                <a:latin typeface="Courier New" panose="02070309020205020404" pitchFamily="49" charset="0"/>
              </a:rPr>
              <a:t>4. </a:t>
            </a:r>
            <a:r>
              <a:rPr lang="zh-CN" altLang="en-US" sz="2400">
                <a:latin typeface="Courier New" panose="02070309020205020404" pitchFamily="49" charset="0"/>
              </a:rPr>
              <a:t>否则，将</a:t>
            </a:r>
            <a:r>
              <a:rPr lang="en-US" altLang="zh-CN" sz="2400">
                <a:latin typeface="Courier New" panose="02070309020205020404" pitchFamily="49" charset="0"/>
              </a:rPr>
              <a:t>current</a:t>
            </a:r>
            <a:r>
              <a:rPr lang="zh-CN" altLang="en-US" sz="2400">
                <a:latin typeface="Courier New" panose="02070309020205020404" pitchFamily="49" charset="0"/>
              </a:rPr>
              <a:t>加入请求队列等待</a:t>
            </a:r>
          </a:p>
        </p:txBody>
      </p:sp>
      <p:grpSp>
        <p:nvGrpSpPr>
          <p:cNvPr id="330763" name="Group 11"/>
          <p:cNvGrpSpPr>
            <a:grpSpLocks/>
          </p:cNvGrpSpPr>
          <p:nvPr/>
        </p:nvGrpSpPr>
        <p:grpSpPr bwMode="auto">
          <a:xfrm>
            <a:off x="5181600" y="1855788"/>
            <a:ext cx="3657600" cy="4572000"/>
            <a:chOff x="3264" y="1169"/>
            <a:chExt cx="2304" cy="2880"/>
          </a:xfrm>
        </p:grpSpPr>
        <p:sp>
          <p:nvSpPr>
            <p:cNvPr id="36872" name="Rectangle 12"/>
            <p:cNvSpPr>
              <a:spLocks noChangeArrowheads="1"/>
            </p:cNvSpPr>
            <p:nvPr/>
          </p:nvSpPr>
          <p:spPr bwMode="auto">
            <a:xfrm>
              <a:off x="4512" y="1169"/>
              <a:ext cx="1056" cy="28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73" name="Rectangle 13"/>
            <p:cNvSpPr>
              <a:spLocks noChangeArrowheads="1"/>
            </p:cNvSpPr>
            <p:nvPr/>
          </p:nvSpPr>
          <p:spPr bwMode="auto">
            <a:xfrm>
              <a:off x="4512" y="2897"/>
              <a:ext cx="1056" cy="57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74" name="Text Box 14"/>
            <p:cNvSpPr txBox="1">
              <a:spLocks noChangeArrowheads="1"/>
            </p:cNvSpPr>
            <p:nvPr/>
          </p:nvSpPr>
          <p:spPr bwMode="auto">
            <a:xfrm>
              <a:off x="4786" y="3041"/>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1 </a:t>
              </a:r>
            </a:p>
          </p:txBody>
        </p:sp>
        <p:sp>
          <p:nvSpPr>
            <p:cNvPr id="36875" name="Rectangle 15"/>
            <p:cNvSpPr>
              <a:spLocks noChangeArrowheads="1"/>
            </p:cNvSpPr>
            <p:nvPr/>
          </p:nvSpPr>
          <p:spPr bwMode="auto">
            <a:xfrm>
              <a:off x="4512" y="3473"/>
              <a:ext cx="1056" cy="576"/>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76" name="Text Box 16"/>
            <p:cNvSpPr txBox="1">
              <a:spLocks noChangeArrowheads="1"/>
            </p:cNvSpPr>
            <p:nvPr/>
          </p:nvSpPr>
          <p:spPr bwMode="auto">
            <a:xfrm>
              <a:off x="4671" y="3617"/>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36877" name="Rectangle 17"/>
            <p:cNvSpPr>
              <a:spLocks noChangeArrowheads="1"/>
            </p:cNvSpPr>
            <p:nvPr/>
          </p:nvSpPr>
          <p:spPr bwMode="auto">
            <a:xfrm>
              <a:off x="4512" y="2321"/>
              <a:ext cx="1056" cy="57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78" name="Text Box 18"/>
            <p:cNvSpPr txBox="1">
              <a:spLocks noChangeArrowheads="1"/>
            </p:cNvSpPr>
            <p:nvPr/>
          </p:nvSpPr>
          <p:spPr bwMode="auto">
            <a:xfrm>
              <a:off x="4786" y="246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2 </a:t>
              </a:r>
            </a:p>
          </p:txBody>
        </p:sp>
        <p:sp>
          <p:nvSpPr>
            <p:cNvPr id="36879" name="Rectangle 19"/>
            <p:cNvSpPr>
              <a:spLocks noChangeArrowheads="1"/>
            </p:cNvSpPr>
            <p:nvPr/>
          </p:nvSpPr>
          <p:spPr bwMode="auto">
            <a:xfrm>
              <a:off x="4512" y="1745"/>
              <a:ext cx="1056" cy="57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80" name="Text Box 20"/>
            <p:cNvSpPr txBox="1">
              <a:spLocks noChangeArrowheads="1"/>
            </p:cNvSpPr>
            <p:nvPr/>
          </p:nvSpPr>
          <p:spPr bwMode="auto">
            <a:xfrm>
              <a:off x="4786" y="1889"/>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3 </a:t>
              </a:r>
            </a:p>
          </p:txBody>
        </p:sp>
        <p:sp>
          <p:nvSpPr>
            <p:cNvPr id="36881" name="Rectangle 21"/>
            <p:cNvSpPr>
              <a:spLocks noChangeArrowheads="1"/>
            </p:cNvSpPr>
            <p:nvPr/>
          </p:nvSpPr>
          <p:spPr bwMode="auto">
            <a:xfrm>
              <a:off x="4512" y="1169"/>
              <a:ext cx="1056" cy="57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82" name="Text Box 22"/>
            <p:cNvSpPr txBox="1">
              <a:spLocks noChangeArrowheads="1"/>
            </p:cNvSpPr>
            <p:nvPr/>
          </p:nvSpPr>
          <p:spPr bwMode="auto">
            <a:xfrm>
              <a:off x="4786" y="1313"/>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4 </a:t>
              </a:r>
            </a:p>
          </p:txBody>
        </p:sp>
        <p:sp>
          <p:nvSpPr>
            <p:cNvPr id="36883" name="Line 23"/>
            <p:cNvSpPr>
              <a:spLocks noChangeShapeType="1"/>
            </p:cNvSpPr>
            <p:nvPr/>
          </p:nvSpPr>
          <p:spPr bwMode="auto">
            <a:xfrm flipV="1">
              <a:off x="4176" y="1409"/>
              <a:ext cx="33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4" name="Line 24"/>
            <p:cNvSpPr>
              <a:spLocks noChangeShapeType="1"/>
            </p:cNvSpPr>
            <p:nvPr/>
          </p:nvSpPr>
          <p:spPr bwMode="auto">
            <a:xfrm>
              <a:off x="4176" y="1697"/>
              <a:ext cx="336"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5" name="Line 25"/>
            <p:cNvSpPr>
              <a:spLocks noChangeShapeType="1"/>
            </p:cNvSpPr>
            <p:nvPr/>
          </p:nvSpPr>
          <p:spPr bwMode="auto">
            <a:xfrm>
              <a:off x="4176" y="1697"/>
              <a:ext cx="336" cy="9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6" name="Line 26"/>
            <p:cNvSpPr>
              <a:spLocks noChangeShapeType="1"/>
            </p:cNvSpPr>
            <p:nvPr/>
          </p:nvSpPr>
          <p:spPr bwMode="auto">
            <a:xfrm>
              <a:off x="4176" y="1697"/>
              <a:ext cx="336" cy="15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7" name="Rectangle 27"/>
            <p:cNvSpPr>
              <a:spLocks noChangeArrowheads="1"/>
            </p:cNvSpPr>
            <p:nvPr/>
          </p:nvSpPr>
          <p:spPr bwMode="auto">
            <a:xfrm>
              <a:off x="3840" y="1553"/>
              <a:ext cx="336"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88" name="Rectangle 28"/>
            <p:cNvSpPr>
              <a:spLocks noChangeArrowheads="1"/>
            </p:cNvSpPr>
            <p:nvPr/>
          </p:nvSpPr>
          <p:spPr bwMode="auto">
            <a:xfrm>
              <a:off x="3312" y="1553"/>
              <a:ext cx="336"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89" name="Line 29"/>
            <p:cNvSpPr>
              <a:spLocks noChangeShapeType="1"/>
            </p:cNvSpPr>
            <p:nvPr/>
          </p:nvSpPr>
          <p:spPr bwMode="auto">
            <a:xfrm>
              <a:off x="3648" y="1713"/>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Text Box 30"/>
            <p:cNvSpPr txBox="1">
              <a:spLocks noChangeArrowheads="1"/>
            </p:cNvSpPr>
            <p:nvPr/>
          </p:nvSpPr>
          <p:spPr bwMode="auto">
            <a:xfrm>
              <a:off x="3264" y="124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请求队列</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0755"/>
                                        </p:tgtEl>
                                        <p:attrNameLst>
                                          <p:attrName>style.visibility</p:attrName>
                                        </p:attrNameLst>
                                      </p:cBhvr>
                                      <p:to>
                                        <p:strVal val="visible"/>
                                      </p:to>
                                    </p:set>
                                    <p:animEffect transition="in" filter="dissolve">
                                      <p:cBhvr>
                                        <p:cTn id="7" dur="500"/>
                                        <p:tgtEl>
                                          <p:spTgt spid="3307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0756"/>
                                        </p:tgtEl>
                                        <p:attrNameLst>
                                          <p:attrName>style.visibility</p:attrName>
                                        </p:attrNameLst>
                                      </p:cBhvr>
                                      <p:to>
                                        <p:strVal val="visible"/>
                                      </p:to>
                                    </p:set>
                                    <p:animEffect transition="in" filter="dissolve">
                                      <p:cBhvr>
                                        <p:cTn id="12" dur="500"/>
                                        <p:tgtEl>
                                          <p:spTgt spid="330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30759"/>
                                        </p:tgtEl>
                                        <p:attrNameLst>
                                          <p:attrName>style.visibility</p:attrName>
                                        </p:attrNameLst>
                                      </p:cBhvr>
                                      <p:to>
                                        <p:strVal val="visible"/>
                                      </p:to>
                                    </p:set>
                                    <p:animEffect transition="in" filter="dissolve">
                                      <p:cBhvr>
                                        <p:cTn id="17" dur="500"/>
                                        <p:tgtEl>
                                          <p:spTgt spid="330759"/>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330763"/>
                                        </p:tgtEl>
                                        <p:attrNameLst>
                                          <p:attrName>style.visibility</p:attrName>
                                        </p:attrNameLst>
                                      </p:cBhvr>
                                      <p:to>
                                        <p:strVal val="visible"/>
                                      </p:to>
                                    </p:set>
                                    <p:animEffect transition="in" filter="dissolve">
                                      <p:cBhvr>
                                        <p:cTn id="21" dur="500"/>
                                        <p:tgtEl>
                                          <p:spTgt spid="33076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30762"/>
                                        </p:tgtEl>
                                        <p:attrNameLst>
                                          <p:attrName>style.visibility</p:attrName>
                                        </p:attrNameLst>
                                      </p:cBhvr>
                                      <p:to>
                                        <p:strVal val="visible"/>
                                      </p:to>
                                    </p:set>
                                    <p:animEffect transition="in" filter="dissolve">
                                      <p:cBhvr>
                                        <p:cTn id="26" dur="500"/>
                                        <p:tgtEl>
                                          <p:spTgt spid="330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p:bldP spid="3307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mtClean="0">
                <a:sym typeface="Symbol" panose="05050102010706020507" pitchFamily="18" charset="2"/>
              </a:rPr>
              <a:t>(2)</a:t>
            </a:r>
            <a:r>
              <a:rPr lang="zh-CN" altLang="en-US" smtClean="0">
                <a:sym typeface="Symbol" panose="05050102010706020507" pitchFamily="18" charset="2"/>
              </a:rPr>
              <a:t>固定分区</a:t>
            </a:r>
            <a:r>
              <a:rPr lang="en-US" altLang="zh-CN" smtClean="0">
                <a:sym typeface="Symbol" panose="05050102010706020507" pitchFamily="18" charset="2"/>
              </a:rPr>
              <a:t>--</a:t>
            </a:r>
            <a:r>
              <a:rPr lang="zh-CN" altLang="en-US" smtClean="0">
                <a:sym typeface="Symbol" panose="05050102010706020507" pitchFamily="18" charset="2"/>
              </a:rPr>
              <a:t>变长分区</a:t>
            </a:r>
            <a:endParaRPr lang="zh-CN" altLang="zh-CN" smtClean="0">
              <a:sym typeface="Symbol" panose="05050102010706020507" pitchFamily="18" charset="2"/>
            </a:endParaRPr>
          </a:p>
        </p:txBody>
      </p:sp>
      <p:sp>
        <p:nvSpPr>
          <p:cNvPr id="331779" name="Rectangle 3"/>
          <p:cNvSpPr>
            <a:spLocks noChangeArrowheads="1"/>
          </p:cNvSpPr>
          <p:nvPr/>
        </p:nvSpPr>
        <p:spPr bwMode="auto">
          <a:xfrm>
            <a:off x="765175" y="10668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孩子有大有小，进程也有大有小</a:t>
            </a:r>
            <a:r>
              <a:rPr lang="en-US" altLang="zh-CN">
                <a:solidFill>
                  <a:srgbClr val="FF0000"/>
                </a:solidFill>
              </a:rPr>
              <a:t>…</a:t>
            </a:r>
          </a:p>
        </p:txBody>
      </p:sp>
      <p:grpSp>
        <p:nvGrpSpPr>
          <p:cNvPr id="331780" name="Group 4"/>
          <p:cNvGrpSpPr>
            <a:grpSpLocks/>
          </p:cNvGrpSpPr>
          <p:nvPr/>
        </p:nvGrpSpPr>
        <p:grpSpPr bwMode="auto">
          <a:xfrm>
            <a:off x="1143000" y="1676400"/>
            <a:ext cx="3848100" cy="1114425"/>
            <a:chOff x="2928" y="3426"/>
            <a:chExt cx="2424" cy="702"/>
          </a:xfrm>
        </p:grpSpPr>
        <p:sp>
          <p:nvSpPr>
            <p:cNvPr id="37914" name="Rectangle 5"/>
            <p:cNvSpPr>
              <a:spLocks noChangeArrowheads="1"/>
            </p:cNvSpPr>
            <p:nvPr/>
          </p:nvSpPr>
          <p:spPr bwMode="auto">
            <a:xfrm>
              <a:off x="2928" y="3426"/>
              <a:ext cx="242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初始化时将内存分成</a:t>
              </a:r>
              <a:r>
                <a:rPr lang="en-US" altLang="zh-CN" sz="2400"/>
                <a:t>k</a:t>
              </a:r>
              <a:r>
                <a:rPr lang="zh-CN" altLang="en-US" sz="2400"/>
                <a:t>个大小不同的分区</a:t>
              </a:r>
            </a:p>
          </p:txBody>
        </p:sp>
        <p:pic>
          <p:nvPicPr>
            <p:cNvPr id="37915"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1783" name="Text Box 7"/>
          <p:cNvSpPr txBox="1">
            <a:spLocks noChangeArrowheads="1"/>
          </p:cNvSpPr>
          <p:nvPr/>
        </p:nvSpPr>
        <p:spPr bwMode="auto">
          <a:xfrm>
            <a:off x="457200" y="3124200"/>
            <a:ext cx="6172200" cy="302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400">
                <a:latin typeface="Courier New" panose="02070309020205020404" pitchFamily="49" charset="0"/>
              </a:rPr>
              <a:t>struct Section AvailSec[k]; </a:t>
            </a:r>
          </a:p>
          <a:p>
            <a:pPr eaLnBrk="1" hangingPunct="1">
              <a:buClrTx/>
              <a:buSzTx/>
              <a:buFontTx/>
              <a:buNone/>
            </a:pPr>
            <a:r>
              <a:rPr lang="zh-CN" altLang="en-US" sz="2400">
                <a:solidFill>
                  <a:srgbClr val="FF0000"/>
                </a:solidFill>
                <a:latin typeface="Courier New" panose="02070309020205020404" pitchFamily="49" charset="0"/>
              </a:rPr>
              <a:t>内存请求算法  </a:t>
            </a:r>
            <a:r>
              <a:rPr lang="en-US" altLang="zh-CN" sz="2400">
                <a:solidFill>
                  <a:srgbClr val="FF0000"/>
                </a:solidFill>
                <a:latin typeface="Courier New" panose="02070309020205020404" pitchFamily="49" charset="0"/>
              </a:rPr>
              <a:t>//</a:t>
            </a:r>
            <a:r>
              <a:rPr lang="zh-CN" altLang="en-US" sz="2400">
                <a:solidFill>
                  <a:srgbClr val="FF0000"/>
                </a:solidFill>
                <a:latin typeface="Courier New" panose="02070309020205020404" pitchFamily="49" charset="0"/>
              </a:rPr>
              <a:t>进程创建时</a:t>
            </a:r>
          </a:p>
          <a:p>
            <a:pPr eaLnBrk="1" hangingPunct="1">
              <a:buClrTx/>
              <a:buSzTx/>
              <a:buFontTx/>
              <a:buNone/>
            </a:pPr>
            <a:r>
              <a:rPr lang="zh-CN" altLang="en-US" sz="2400">
                <a:solidFill>
                  <a:srgbClr val="FF0000"/>
                </a:solidFill>
                <a:latin typeface="Courier New" panose="02070309020205020404" pitchFamily="49" charset="0"/>
              </a:rPr>
              <a:t>  </a:t>
            </a:r>
            <a:r>
              <a:rPr lang="en-US" altLang="zh-CN" sz="2400">
                <a:latin typeface="Courier New" panose="02070309020205020404" pitchFamily="49" charset="0"/>
              </a:rPr>
              <a:t>1. if(re	qSize&gt;MaxSize) exit</a:t>
            </a:r>
          </a:p>
          <a:p>
            <a:pPr eaLnBrk="1" hangingPunct="1">
              <a:buClrTx/>
              <a:buSzTx/>
              <a:buFontTx/>
              <a:buNone/>
            </a:pPr>
            <a:r>
              <a:rPr lang="en-US" altLang="zh-CN" sz="2400">
                <a:latin typeface="Courier New" panose="02070309020205020404" pitchFamily="49" charset="0"/>
              </a:rPr>
              <a:t>  2. </a:t>
            </a:r>
            <a:r>
              <a:rPr lang="zh-CN" altLang="en-US" sz="2400">
                <a:solidFill>
                  <a:srgbClr val="FF0000"/>
                </a:solidFill>
                <a:latin typeface="Courier New" panose="02070309020205020404" pitchFamily="49" charset="0"/>
              </a:rPr>
              <a:t>找出</a:t>
            </a:r>
            <a:r>
              <a:rPr lang="en-US" altLang="zh-CN" sz="2400">
                <a:solidFill>
                  <a:srgbClr val="FF0000"/>
                </a:solidFill>
                <a:latin typeface="Courier New" panose="02070309020205020404" pitchFamily="49" charset="0"/>
              </a:rPr>
              <a:t>AvailSec[i].Size&gt;reqSize</a:t>
            </a:r>
            <a:r>
              <a:rPr lang="zh-CN" altLang="en-US" sz="2400">
                <a:solidFill>
                  <a:srgbClr val="FF0000"/>
                </a:solidFill>
                <a:latin typeface="Courier New" panose="02070309020205020404" pitchFamily="49" charset="0"/>
              </a:rPr>
              <a:t>且</a:t>
            </a:r>
            <a:r>
              <a:rPr lang="en-US" altLang="zh-CN" sz="2400">
                <a:solidFill>
                  <a:srgbClr val="FF0000"/>
                </a:solidFill>
                <a:latin typeface="Courier New" panose="02070309020205020404" pitchFamily="49" charset="0"/>
              </a:rPr>
              <a:t>AvailSec[i].Size</a:t>
            </a:r>
            <a:r>
              <a:rPr lang="zh-CN" altLang="en-US" sz="2400">
                <a:solidFill>
                  <a:srgbClr val="FF0000"/>
                </a:solidFill>
                <a:latin typeface="Courier New" panose="02070309020205020404" pitchFamily="49" charset="0"/>
              </a:rPr>
              <a:t>最小的空闲分区</a:t>
            </a:r>
            <a:r>
              <a:rPr lang="en-US" altLang="zh-CN" sz="2400">
                <a:solidFill>
                  <a:srgbClr val="FF0000"/>
                </a:solidFill>
                <a:latin typeface="Courier New" panose="02070309020205020404" pitchFamily="49" charset="0"/>
              </a:rPr>
              <a:t>i</a:t>
            </a:r>
          </a:p>
          <a:p>
            <a:pPr eaLnBrk="1" hangingPunct="1">
              <a:buClrTx/>
              <a:buSzTx/>
              <a:buFontTx/>
              <a:buNone/>
            </a:pPr>
            <a:r>
              <a:rPr lang="en-US" altLang="zh-CN" sz="2400">
                <a:latin typeface="Courier New" panose="02070309020205020404" pitchFamily="49" charset="0"/>
              </a:rPr>
              <a:t>  3. </a:t>
            </a:r>
            <a:r>
              <a:rPr lang="zh-CN" altLang="en-US" sz="2400">
                <a:latin typeface="Courier New" panose="02070309020205020404" pitchFamily="49" charset="0"/>
              </a:rPr>
              <a:t>如果有，返回分区</a:t>
            </a:r>
            <a:r>
              <a:rPr lang="en-US" altLang="zh-CN" sz="2400">
                <a:latin typeface="Courier New" panose="02070309020205020404" pitchFamily="49" charset="0"/>
              </a:rPr>
              <a:t>i</a:t>
            </a:r>
            <a:r>
              <a:rPr lang="zh-CN" altLang="en-US" sz="2400">
                <a:latin typeface="Courier New" panose="02070309020205020404" pitchFamily="49" charset="0"/>
              </a:rPr>
              <a:t>的基址</a:t>
            </a:r>
          </a:p>
          <a:p>
            <a:pPr eaLnBrk="1" hangingPunct="1">
              <a:buClrTx/>
              <a:buSzTx/>
              <a:buFontTx/>
              <a:buNone/>
            </a:pPr>
            <a:r>
              <a:rPr lang="zh-CN" altLang="en-US" sz="2400">
                <a:latin typeface="Courier New" panose="02070309020205020404" pitchFamily="49" charset="0"/>
              </a:rPr>
              <a:t>  </a:t>
            </a:r>
            <a:r>
              <a:rPr lang="en-US" altLang="zh-CN" sz="2400">
                <a:latin typeface="Courier New" panose="02070309020205020404" pitchFamily="49" charset="0"/>
              </a:rPr>
              <a:t>4. </a:t>
            </a:r>
            <a:r>
              <a:rPr lang="zh-CN" altLang="en-US" sz="2400">
                <a:latin typeface="Courier New" panose="02070309020205020404" pitchFamily="49" charset="0"/>
              </a:rPr>
              <a:t>否则，将</a:t>
            </a:r>
            <a:r>
              <a:rPr lang="en-US" altLang="zh-CN" sz="2400">
                <a:latin typeface="Courier New" panose="02070309020205020404" pitchFamily="49" charset="0"/>
              </a:rPr>
              <a:t>current</a:t>
            </a:r>
            <a:r>
              <a:rPr lang="zh-CN" altLang="en-US" sz="2400">
                <a:latin typeface="Courier New" panose="02070309020205020404" pitchFamily="49" charset="0"/>
              </a:rPr>
              <a:t>加入请求队列等待</a:t>
            </a:r>
          </a:p>
        </p:txBody>
      </p:sp>
      <p:grpSp>
        <p:nvGrpSpPr>
          <p:cNvPr id="331784" name="Group 8"/>
          <p:cNvGrpSpPr>
            <a:grpSpLocks/>
          </p:cNvGrpSpPr>
          <p:nvPr/>
        </p:nvGrpSpPr>
        <p:grpSpPr bwMode="auto">
          <a:xfrm>
            <a:off x="5181600" y="1828800"/>
            <a:ext cx="3657600" cy="4572000"/>
            <a:chOff x="3264" y="1169"/>
            <a:chExt cx="2304" cy="2880"/>
          </a:xfrm>
        </p:grpSpPr>
        <p:sp>
          <p:nvSpPr>
            <p:cNvPr id="37895" name="Rectangle 9"/>
            <p:cNvSpPr>
              <a:spLocks noChangeArrowheads="1"/>
            </p:cNvSpPr>
            <p:nvPr/>
          </p:nvSpPr>
          <p:spPr bwMode="auto">
            <a:xfrm>
              <a:off x="4512" y="1169"/>
              <a:ext cx="1056" cy="28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896" name="Rectangle 10"/>
            <p:cNvSpPr>
              <a:spLocks noChangeArrowheads="1"/>
            </p:cNvSpPr>
            <p:nvPr/>
          </p:nvSpPr>
          <p:spPr bwMode="auto">
            <a:xfrm>
              <a:off x="4512" y="3024"/>
              <a:ext cx="1056" cy="449"/>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897" name="Text Box 11"/>
            <p:cNvSpPr txBox="1">
              <a:spLocks noChangeArrowheads="1"/>
            </p:cNvSpPr>
            <p:nvPr/>
          </p:nvSpPr>
          <p:spPr bwMode="auto">
            <a:xfrm>
              <a:off x="4786" y="3110"/>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1 </a:t>
              </a:r>
            </a:p>
          </p:txBody>
        </p:sp>
        <p:sp>
          <p:nvSpPr>
            <p:cNvPr id="37898" name="Rectangle 12"/>
            <p:cNvSpPr>
              <a:spLocks noChangeArrowheads="1"/>
            </p:cNvSpPr>
            <p:nvPr/>
          </p:nvSpPr>
          <p:spPr bwMode="auto">
            <a:xfrm>
              <a:off x="4512" y="3473"/>
              <a:ext cx="1056" cy="576"/>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899" name="Text Box 13"/>
            <p:cNvSpPr txBox="1">
              <a:spLocks noChangeArrowheads="1"/>
            </p:cNvSpPr>
            <p:nvPr/>
          </p:nvSpPr>
          <p:spPr bwMode="auto">
            <a:xfrm>
              <a:off x="4671" y="3617"/>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37900" name="Rectangle 14"/>
            <p:cNvSpPr>
              <a:spLocks noChangeArrowheads="1"/>
            </p:cNvSpPr>
            <p:nvPr/>
          </p:nvSpPr>
          <p:spPr bwMode="auto">
            <a:xfrm>
              <a:off x="4512" y="2448"/>
              <a:ext cx="1056" cy="57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01" name="Text Box 15"/>
            <p:cNvSpPr txBox="1">
              <a:spLocks noChangeArrowheads="1"/>
            </p:cNvSpPr>
            <p:nvPr/>
          </p:nvSpPr>
          <p:spPr bwMode="auto">
            <a:xfrm>
              <a:off x="4786" y="2630"/>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2 </a:t>
              </a:r>
            </a:p>
          </p:txBody>
        </p:sp>
        <p:sp>
          <p:nvSpPr>
            <p:cNvPr id="37902" name="Rectangle 16"/>
            <p:cNvSpPr>
              <a:spLocks noChangeArrowheads="1"/>
            </p:cNvSpPr>
            <p:nvPr/>
          </p:nvSpPr>
          <p:spPr bwMode="auto">
            <a:xfrm>
              <a:off x="4512" y="1584"/>
              <a:ext cx="1056" cy="86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03" name="Text Box 17"/>
            <p:cNvSpPr txBox="1">
              <a:spLocks noChangeArrowheads="1"/>
            </p:cNvSpPr>
            <p:nvPr/>
          </p:nvSpPr>
          <p:spPr bwMode="auto">
            <a:xfrm>
              <a:off x="4786" y="187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3 </a:t>
              </a:r>
            </a:p>
          </p:txBody>
        </p:sp>
        <p:sp>
          <p:nvSpPr>
            <p:cNvPr id="37904" name="Rectangle 18"/>
            <p:cNvSpPr>
              <a:spLocks noChangeArrowheads="1"/>
            </p:cNvSpPr>
            <p:nvPr/>
          </p:nvSpPr>
          <p:spPr bwMode="auto">
            <a:xfrm>
              <a:off x="4512" y="1169"/>
              <a:ext cx="1056" cy="415"/>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05" name="Text Box 19"/>
            <p:cNvSpPr txBox="1">
              <a:spLocks noChangeArrowheads="1"/>
            </p:cNvSpPr>
            <p:nvPr/>
          </p:nvSpPr>
          <p:spPr bwMode="auto">
            <a:xfrm>
              <a:off x="4786" y="1286"/>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4 </a:t>
              </a:r>
            </a:p>
          </p:txBody>
        </p:sp>
        <p:sp>
          <p:nvSpPr>
            <p:cNvPr id="37906" name="Line 20"/>
            <p:cNvSpPr>
              <a:spLocks noChangeShapeType="1"/>
            </p:cNvSpPr>
            <p:nvPr/>
          </p:nvSpPr>
          <p:spPr bwMode="auto">
            <a:xfrm flipV="1">
              <a:off x="4176" y="1409"/>
              <a:ext cx="33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7" name="Line 21"/>
            <p:cNvSpPr>
              <a:spLocks noChangeShapeType="1"/>
            </p:cNvSpPr>
            <p:nvPr/>
          </p:nvSpPr>
          <p:spPr bwMode="auto">
            <a:xfrm>
              <a:off x="4176" y="1697"/>
              <a:ext cx="336"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8" name="Line 22"/>
            <p:cNvSpPr>
              <a:spLocks noChangeShapeType="1"/>
            </p:cNvSpPr>
            <p:nvPr/>
          </p:nvSpPr>
          <p:spPr bwMode="auto">
            <a:xfrm>
              <a:off x="4176" y="1697"/>
              <a:ext cx="336" cy="9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9" name="Line 23"/>
            <p:cNvSpPr>
              <a:spLocks noChangeShapeType="1"/>
            </p:cNvSpPr>
            <p:nvPr/>
          </p:nvSpPr>
          <p:spPr bwMode="auto">
            <a:xfrm>
              <a:off x="4176" y="1697"/>
              <a:ext cx="336" cy="15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0" name="Rectangle 24"/>
            <p:cNvSpPr>
              <a:spLocks noChangeArrowheads="1"/>
            </p:cNvSpPr>
            <p:nvPr/>
          </p:nvSpPr>
          <p:spPr bwMode="auto">
            <a:xfrm>
              <a:off x="3840" y="1553"/>
              <a:ext cx="336"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11" name="Rectangle 25"/>
            <p:cNvSpPr>
              <a:spLocks noChangeArrowheads="1"/>
            </p:cNvSpPr>
            <p:nvPr/>
          </p:nvSpPr>
          <p:spPr bwMode="auto">
            <a:xfrm>
              <a:off x="3312" y="1553"/>
              <a:ext cx="336"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12" name="Line 26"/>
            <p:cNvSpPr>
              <a:spLocks noChangeShapeType="1"/>
            </p:cNvSpPr>
            <p:nvPr/>
          </p:nvSpPr>
          <p:spPr bwMode="auto">
            <a:xfrm>
              <a:off x="3648" y="1713"/>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3" name="Text Box 27"/>
            <p:cNvSpPr txBox="1">
              <a:spLocks noChangeArrowheads="1"/>
            </p:cNvSpPr>
            <p:nvPr/>
          </p:nvSpPr>
          <p:spPr bwMode="auto">
            <a:xfrm>
              <a:off x="3264" y="124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请求队列</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1779"/>
                                        </p:tgtEl>
                                        <p:attrNameLst>
                                          <p:attrName>style.visibility</p:attrName>
                                        </p:attrNameLst>
                                      </p:cBhvr>
                                      <p:to>
                                        <p:strVal val="visible"/>
                                      </p:to>
                                    </p:set>
                                    <p:animEffect transition="in" filter="dissolve">
                                      <p:cBhvr>
                                        <p:cTn id="7" dur="500"/>
                                        <p:tgtEl>
                                          <p:spTgt spid="3317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1780"/>
                                        </p:tgtEl>
                                        <p:attrNameLst>
                                          <p:attrName>style.visibility</p:attrName>
                                        </p:attrNameLst>
                                      </p:cBhvr>
                                      <p:to>
                                        <p:strVal val="visible"/>
                                      </p:to>
                                    </p:set>
                                    <p:animEffect transition="in" filter="dissolve">
                                      <p:cBhvr>
                                        <p:cTn id="12" dur="500"/>
                                        <p:tgtEl>
                                          <p:spTgt spid="331780"/>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31784"/>
                                        </p:tgtEl>
                                        <p:attrNameLst>
                                          <p:attrName>style.visibility</p:attrName>
                                        </p:attrNameLst>
                                      </p:cBhvr>
                                      <p:to>
                                        <p:strVal val="visible"/>
                                      </p:to>
                                    </p:set>
                                    <p:animEffect transition="in" filter="dissolve">
                                      <p:cBhvr>
                                        <p:cTn id="16" dur="500"/>
                                        <p:tgtEl>
                                          <p:spTgt spid="33178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31783"/>
                                        </p:tgtEl>
                                        <p:attrNameLst>
                                          <p:attrName>style.visibility</p:attrName>
                                        </p:attrNameLst>
                                      </p:cBhvr>
                                      <p:to>
                                        <p:strVal val="visible"/>
                                      </p:to>
                                    </p:set>
                                    <p:animEffect transition="in" filter="dissolve">
                                      <p:cBhvr>
                                        <p:cTn id="21" dur="500"/>
                                        <p:tgtEl>
                                          <p:spTgt spid="331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p:bldP spid="33178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mtClean="0">
                <a:sym typeface="Symbol" panose="05050102010706020507" pitchFamily="18" charset="2"/>
              </a:rPr>
              <a:t>(3)</a:t>
            </a:r>
            <a:r>
              <a:rPr lang="zh-CN" altLang="en-US" smtClean="0">
                <a:sym typeface="Symbol" panose="05050102010706020507" pitchFamily="18" charset="2"/>
              </a:rPr>
              <a:t>可变分区</a:t>
            </a:r>
            <a:endParaRPr lang="zh-CN" altLang="zh-CN" smtClean="0">
              <a:sym typeface="Symbol" panose="05050102010706020507" pitchFamily="18" charset="2"/>
            </a:endParaRPr>
          </a:p>
        </p:txBody>
      </p:sp>
      <p:sp>
        <p:nvSpPr>
          <p:cNvPr id="332803" name="Rectangle 3"/>
          <p:cNvSpPr>
            <a:spLocks noChangeArrowheads="1"/>
          </p:cNvSpPr>
          <p:nvPr/>
        </p:nvSpPr>
        <p:spPr bwMode="auto">
          <a:xfrm>
            <a:off x="762000" y="10668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合理的方法应该是根据孩子饥饿程度来分割</a:t>
            </a:r>
          </a:p>
        </p:txBody>
      </p:sp>
      <p:grpSp>
        <p:nvGrpSpPr>
          <p:cNvPr id="332804" name="Group 4"/>
          <p:cNvGrpSpPr>
            <a:grpSpLocks/>
          </p:cNvGrpSpPr>
          <p:nvPr/>
        </p:nvGrpSpPr>
        <p:grpSpPr bwMode="auto">
          <a:xfrm>
            <a:off x="1143000" y="1704975"/>
            <a:ext cx="4419600" cy="603250"/>
            <a:chOff x="720" y="1074"/>
            <a:chExt cx="2784" cy="380"/>
          </a:xfrm>
        </p:grpSpPr>
        <p:sp>
          <p:nvSpPr>
            <p:cNvPr id="38936" name="Rectangle 5"/>
            <p:cNvSpPr>
              <a:spLocks noChangeArrowheads="1"/>
            </p:cNvSpPr>
            <p:nvPr/>
          </p:nvSpPr>
          <p:spPr bwMode="auto">
            <a:xfrm>
              <a:off x="720" y="1074"/>
              <a:ext cx="2784"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根据</a:t>
              </a:r>
              <a:r>
                <a:rPr lang="en-US" altLang="zh-CN" sz="2400"/>
                <a:t>reqSize</a:t>
              </a:r>
              <a:r>
                <a:rPr lang="zh-CN" altLang="en-US" sz="2400"/>
                <a:t>进行动态分割</a:t>
              </a:r>
            </a:p>
          </p:txBody>
        </p:sp>
        <p:pic>
          <p:nvPicPr>
            <p:cNvPr id="38937"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23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2807" name="Text Box 7"/>
          <p:cNvSpPr txBox="1">
            <a:spLocks noChangeArrowheads="1"/>
          </p:cNvSpPr>
          <p:nvPr/>
        </p:nvSpPr>
        <p:spPr bwMode="auto">
          <a:xfrm>
            <a:off x="533400" y="3225800"/>
            <a:ext cx="5715000" cy="302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zh-CN" altLang="en-US" sz="2400">
                <a:solidFill>
                  <a:srgbClr val="FF0000"/>
                </a:solidFill>
                <a:latin typeface="Courier New" panose="02070309020205020404" pitchFamily="49" charset="0"/>
              </a:rPr>
              <a:t>内存请求算法  </a:t>
            </a:r>
            <a:r>
              <a:rPr lang="en-US" altLang="zh-CN" sz="2400">
                <a:solidFill>
                  <a:srgbClr val="FF0000"/>
                </a:solidFill>
                <a:latin typeface="Courier New" panose="02070309020205020404" pitchFamily="49" charset="0"/>
              </a:rPr>
              <a:t>//</a:t>
            </a:r>
            <a:r>
              <a:rPr lang="zh-CN" altLang="en-US" sz="2400">
                <a:solidFill>
                  <a:srgbClr val="FF0000"/>
                </a:solidFill>
                <a:latin typeface="Courier New" panose="02070309020205020404" pitchFamily="49" charset="0"/>
              </a:rPr>
              <a:t>进程创建时</a:t>
            </a:r>
          </a:p>
          <a:p>
            <a:pPr eaLnBrk="1" hangingPunct="1">
              <a:buClrTx/>
              <a:buSzTx/>
              <a:buFontTx/>
              <a:buNone/>
            </a:pPr>
            <a:r>
              <a:rPr lang="zh-CN" altLang="en-US" sz="2400">
                <a:solidFill>
                  <a:srgbClr val="FF0000"/>
                </a:solidFill>
                <a:latin typeface="Courier New" panose="02070309020205020404" pitchFamily="49" charset="0"/>
              </a:rPr>
              <a:t>  </a:t>
            </a:r>
            <a:r>
              <a:rPr lang="en-US" altLang="zh-CN" sz="2400">
                <a:latin typeface="Courier New" panose="02070309020205020404" pitchFamily="49" charset="0"/>
              </a:rPr>
              <a:t>1. if(reqSize&gt;</a:t>
            </a:r>
            <a:r>
              <a:rPr lang="zh-CN" altLang="en-US" sz="2400">
                <a:latin typeface="Courier New" panose="02070309020205020404" pitchFamily="49" charset="0"/>
              </a:rPr>
              <a:t>内存大小</a:t>
            </a:r>
            <a:r>
              <a:rPr lang="en-US" altLang="zh-CN" sz="2400">
                <a:latin typeface="Courier New" panose="02070309020205020404" pitchFamily="49" charset="0"/>
              </a:rPr>
              <a:t>)exit</a:t>
            </a:r>
          </a:p>
          <a:p>
            <a:pPr eaLnBrk="1" hangingPunct="1">
              <a:buClrTx/>
              <a:buSzTx/>
              <a:buFontTx/>
              <a:buNone/>
            </a:pPr>
            <a:r>
              <a:rPr lang="en-US" altLang="zh-CN" sz="2400">
                <a:latin typeface="Courier New" panose="02070309020205020404" pitchFamily="49" charset="0"/>
              </a:rPr>
              <a:t>  2. if(reqSize&gt;</a:t>
            </a:r>
            <a:r>
              <a:rPr lang="zh-CN" altLang="en-US" sz="2400">
                <a:latin typeface="Courier New" panose="02070309020205020404" pitchFamily="49" charset="0"/>
              </a:rPr>
              <a:t>空闲空间总尺寸</a:t>
            </a:r>
            <a:r>
              <a:rPr lang="en-US" altLang="zh-CN" sz="2400">
                <a:latin typeface="Courier New" panose="02070309020205020404" pitchFamily="49" charset="0"/>
              </a:rPr>
              <a:t>) </a:t>
            </a:r>
          </a:p>
          <a:p>
            <a:pPr eaLnBrk="1" hangingPunct="1">
              <a:buClrTx/>
              <a:buSzTx/>
              <a:buFontTx/>
              <a:buNone/>
            </a:pPr>
            <a:r>
              <a:rPr lang="zh-CN" altLang="en-US" sz="2400">
                <a:latin typeface="Courier New" panose="02070309020205020404" pitchFamily="49" charset="0"/>
              </a:rPr>
              <a:t>将</a:t>
            </a:r>
            <a:r>
              <a:rPr lang="en-US" altLang="zh-CN" sz="2400">
                <a:latin typeface="Courier New" panose="02070309020205020404" pitchFamily="49" charset="0"/>
              </a:rPr>
              <a:t>current</a:t>
            </a:r>
            <a:r>
              <a:rPr lang="zh-CN" altLang="en-US" sz="2400">
                <a:latin typeface="Courier New" panose="02070309020205020404" pitchFamily="49" charset="0"/>
              </a:rPr>
              <a:t>加入请求队列等待</a:t>
            </a:r>
          </a:p>
          <a:p>
            <a:pPr eaLnBrk="1" hangingPunct="1">
              <a:buClrTx/>
              <a:buSzTx/>
              <a:buFontTx/>
              <a:buNone/>
            </a:pPr>
            <a:r>
              <a:rPr lang="zh-CN" altLang="en-US" sz="2400">
                <a:latin typeface="Courier New" panose="02070309020205020404" pitchFamily="49" charset="0"/>
              </a:rPr>
              <a:t>  </a:t>
            </a:r>
            <a:r>
              <a:rPr lang="en-US" altLang="zh-CN" sz="2400">
                <a:latin typeface="Courier New" panose="02070309020205020404" pitchFamily="49" charset="0"/>
              </a:rPr>
              <a:t>3. </a:t>
            </a:r>
            <a:r>
              <a:rPr lang="zh-CN" altLang="en-US" sz="2400">
                <a:latin typeface="Courier New" panose="02070309020205020404" pitchFamily="49" charset="0"/>
              </a:rPr>
              <a:t>从空闲分区划出一个</a:t>
            </a:r>
            <a:r>
              <a:rPr lang="en-US" altLang="zh-CN" sz="2400">
                <a:latin typeface="Courier New" panose="02070309020205020404" pitchFamily="49" charset="0"/>
              </a:rPr>
              <a:t>reqSize,</a:t>
            </a:r>
            <a:r>
              <a:rPr lang="zh-CN" altLang="en-US" sz="2400">
                <a:latin typeface="Courier New" panose="02070309020205020404" pitchFamily="49" charset="0"/>
              </a:rPr>
              <a:t>并返回其基地址  </a:t>
            </a:r>
            <a:r>
              <a:rPr lang="en-US" altLang="zh-CN" sz="2400">
                <a:solidFill>
                  <a:srgbClr val="FF0000"/>
                </a:solidFill>
                <a:latin typeface="Courier New" panose="02070309020205020404" pitchFamily="49" charset="0"/>
              </a:rPr>
              <a:t>//</a:t>
            </a:r>
            <a:r>
              <a:rPr lang="zh-CN" altLang="en-US" sz="2400">
                <a:solidFill>
                  <a:srgbClr val="FF0000"/>
                </a:solidFill>
                <a:latin typeface="Courier New" panose="02070309020205020404" pitchFamily="49" charset="0"/>
              </a:rPr>
              <a:t>那个空闲分区</a:t>
            </a:r>
          </a:p>
          <a:p>
            <a:pPr eaLnBrk="1" hangingPunct="1">
              <a:buClrTx/>
              <a:buSzTx/>
              <a:buFontTx/>
              <a:buNone/>
            </a:pPr>
            <a:r>
              <a:rPr lang="zh-CN" altLang="en-US" sz="2400">
                <a:latin typeface="Courier New" panose="02070309020205020404" pitchFamily="49" charset="0"/>
              </a:rPr>
              <a:t>  </a:t>
            </a:r>
            <a:r>
              <a:rPr lang="en-US" altLang="zh-CN" sz="2400">
                <a:latin typeface="Courier New" panose="02070309020205020404" pitchFamily="49" charset="0"/>
              </a:rPr>
              <a:t>4. </a:t>
            </a:r>
            <a:r>
              <a:rPr lang="zh-CN" altLang="en-US" sz="2400">
                <a:latin typeface="Courier New" panose="02070309020205020404" pitchFamily="49" charset="0"/>
              </a:rPr>
              <a:t>修改</a:t>
            </a:r>
            <a:r>
              <a:rPr lang="zh-CN" altLang="en-US" sz="2400">
                <a:solidFill>
                  <a:srgbClr val="FF0000"/>
                </a:solidFill>
                <a:latin typeface="Courier New" panose="02070309020205020404" pitchFamily="49" charset="0"/>
              </a:rPr>
              <a:t>分区数据结构</a:t>
            </a:r>
          </a:p>
        </p:txBody>
      </p:sp>
      <p:grpSp>
        <p:nvGrpSpPr>
          <p:cNvPr id="332808" name="Group 8"/>
          <p:cNvGrpSpPr>
            <a:grpSpLocks/>
          </p:cNvGrpSpPr>
          <p:nvPr/>
        </p:nvGrpSpPr>
        <p:grpSpPr bwMode="auto">
          <a:xfrm>
            <a:off x="5181600" y="1828800"/>
            <a:ext cx="3657600" cy="4598988"/>
            <a:chOff x="3264" y="1152"/>
            <a:chExt cx="2304" cy="2897"/>
          </a:xfrm>
        </p:grpSpPr>
        <p:sp>
          <p:nvSpPr>
            <p:cNvPr id="38919" name="Rectangle 9"/>
            <p:cNvSpPr>
              <a:spLocks noChangeArrowheads="1"/>
            </p:cNvSpPr>
            <p:nvPr/>
          </p:nvSpPr>
          <p:spPr bwMode="auto">
            <a:xfrm>
              <a:off x="4512" y="1169"/>
              <a:ext cx="1056" cy="28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0" name="Rectangle 10"/>
            <p:cNvSpPr>
              <a:spLocks noChangeArrowheads="1"/>
            </p:cNvSpPr>
            <p:nvPr/>
          </p:nvSpPr>
          <p:spPr bwMode="auto">
            <a:xfrm>
              <a:off x="4512" y="2897"/>
              <a:ext cx="1056" cy="57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1" name="Text Box 11"/>
            <p:cNvSpPr txBox="1">
              <a:spLocks noChangeArrowheads="1"/>
            </p:cNvSpPr>
            <p:nvPr/>
          </p:nvSpPr>
          <p:spPr bwMode="auto">
            <a:xfrm>
              <a:off x="4786" y="306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38922" name="Rectangle 12"/>
            <p:cNvSpPr>
              <a:spLocks noChangeArrowheads="1"/>
            </p:cNvSpPr>
            <p:nvPr/>
          </p:nvSpPr>
          <p:spPr bwMode="auto">
            <a:xfrm>
              <a:off x="4512" y="3473"/>
              <a:ext cx="1056" cy="576"/>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3" name="Text Box 13"/>
            <p:cNvSpPr txBox="1">
              <a:spLocks noChangeArrowheads="1"/>
            </p:cNvSpPr>
            <p:nvPr/>
          </p:nvSpPr>
          <p:spPr bwMode="auto">
            <a:xfrm>
              <a:off x="4671" y="3617"/>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38924" name="Rectangle 14" descr="浅色上对角线"/>
            <p:cNvSpPr>
              <a:spLocks noChangeArrowheads="1"/>
            </p:cNvSpPr>
            <p:nvPr/>
          </p:nvSpPr>
          <p:spPr bwMode="auto">
            <a:xfrm>
              <a:off x="4512" y="1152"/>
              <a:ext cx="1056" cy="1344"/>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5" name="Rectangle 15"/>
            <p:cNvSpPr>
              <a:spLocks noChangeArrowheads="1"/>
            </p:cNvSpPr>
            <p:nvPr/>
          </p:nvSpPr>
          <p:spPr bwMode="auto">
            <a:xfrm>
              <a:off x="4512" y="2496"/>
              <a:ext cx="1056" cy="401"/>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6" name="Text Box 16"/>
            <p:cNvSpPr txBox="1">
              <a:spLocks noChangeArrowheads="1"/>
            </p:cNvSpPr>
            <p:nvPr/>
          </p:nvSpPr>
          <p:spPr bwMode="auto">
            <a:xfrm>
              <a:off x="4786" y="259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 </a:t>
              </a:r>
            </a:p>
          </p:txBody>
        </p:sp>
        <p:sp>
          <p:nvSpPr>
            <p:cNvPr id="38927" name="Line 17"/>
            <p:cNvSpPr>
              <a:spLocks noChangeShapeType="1"/>
            </p:cNvSpPr>
            <p:nvPr/>
          </p:nvSpPr>
          <p:spPr bwMode="auto">
            <a:xfrm flipV="1">
              <a:off x="4176" y="1409"/>
              <a:ext cx="33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8" name="Line 18"/>
            <p:cNvSpPr>
              <a:spLocks noChangeShapeType="1"/>
            </p:cNvSpPr>
            <p:nvPr/>
          </p:nvSpPr>
          <p:spPr bwMode="auto">
            <a:xfrm>
              <a:off x="4176" y="1697"/>
              <a:ext cx="336"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9" name="Line 19"/>
            <p:cNvSpPr>
              <a:spLocks noChangeShapeType="1"/>
            </p:cNvSpPr>
            <p:nvPr/>
          </p:nvSpPr>
          <p:spPr bwMode="auto">
            <a:xfrm>
              <a:off x="4176" y="1697"/>
              <a:ext cx="336" cy="9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0" name="Line 20"/>
            <p:cNvSpPr>
              <a:spLocks noChangeShapeType="1"/>
            </p:cNvSpPr>
            <p:nvPr/>
          </p:nvSpPr>
          <p:spPr bwMode="auto">
            <a:xfrm>
              <a:off x="4176" y="1697"/>
              <a:ext cx="336" cy="15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1" name="Rectangle 21"/>
            <p:cNvSpPr>
              <a:spLocks noChangeArrowheads="1"/>
            </p:cNvSpPr>
            <p:nvPr/>
          </p:nvSpPr>
          <p:spPr bwMode="auto">
            <a:xfrm>
              <a:off x="3840" y="1553"/>
              <a:ext cx="336"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32" name="Rectangle 22"/>
            <p:cNvSpPr>
              <a:spLocks noChangeArrowheads="1"/>
            </p:cNvSpPr>
            <p:nvPr/>
          </p:nvSpPr>
          <p:spPr bwMode="auto">
            <a:xfrm>
              <a:off x="3312" y="1553"/>
              <a:ext cx="336"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33" name="Line 23"/>
            <p:cNvSpPr>
              <a:spLocks noChangeShapeType="1"/>
            </p:cNvSpPr>
            <p:nvPr/>
          </p:nvSpPr>
          <p:spPr bwMode="auto">
            <a:xfrm>
              <a:off x="3648" y="1713"/>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4" name="Text Box 24"/>
            <p:cNvSpPr txBox="1">
              <a:spLocks noChangeArrowheads="1"/>
            </p:cNvSpPr>
            <p:nvPr/>
          </p:nvSpPr>
          <p:spPr bwMode="auto">
            <a:xfrm>
              <a:off x="3264" y="124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请求队列</a:t>
              </a:r>
            </a:p>
          </p:txBody>
        </p:sp>
        <p:sp>
          <p:nvSpPr>
            <p:cNvPr id="38935" name="Text Box 25"/>
            <p:cNvSpPr txBox="1">
              <a:spLocks noChangeArrowheads="1"/>
            </p:cNvSpPr>
            <p:nvPr/>
          </p:nvSpPr>
          <p:spPr bwMode="auto">
            <a:xfrm>
              <a:off x="4786" y="1718"/>
              <a:ext cx="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空闲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2803"/>
                                        </p:tgtEl>
                                        <p:attrNameLst>
                                          <p:attrName>style.visibility</p:attrName>
                                        </p:attrNameLst>
                                      </p:cBhvr>
                                      <p:to>
                                        <p:strVal val="visible"/>
                                      </p:to>
                                    </p:set>
                                    <p:animEffect transition="in" filter="dissolve">
                                      <p:cBhvr>
                                        <p:cTn id="7" dur="500"/>
                                        <p:tgtEl>
                                          <p:spTgt spid="3328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2804"/>
                                        </p:tgtEl>
                                        <p:attrNameLst>
                                          <p:attrName>style.visibility</p:attrName>
                                        </p:attrNameLst>
                                      </p:cBhvr>
                                      <p:to>
                                        <p:strVal val="visible"/>
                                      </p:to>
                                    </p:set>
                                    <p:animEffect transition="in" filter="dissolve">
                                      <p:cBhvr>
                                        <p:cTn id="12" dur="500"/>
                                        <p:tgtEl>
                                          <p:spTgt spid="332804"/>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32808"/>
                                        </p:tgtEl>
                                        <p:attrNameLst>
                                          <p:attrName>style.visibility</p:attrName>
                                        </p:attrNameLst>
                                      </p:cBhvr>
                                      <p:to>
                                        <p:strVal val="visible"/>
                                      </p:to>
                                    </p:set>
                                    <p:animEffect transition="in" filter="dissolve">
                                      <p:cBhvr>
                                        <p:cTn id="16" dur="500"/>
                                        <p:tgtEl>
                                          <p:spTgt spid="33280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32807"/>
                                        </p:tgtEl>
                                        <p:attrNameLst>
                                          <p:attrName>style.visibility</p:attrName>
                                        </p:attrNameLst>
                                      </p:cBhvr>
                                      <p:to>
                                        <p:strVal val="visible"/>
                                      </p:to>
                                    </p:set>
                                    <p:animEffect transition="in" filter="dissolve">
                                      <p:cBhvr>
                                        <p:cTn id="21" dur="500"/>
                                        <p:tgtEl>
                                          <p:spTgt spid="33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3" grpId="0"/>
      <p:bldP spid="33280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mtClean="0">
                <a:sym typeface="Symbol" panose="05050102010706020507" pitchFamily="18" charset="2"/>
              </a:rPr>
              <a:t>可变分区的数据结构</a:t>
            </a:r>
            <a:endParaRPr lang="zh-CN" altLang="zh-CN" smtClean="0">
              <a:sym typeface="Symbol" panose="05050102010706020507" pitchFamily="18" charset="2"/>
            </a:endParaRPr>
          </a:p>
        </p:txBody>
      </p:sp>
      <p:sp>
        <p:nvSpPr>
          <p:cNvPr id="39939" name="Rectangle 3"/>
          <p:cNvSpPr>
            <a:spLocks noChangeArrowheads="1"/>
          </p:cNvSpPr>
          <p:nvPr/>
        </p:nvSpPr>
        <p:spPr bwMode="auto">
          <a:xfrm>
            <a:off x="1295400" y="1474788"/>
            <a:ext cx="1676400" cy="45720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0" name="Rectangle 4"/>
          <p:cNvSpPr>
            <a:spLocks noChangeArrowheads="1"/>
          </p:cNvSpPr>
          <p:nvPr/>
        </p:nvSpPr>
        <p:spPr bwMode="auto">
          <a:xfrm>
            <a:off x="1295400" y="4217988"/>
            <a:ext cx="1676400" cy="9144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1" name="Text Box 5"/>
          <p:cNvSpPr txBox="1">
            <a:spLocks noChangeArrowheads="1"/>
          </p:cNvSpPr>
          <p:nvPr/>
        </p:nvSpPr>
        <p:spPr bwMode="auto">
          <a:xfrm>
            <a:off x="1730375" y="44799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39942" name="Rectangle 6"/>
          <p:cNvSpPr>
            <a:spLocks noChangeArrowheads="1"/>
          </p:cNvSpPr>
          <p:nvPr/>
        </p:nvSpPr>
        <p:spPr bwMode="auto">
          <a:xfrm>
            <a:off x="1295400" y="5132388"/>
            <a:ext cx="1676400" cy="914400"/>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3" name="Text Box 7"/>
          <p:cNvSpPr txBox="1">
            <a:spLocks noChangeArrowheads="1"/>
          </p:cNvSpPr>
          <p:nvPr/>
        </p:nvSpPr>
        <p:spPr bwMode="auto">
          <a:xfrm>
            <a:off x="1524000" y="53943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39944" name="Rectangle 8" descr="浅色上对角线"/>
          <p:cNvSpPr>
            <a:spLocks noChangeArrowheads="1"/>
          </p:cNvSpPr>
          <p:nvPr/>
        </p:nvSpPr>
        <p:spPr bwMode="auto">
          <a:xfrm>
            <a:off x="1295400" y="1447800"/>
            <a:ext cx="1676400" cy="21336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5" name="Rectangle 9"/>
          <p:cNvSpPr>
            <a:spLocks noChangeArrowheads="1"/>
          </p:cNvSpPr>
          <p:nvPr/>
        </p:nvSpPr>
        <p:spPr bwMode="auto">
          <a:xfrm>
            <a:off x="1295400" y="3581400"/>
            <a:ext cx="1676400" cy="63658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6" name="Text Box 10"/>
          <p:cNvSpPr txBox="1">
            <a:spLocks noChangeArrowheads="1"/>
          </p:cNvSpPr>
          <p:nvPr/>
        </p:nvSpPr>
        <p:spPr bwMode="auto">
          <a:xfrm>
            <a:off x="1730375" y="3733800"/>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 </a:t>
            </a:r>
          </a:p>
        </p:txBody>
      </p:sp>
      <p:sp>
        <p:nvSpPr>
          <p:cNvPr id="39947" name="Text Box 11"/>
          <p:cNvSpPr txBox="1">
            <a:spLocks noChangeArrowheads="1"/>
          </p:cNvSpPr>
          <p:nvPr/>
        </p:nvSpPr>
        <p:spPr bwMode="auto">
          <a:xfrm>
            <a:off x="1730375" y="2346325"/>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空闲</a:t>
            </a:r>
            <a:r>
              <a:rPr lang="zh-CN" altLang="en-US" sz="2000"/>
              <a:t> </a:t>
            </a:r>
          </a:p>
        </p:txBody>
      </p:sp>
      <p:sp>
        <p:nvSpPr>
          <p:cNvPr id="39948" name="Text Box 12"/>
          <p:cNvSpPr txBox="1">
            <a:spLocks noChangeArrowheads="1"/>
          </p:cNvSpPr>
          <p:nvPr/>
        </p:nvSpPr>
        <p:spPr bwMode="auto">
          <a:xfrm>
            <a:off x="3619500" y="1371600"/>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sp>
        <p:nvSpPr>
          <p:cNvPr id="39949" name="Text Box 13"/>
          <p:cNvSpPr txBox="1">
            <a:spLocks noChangeArrowheads="1"/>
          </p:cNvSpPr>
          <p:nvPr/>
        </p:nvSpPr>
        <p:spPr bwMode="auto">
          <a:xfrm>
            <a:off x="3581400" y="28987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已分配分区表</a:t>
            </a:r>
          </a:p>
        </p:txBody>
      </p:sp>
      <p:graphicFrame>
        <p:nvGraphicFramePr>
          <p:cNvPr id="333838" name="Group 14"/>
          <p:cNvGraphicFramePr>
            <a:graphicFrameLocks noGrp="1"/>
          </p:cNvGraphicFramePr>
          <p:nvPr/>
        </p:nvGraphicFramePr>
        <p:xfrm>
          <a:off x="3733800" y="1811338"/>
          <a:ext cx="2641600" cy="854075"/>
        </p:xfrm>
        <a:graphic>
          <a:graphicData uri="http://schemas.openxmlformats.org/drawingml/2006/table">
            <a:tbl>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tblGrid>
              <a:tr h="457540">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250K</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250K</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33849" name="Group 25"/>
          <p:cNvGraphicFramePr>
            <a:graphicFrameLocks noGrp="1"/>
          </p:cNvGraphicFramePr>
          <p:nvPr/>
        </p:nvGraphicFramePr>
        <p:xfrm>
          <a:off x="3733800" y="3338513"/>
          <a:ext cx="3962400" cy="1658939"/>
        </p:xfrm>
        <a:graphic>
          <a:graphicData uri="http://schemas.openxmlformats.org/drawingml/2006/table">
            <a:tbl>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157">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标志</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8">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OS</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8">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P1</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38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50K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P2</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9983" name="Rectangle 47"/>
          <p:cNvSpPr>
            <a:spLocks noChangeArrowheads="1"/>
          </p:cNvSpPr>
          <p:nvPr/>
        </p:nvSpPr>
        <p:spPr bwMode="auto">
          <a:xfrm>
            <a:off x="762000" y="57150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0K</a:t>
            </a:r>
          </a:p>
        </p:txBody>
      </p:sp>
      <p:sp>
        <p:nvSpPr>
          <p:cNvPr id="39984" name="Rectangle 48"/>
          <p:cNvSpPr>
            <a:spLocks noChangeArrowheads="1"/>
          </p:cNvSpPr>
          <p:nvPr/>
        </p:nvSpPr>
        <p:spPr bwMode="auto">
          <a:xfrm>
            <a:off x="457200" y="4953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100K</a:t>
            </a:r>
          </a:p>
        </p:txBody>
      </p:sp>
      <p:sp>
        <p:nvSpPr>
          <p:cNvPr id="39985" name="Rectangle 49"/>
          <p:cNvSpPr>
            <a:spLocks noChangeArrowheads="1"/>
          </p:cNvSpPr>
          <p:nvPr/>
        </p:nvSpPr>
        <p:spPr bwMode="auto">
          <a:xfrm>
            <a:off x="457200" y="4038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200K</a:t>
            </a:r>
          </a:p>
        </p:txBody>
      </p:sp>
      <p:sp>
        <p:nvSpPr>
          <p:cNvPr id="39986" name="Rectangle 50"/>
          <p:cNvSpPr>
            <a:spLocks noChangeArrowheads="1"/>
          </p:cNvSpPr>
          <p:nvPr/>
        </p:nvSpPr>
        <p:spPr bwMode="auto">
          <a:xfrm>
            <a:off x="457200" y="3429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250K</a:t>
            </a:r>
          </a:p>
        </p:txBody>
      </p:sp>
      <p:sp>
        <p:nvSpPr>
          <p:cNvPr id="39987" name="Rectangle 51"/>
          <p:cNvSpPr>
            <a:spLocks noChangeArrowheads="1"/>
          </p:cNvSpPr>
          <p:nvPr/>
        </p:nvSpPr>
        <p:spPr bwMode="auto">
          <a:xfrm>
            <a:off x="457200" y="12954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500K</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mtClean="0">
                <a:sym typeface="Symbol" panose="05050102010706020507" pitchFamily="18" charset="2"/>
              </a:rPr>
              <a:t>可变分区数据结构的变化</a:t>
            </a:r>
            <a:r>
              <a:rPr lang="en-US" altLang="zh-CN" smtClean="0">
                <a:sym typeface="Symbol" panose="05050102010706020507" pitchFamily="18" charset="2"/>
              </a:rPr>
              <a:t>(1)</a:t>
            </a:r>
            <a:endParaRPr lang="zh-CN" altLang="zh-CN" smtClean="0">
              <a:sym typeface="Symbol" panose="05050102010706020507" pitchFamily="18" charset="2"/>
            </a:endParaRPr>
          </a:p>
        </p:txBody>
      </p:sp>
      <p:graphicFrame>
        <p:nvGraphicFramePr>
          <p:cNvPr id="334851" name="Group 3"/>
          <p:cNvGraphicFramePr>
            <a:graphicFrameLocks noGrp="1"/>
          </p:cNvGraphicFramePr>
          <p:nvPr>
            <p:ph sz="half" idx="1"/>
          </p:nvPr>
        </p:nvGraphicFramePr>
        <p:xfrm>
          <a:off x="3730625" y="2605088"/>
          <a:ext cx="2590800" cy="854075"/>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540">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350K</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150K</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0974" name="Rectangle 14"/>
          <p:cNvSpPr>
            <a:spLocks noChangeArrowheads="1"/>
          </p:cNvSpPr>
          <p:nvPr/>
        </p:nvSpPr>
        <p:spPr bwMode="auto">
          <a:xfrm>
            <a:off x="1295400" y="1474788"/>
            <a:ext cx="1676400" cy="45720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75" name="Rectangle 15"/>
          <p:cNvSpPr>
            <a:spLocks noChangeArrowheads="1"/>
          </p:cNvSpPr>
          <p:nvPr/>
        </p:nvSpPr>
        <p:spPr bwMode="auto">
          <a:xfrm>
            <a:off x="1295400" y="4217988"/>
            <a:ext cx="1676400" cy="9144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76" name="Text Box 16"/>
          <p:cNvSpPr txBox="1">
            <a:spLocks noChangeArrowheads="1"/>
          </p:cNvSpPr>
          <p:nvPr/>
        </p:nvSpPr>
        <p:spPr bwMode="auto">
          <a:xfrm>
            <a:off x="1730375" y="44799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0977" name="Rectangle 17"/>
          <p:cNvSpPr>
            <a:spLocks noChangeArrowheads="1"/>
          </p:cNvSpPr>
          <p:nvPr/>
        </p:nvSpPr>
        <p:spPr bwMode="auto">
          <a:xfrm>
            <a:off x="1295400" y="5132388"/>
            <a:ext cx="1676400" cy="914400"/>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78" name="Text Box 18"/>
          <p:cNvSpPr txBox="1">
            <a:spLocks noChangeArrowheads="1"/>
          </p:cNvSpPr>
          <p:nvPr/>
        </p:nvSpPr>
        <p:spPr bwMode="auto">
          <a:xfrm>
            <a:off x="1524000" y="53943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0979" name="Rectangle 19" descr="浅色上对角线"/>
          <p:cNvSpPr>
            <a:spLocks noChangeArrowheads="1"/>
          </p:cNvSpPr>
          <p:nvPr/>
        </p:nvSpPr>
        <p:spPr bwMode="auto">
          <a:xfrm>
            <a:off x="1295400" y="1447800"/>
            <a:ext cx="1676400" cy="21336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80" name="Rectangle 20"/>
          <p:cNvSpPr>
            <a:spLocks noChangeArrowheads="1"/>
          </p:cNvSpPr>
          <p:nvPr/>
        </p:nvSpPr>
        <p:spPr bwMode="auto">
          <a:xfrm>
            <a:off x="1295400" y="3581400"/>
            <a:ext cx="1676400" cy="63658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81" name="Text Box 21"/>
          <p:cNvSpPr txBox="1">
            <a:spLocks noChangeArrowheads="1"/>
          </p:cNvSpPr>
          <p:nvPr/>
        </p:nvSpPr>
        <p:spPr bwMode="auto">
          <a:xfrm>
            <a:off x="1730375" y="3733800"/>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 </a:t>
            </a:r>
          </a:p>
        </p:txBody>
      </p:sp>
      <p:sp>
        <p:nvSpPr>
          <p:cNvPr id="334870" name="Text Box 22"/>
          <p:cNvSpPr txBox="1">
            <a:spLocks noChangeArrowheads="1"/>
          </p:cNvSpPr>
          <p:nvPr/>
        </p:nvSpPr>
        <p:spPr bwMode="auto">
          <a:xfrm>
            <a:off x="1730375" y="2346325"/>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空闲</a:t>
            </a:r>
            <a:r>
              <a:rPr lang="zh-CN" altLang="en-US" sz="2000"/>
              <a:t> </a:t>
            </a:r>
          </a:p>
        </p:txBody>
      </p:sp>
      <p:sp>
        <p:nvSpPr>
          <p:cNvPr id="40983" name="Text Box 23"/>
          <p:cNvSpPr txBox="1">
            <a:spLocks noChangeArrowheads="1"/>
          </p:cNvSpPr>
          <p:nvPr/>
        </p:nvSpPr>
        <p:spPr bwMode="auto">
          <a:xfrm>
            <a:off x="3619500" y="2133600"/>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sp>
        <p:nvSpPr>
          <p:cNvPr id="40984" name="Text Box 24"/>
          <p:cNvSpPr txBox="1">
            <a:spLocks noChangeArrowheads="1"/>
          </p:cNvSpPr>
          <p:nvPr/>
        </p:nvSpPr>
        <p:spPr bwMode="auto">
          <a:xfrm>
            <a:off x="3581400" y="36607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已分配分区表</a:t>
            </a:r>
          </a:p>
        </p:txBody>
      </p:sp>
      <p:graphicFrame>
        <p:nvGraphicFramePr>
          <p:cNvPr id="334873" name="Group 25"/>
          <p:cNvGraphicFramePr>
            <a:graphicFrameLocks noGrp="1"/>
          </p:cNvGraphicFramePr>
          <p:nvPr/>
        </p:nvGraphicFramePr>
        <p:xfrm>
          <a:off x="3733800" y="2573338"/>
          <a:ext cx="2590800" cy="854075"/>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540">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250K</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250K</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34884" name="Group 36"/>
          <p:cNvGraphicFramePr>
            <a:graphicFrameLocks noGrp="1"/>
          </p:cNvGraphicFramePr>
          <p:nvPr/>
        </p:nvGraphicFramePr>
        <p:xfrm>
          <a:off x="3733800" y="4100513"/>
          <a:ext cx="3962400" cy="1658939"/>
        </p:xfrm>
        <a:graphic>
          <a:graphicData uri="http://schemas.openxmlformats.org/drawingml/2006/table">
            <a:tbl>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157">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标志</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8">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OS</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8">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P1</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38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50K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P2</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1018" name="Rectangle 58"/>
          <p:cNvSpPr>
            <a:spLocks noChangeArrowheads="1"/>
          </p:cNvSpPr>
          <p:nvPr/>
        </p:nvSpPr>
        <p:spPr bwMode="auto">
          <a:xfrm>
            <a:off x="762000" y="57150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0K</a:t>
            </a:r>
          </a:p>
        </p:txBody>
      </p:sp>
      <p:sp>
        <p:nvSpPr>
          <p:cNvPr id="41019" name="Rectangle 59"/>
          <p:cNvSpPr>
            <a:spLocks noChangeArrowheads="1"/>
          </p:cNvSpPr>
          <p:nvPr/>
        </p:nvSpPr>
        <p:spPr bwMode="auto">
          <a:xfrm>
            <a:off x="457200" y="4953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100K</a:t>
            </a:r>
          </a:p>
        </p:txBody>
      </p:sp>
      <p:sp>
        <p:nvSpPr>
          <p:cNvPr id="41020" name="Rectangle 60"/>
          <p:cNvSpPr>
            <a:spLocks noChangeArrowheads="1"/>
          </p:cNvSpPr>
          <p:nvPr/>
        </p:nvSpPr>
        <p:spPr bwMode="auto">
          <a:xfrm>
            <a:off x="457200" y="4038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200K</a:t>
            </a:r>
          </a:p>
        </p:txBody>
      </p:sp>
      <p:sp>
        <p:nvSpPr>
          <p:cNvPr id="41021" name="Rectangle 61"/>
          <p:cNvSpPr>
            <a:spLocks noChangeArrowheads="1"/>
          </p:cNvSpPr>
          <p:nvPr/>
        </p:nvSpPr>
        <p:spPr bwMode="auto">
          <a:xfrm>
            <a:off x="457200" y="3429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250K</a:t>
            </a:r>
          </a:p>
        </p:txBody>
      </p:sp>
      <p:sp>
        <p:nvSpPr>
          <p:cNvPr id="41022" name="Rectangle 62"/>
          <p:cNvSpPr>
            <a:spLocks noChangeArrowheads="1"/>
          </p:cNvSpPr>
          <p:nvPr/>
        </p:nvSpPr>
        <p:spPr bwMode="auto">
          <a:xfrm>
            <a:off x="457200" y="12954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500K</a:t>
            </a:r>
          </a:p>
        </p:txBody>
      </p:sp>
      <p:grpSp>
        <p:nvGrpSpPr>
          <p:cNvPr id="334911" name="Group 63"/>
          <p:cNvGrpSpPr>
            <a:grpSpLocks/>
          </p:cNvGrpSpPr>
          <p:nvPr/>
        </p:nvGrpSpPr>
        <p:grpSpPr bwMode="auto">
          <a:xfrm>
            <a:off x="1295400" y="2667000"/>
            <a:ext cx="1676400" cy="914400"/>
            <a:chOff x="816" y="1680"/>
            <a:chExt cx="1056" cy="576"/>
          </a:xfrm>
        </p:grpSpPr>
        <p:sp>
          <p:nvSpPr>
            <p:cNvPr id="41053" name="Rectangle 64"/>
            <p:cNvSpPr>
              <a:spLocks noChangeArrowheads="1"/>
            </p:cNvSpPr>
            <p:nvPr/>
          </p:nvSpPr>
          <p:spPr bwMode="auto">
            <a:xfrm>
              <a:off x="816" y="1680"/>
              <a:ext cx="1056" cy="576"/>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1054" name="Text Box 65"/>
            <p:cNvSpPr txBox="1">
              <a:spLocks noChangeArrowheads="1"/>
            </p:cNvSpPr>
            <p:nvPr/>
          </p:nvSpPr>
          <p:spPr bwMode="auto">
            <a:xfrm>
              <a:off x="1090" y="184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grpSp>
      <p:sp>
        <p:nvSpPr>
          <p:cNvPr id="334914" name="Text Box 66"/>
          <p:cNvSpPr txBox="1">
            <a:spLocks noChangeArrowheads="1"/>
          </p:cNvSpPr>
          <p:nvPr/>
        </p:nvSpPr>
        <p:spPr bwMode="auto">
          <a:xfrm>
            <a:off x="1730375" y="18288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334915" name="Rectangle 67"/>
          <p:cNvSpPr>
            <a:spLocks noChangeArrowheads="1"/>
          </p:cNvSpPr>
          <p:nvPr/>
        </p:nvSpPr>
        <p:spPr bwMode="auto">
          <a:xfrm>
            <a:off x="3657600" y="1295400"/>
            <a:ext cx="48768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内存请求</a:t>
            </a:r>
            <a:r>
              <a:rPr lang="en-US" altLang="zh-CN">
                <a:solidFill>
                  <a:srgbClr val="FF0000"/>
                </a:solidFill>
              </a:rPr>
              <a:t>: reqSize = 100K</a:t>
            </a:r>
          </a:p>
        </p:txBody>
      </p:sp>
      <p:graphicFrame>
        <p:nvGraphicFramePr>
          <p:cNvPr id="334916" name="Group 68"/>
          <p:cNvGraphicFramePr>
            <a:graphicFrameLocks noGrp="1"/>
          </p:cNvGraphicFramePr>
          <p:nvPr>
            <p:ph sz="half" idx="2"/>
          </p:nvPr>
        </p:nvGraphicFramePr>
        <p:xfrm>
          <a:off x="3733800" y="4114800"/>
          <a:ext cx="3960813" cy="2041540"/>
        </p:xfrm>
        <a:graphic>
          <a:graphicData uri="http://schemas.openxmlformats.org/drawingml/2006/table">
            <a:tbl>
              <a:tblPr/>
              <a:tblGrid>
                <a:gridCol w="1320800">
                  <a:extLst>
                    <a:ext uri="{9D8B030D-6E8A-4147-A177-3AD203B41FA5}">
                      <a16:colId xmlns:a16="http://schemas.microsoft.com/office/drawing/2014/main" val="20000"/>
                    </a:ext>
                  </a:extLst>
                </a:gridCol>
                <a:gridCol w="1319213">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07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标志</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1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OS</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1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P1</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1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200K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50K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P2</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1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250K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P3</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34942" name="Rectangle 94"/>
          <p:cNvSpPr>
            <a:spLocks noChangeArrowheads="1"/>
          </p:cNvSpPr>
          <p:nvPr/>
        </p:nvSpPr>
        <p:spPr bwMode="auto">
          <a:xfrm>
            <a:off x="457200" y="2514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350K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4915"/>
                                        </p:tgtEl>
                                        <p:attrNameLst>
                                          <p:attrName>style.visibility</p:attrName>
                                        </p:attrNameLst>
                                      </p:cBhvr>
                                      <p:to>
                                        <p:strVal val="visible"/>
                                      </p:to>
                                    </p:set>
                                    <p:animEffect transition="in" filter="dissolve">
                                      <p:cBhvr>
                                        <p:cTn id="7" dur="500"/>
                                        <p:tgtEl>
                                          <p:spTgt spid="3349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4911"/>
                                        </p:tgtEl>
                                        <p:attrNameLst>
                                          <p:attrName>style.visibility</p:attrName>
                                        </p:attrNameLst>
                                      </p:cBhvr>
                                      <p:to>
                                        <p:strVal val="visible"/>
                                      </p:to>
                                    </p:set>
                                    <p:animEffect transition="in" filter="dissolve">
                                      <p:cBhvr>
                                        <p:cTn id="12" dur="500"/>
                                        <p:tgtEl>
                                          <p:spTgt spid="3349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4942"/>
                                        </p:tgtEl>
                                        <p:attrNameLst>
                                          <p:attrName>style.visibility</p:attrName>
                                        </p:attrNameLst>
                                      </p:cBhvr>
                                      <p:to>
                                        <p:strVal val="visible"/>
                                      </p:to>
                                    </p:set>
                                    <p:animEffect transition="in" filter="dissolve">
                                      <p:cBhvr>
                                        <p:cTn id="17" dur="500"/>
                                        <p:tgtEl>
                                          <p:spTgt spid="3349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334870"/>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34914"/>
                                        </p:tgtEl>
                                        <p:attrNameLst>
                                          <p:attrName>style.visibility</p:attrName>
                                        </p:attrNameLst>
                                      </p:cBhvr>
                                      <p:to>
                                        <p:strVal val="visible"/>
                                      </p:to>
                                    </p:set>
                                    <p:animEffect transition="in" filter="dissolve">
                                      <p:cBhvr>
                                        <p:cTn id="26" dur="500"/>
                                        <p:tgtEl>
                                          <p:spTgt spid="3349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334873"/>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334851"/>
                                        </p:tgtEl>
                                        <p:attrNameLst>
                                          <p:attrName>style.visibility</p:attrName>
                                        </p:attrNameLst>
                                      </p:cBhvr>
                                      <p:to>
                                        <p:strVal val="visible"/>
                                      </p:to>
                                    </p:set>
                                    <p:animEffect transition="in" filter="dissolve">
                                      <p:cBhvr>
                                        <p:cTn id="35" dur="500"/>
                                        <p:tgtEl>
                                          <p:spTgt spid="33485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334884"/>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334916"/>
                                        </p:tgtEl>
                                        <p:attrNameLst>
                                          <p:attrName>style.visibility</p:attrName>
                                        </p:attrNameLst>
                                      </p:cBhvr>
                                      <p:to>
                                        <p:strVal val="visible"/>
                                      </p:to>
                                    </p:set>
                                    <p:animEffect transition="in" filter="dissolve">
                                      <p:cBhvr>
                                        <p:cTn id="44" dur="500"/>
                                        <p:tgtEl>
                                          <p:spTgt spid="334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70" grpId="0"/>
      <p:bldP spid="334914" grpId="0"/>
      <p:bldP spid="334915" grpId="0"/>
      <p:bldP spid="3349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mtClean="0">
                <a:sym typeface="Symbol" panose="05050102010706020507" pitchFamily="18" charset="2"/>
              </a:rPr>
              <a:t>可变分区数据结构的变化</a:t>
            </a:r>
            <a:r>
              <a:rPr lang="en-US" altLang="zh-CN" smtClean="0">
                <a:sym typeface="Symbol" panose="05050102010706020507" pitchFamily="18" charset="2"/>
              </a:rPr>
              <a:t>(2)</a:t>
            </a:r>
            <a:endParaRPr lang="zh-CN" altLang="zh-CN" smtClean="0">
              <a:sym typeface="Symbol" panose="05050102010706020507" pitchFamily="18" charset="2"/>
            </a:endParaRPr>
          </a:p>
        </p:txBody>
      </p:sp>
      <p:graphicFrame>
        <p:nvGraphicFramePr>
          <p:cNvPr id="335875" name="Group 3"/>
          <p:cNvGraphicFramePr>
            <a:graphicFrameLocks noGrp="1"/>
          </p:cNvGraphicFramePr>
          <p:nvPr>
            <p:ph sz="half" idx="1"/>
          </p:nvPr>
        </p:nvGraphicFramePr>
        <p:xfrm>
          <a:off x="3730625" y="2452688"/>
          <a:ext cx="2590800" cy="854075"/>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540">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350K</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150K</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1998" name="Rectangle 14"/>
          <p:cNvSpPr>
            <a:spLocks noChangeArrowheads="1"/>
          </p:cNvSpPr>
          <p:nvPr/>
        </p:nvSpPr>
        <p:spPr bwMode="auto">
          <a:xfrm>
            <a:off x="1295400" y="1474788"/>
            <a:ext cx="1676400" cy="45720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1999" name="Rectangle 15"/>
          <p:cNvSpPr>
            <a:spLocks noChangeArrowheads="1"/>
          </p:cNvSpPr>
          <p:nvPr/>
        </p:nvSpPr>
        <p:spPr bwMode="auto">
          <a:xfrm>
            <a:off x="1295400" y="4217988"/>
            <a:ext cx="1676400" cy="9144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2000" name="Text Box 16"/>
          <p:cNvSpPr txBox="1">
            <a:spLocks noChangeArrowheads="1"/>
          </p:cNvSpPr>
          <p:nvPr/>
        </p:nvSpPr>
        <p:spPr bwMode="auto">
          <a:xfrm>
            <a:off x="1730375" y="44799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2001" name="Rectangle 17"/>
          <p:cNvSpPr>
            <a:spLocks noChangeArrowheads="1"/>
          </p:cNvSpPr>
          <p:nvPr/>
        </p:nvSpPr>
        <p:spPr bwMode="auto">
          <a:xfrm>
            <a:off x="1295400" y="5132388"/>
            <a:ext cx="1676400" cy="914400"/>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2002" name="Text Box 18"/>
          <p:cNvSpPr txBox="1">
            <a:spLocks noChangeArrowheads="1"/>
          </p:cNvSpPr>
          <p:nvPr/>
        </p:nvSpPr>
        <p:spPr bwMode="auto">
          <a:xfrm>
            <a:off x="1524000" y="53943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2003" name="Rectangle 19" descr="浅色上对角线"/>
          <p:cNvSpPr>
            <a:spLocks noChangeArrowheads="1"/>
          </p:cNvSpPr>
          <p:nvPr/>
        </p:nvSpPr>
        <p:spPr bwMode="auto">
          <a:xfrm>
            <a:off x="1295400" y="1447800"/>
            <a:ext cx="1676400" cy="21336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35892" name="Group 20"/>
          <p:cNvGrpSpPr>
            <a:grpSpLocks/>
          </p:cNvGrpSpPr>
          <p:nvPr/>
        </p:nvGrpSpPr>
        <p:grpSpPr bwMode="auto">
          <a:xfrm>
            <a:off x="1295400" y="3581400"/>
            <a:ext cx="1676400" cy="636588"/>
            <a:chOff x="816" y="2256"/>
            <a:chExt cx="1056" cy="401"/>
          </a:xfrm>
        </p:grpSpPr>
        <p:sp>
          <p:nvSpPr>
            <p:cNvPr id="42082" name="Rectangle 21"/>
            <p:cNvSpPr>
              <a:spLocks noChangeArrowheads="1"/>
            </p:cNvSpPr>
            <p:nvPr/>
          </p:nvSpPr>
          <p:spPr bwMode="auto">
            <a:xfrm>
              <a:off x="816" y="2256"/>
              <a:ext cx="1056" cy="401"/>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2083" name="Text Box 22"/>
            <p:cNvSpPr txBox="1">
              <a:spLocks noChangeArrowheads="1"/>
            </p:cNvSpPr>
            <p:nvPr/>
          </p:nvSpPr>
          <p:spPr bwMode="auto">
            <a:xfrm>
              <a:off x="1090" y="235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 </a:t>
              </a:r>
            </a:p>
          </p:txBody>
        </p:sp>
      </p:grpSp>
      <p:sp>
        <p:nvSpPr>
          <p:cNvPr id="42005" name="Text Box 23"/>
          <p:cNvSpPr txBox="1">
            <a:spLocks noChangeArrowheads="1"/>
          </p:cNvSpPr>
          <p:nvPr/>
        </p:nvSpPr>
        <p:spPr bwMode="auto">
          <a:xfrm>
            <a:off x="3619500" y="1981200"/>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sp>
        <p:nvSpPr>
          <p:cNvPr id="42006" name="Text Box 24"/>
          <p:cNvSpPr txBox="1">
            <a:spLocks noChangeArrowheads="1"/>
          </p:cNvSpPr>
          <p:nvPr/>
        </p:nvSpPr>
        <p:spPr bwMode="auto">
          <a:xfrm>
            <a:off x="3581400" y="3886200"/>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已分配分区表</a:t>
            </a:r>
          </a:p>
        </p:txBody>
      </p:sp>
      <p:graphicFrame>
        <p:nvGraphicFramePr>
          <p:cNvPr id="335897" name="Group 25"/>
          <p:cNvGraphicFramePr>
            <a:graphicFrameLocks noGrp="1"/>
          </p:cNvGraphicFramePr>
          <p:nvPr/>
        </p:nvGraphicFramePr>
        <p:xfrm>
          <a:off x="3733800" y="2433638"/>
          <a:ext cx="2590800" cy="1249374"/>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094">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34">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350K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34">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200K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5911" name="Group 39"/>
          <p:cNvGraphicFramePr>
            <a:graphicFrameLocks noGrp="1"/>
          </p:cNvGraphicFramePr>
          <p:nvPr/>
        </p:nvGraphicFramePr>
        <p:xfrm>
          <a:off x="3810000" y="4364038"/>
          <a:ext cx="3962400" cy="1658939"/>
        </p:xfrm>
        <a:graphic>
          <a:graphicData uri="http://schemas.openxmlformats.org/drawingml/2006/table">
            <a:tbl>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157">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标志</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8">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OS</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8">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P1</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38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250K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P3</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2043" name="Rectangle 61"/>
          <p:cNvSpPr>
            <a:spLocks noChangeArrowheads="1"/>
          </p:cNvSpPr>
          <p:nvPr/>
        </p:nvSpPr>
        <p:spPr bwMode="auto">
          <a:xfrm>
            <a:off x="762000" y="57150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0K</a:t>
            </a:r>
          </a:p>
        </p:txBody>
      </p:sp>
      <p:sp>
        <p:nvSpPr>
          <p:cNvPr id="42044" name="Rectangle 62"/>
          <p:cNvSpPr>
            <a:spLocks noChangeArrowheads="1"/>
          </p:cNvSpPr>
          <p:nvPr/>
        </p:nvSpPr>
        <p:spPr bwMode="auto">
          <a:xfrm>
            <a:off x="457200" y="4953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100K</a:t>
            </a:r>
          </a:p>
        </p:txBody>
      </p:sp>
      <p:sp>
        <p:nvSpPr>
          <p:cNvPr id="42045" name="Rectangle 63"/>
          <p:cNvSpPr>
            <a:spLocks noChangeArrowheads="1"/>
          </p:cNvSpPr>
          <p:nvPr/>
        </p:nvSpPr>
        <p:spPr bwMode="auto">
          <a:xfrm>
            <a:off x="457200" y="4038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200K</a:t>
            </a:r>
          </a:p>
        </p:txBody>
      </p:sp>
      <p:sp>
        <p:nvSpPr>
          <p:cNvPr id="42046" name="Rectangle 64"/>
          <p:cNvSpPr>
            <a:spLocks noChangeArrowheads="1"/>
          </p:cNvSpPr>
          <p:nvPr/>
        </p:nvSpPr>
        <p:spPr bwMode="auto">
          <a:xfrm>
            <a:off x="457200" y="3429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250K</a:t>
            </a:r>
          </a:p>
        </p:txBody>
      </p:sp>
      <p:sp>
        <p:nvSpPr>
          <p:cNvPr id="42047" name="Rectangle 65"/>
          <p:cNvSpPr>
            <a:spLocks noChangeArrowheads="1"/>
          </p:cNvSpPr>
          <p:nvPr/>
        </p:nvSpPr>
        <p:spPr bwMode="auto">
          <a:xfrm>
            <a:off x="457200" y="12954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500K</a:t>
            </a:r>
          </a:p>
        </p:txBody>
      </p:sp>
      <p:grpSp>
        <p:nvGrpSpPr>
          <p:cNvPr id="42048" name="Group 66"/>
          <p:cNvGrpSpPr>
            <a:grpSpLocks/>
          </p:cNvGrpSpPr>
          <p:nvPr/>
        </p:nvGrpSpPr>
        <p:grpSpPr bwMode="auto">
          <a:xfrm>
            <a:off x="1295400" y="2667000"/>
            <a:ext cx="1676400" cy="914400"/>
            <a:chOff x="816" y="1680"/>
            <a:chExt cx="1056" cy="576"/>
          </a:xfrm>
        </p:grpSpPr>
        <p:sp>
          <p:nvSpPr>
            <p:cNvPr id="42080" name="Rectangle 67"/>
            <p:cNvSpPr>
              <a:spLocks noChangeArrowheads="1"/>
            </p:cNvSpPr>
            <p:nvPr/>
          </p:nvSpPr>
          <p:spPr bwMode="auto">
            <a:xfrm>
              <a:off x="816" y="1680"/>
              <a:ext cx="1056" cy="576"/>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2081" name="Text Box 68"/>
            <p:cNvSpPr txBox="1">
              <a:spLocks noChangeArrowheads="1"/>
            </p:cNvSpPr>
            <p:nvPr/>
          </p:nvSpPr>
          <p:spPr bwMode="auto">
            <a:xfrm>
              <a:off x="1090" y="184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grpSp>
      <p:sp>
        <p:nvSpPr>
          <p:cNvPr id="42049" name="Text Box 69"/>
          <p:cNvSpPr txBox="1">
            <a:spLocks noChangeArrowheads="1"/>
          </p:cNvSpPr>
          <p:nvPr/>
        </p:nvSpPr>
        <p:spPr bwMode="auto">
          <a:xfrm>
            <a:off x="1730375" y="18288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335942" name="Rectangle 70"/>
          <p:cNvSpPr>
            <a:spLocks noChangeArrowheads="1"/>
          </p:cNvSpPr>
          <p:nvPr/>
        </p:nvSpPr>
        <p:spPr bwMode="auto">
          <a:xfrm>
            <a:off x="3657600" y="1295400"/>
            <a:ext cx="48768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进程</a:t>
            </a:r>
            <a:r>
              <a:rPr lang="en-US" altLang="zh-CN">
                <a:solidFill>
                  <a:srgbClr val="FF0000"/>
                </a:solidFill>
              </a:rPr>
              <a:t>2</a:t>
            </a:r>
            <a:r>
              <a:rPr lang="zh-CN" altLang="en-US">
                <a:solidFill>
                  <a:srgbClr val="FF0000"/>
                </a:solidFill>
              </a:rPr>
              <a:t>执行完毕，释放内存</a:t>
            </a:r>
          </a:p>
        </p:txBody>
      </p:sp>
      <p:graphicFrame>
        <p:nvGraphicFramePr>
          <p:cNvPr id="335943" name="Group 71"/>
          <p:cNvGraphicFramePr>
            <a:graphicFrameLocks noGrp="1"/>
          </p:cNvGraphicFramePr>
          <p:nvPr>
            <p:ph sz="half" idx="2"/>
          </p:nvPr>
        </p:nvGraphicFramePr>
        <p:xfrm>
          <a:off x="3811588" y="4364038"/>
          <a:ext cx="3960812" cy="2041540"/>
        </p:xfrm>
        <a:graphic>
          <a:graphicData uri="http://schemas.openxmlformats.org/drawingml/2006/table">
            <a:tbl>
              <a:tblPr/>
              <a:tblGrid>
                <a:gridCol w="1320800">
                  <a:extLst>
                    <a:ext uri="{9D8B030D-6E8A-4147-A177-3AD203B41FA5}">
                      <a16:colId xmlns:a16="http://schemas.microsoft.com/office/drawing/2014/main" val="20000"/>
                    </a:ext>
                  </a:extLst>
                </a:gridCol>
                <a:gridCol w="1319212">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07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标志</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1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OS</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1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P1</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1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200K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50K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P2</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13">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250K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rgbClr val="FF0000"/>
                          </a:solidFill>
                          <a:effectLst/>
                          <a:latin typeface="Arial" charset="0"/>
                          <a:ea typeface="宋体" pitchFamily="2" charset="-122"/>
                        </a:rPr>
                        <a:t>P3</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2077" name="Rectangle 97"/>
          <p:cNvSpPr>
            <a:spLocks noChangeArrowheads="1"/>
          </p:cNvSpPr>
          <p:nvPr/>
        </p:nvSpPr>
        <p:spPr bwMode="auto">
          <a:xfrm>
            <a:off x="457200" y="2514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350K</a:t>
            </a:r>
          </a:p>
        </p:txBody>
      </p:sp>
      <p:sp>
        <p:nvSpPr>
          <p:cNvPr id="335970" name="Rectangle 98" descr="浅色上对角线"/>
          <p:cNvSpPr>
            <a:spLocks noChangeArrowheads="1"/>
          </p:cNvSpPr>
          <p:nvPr/>
        </p:nvSpPr>
        <p:spPr bwMode="auto">
          <a:xfrm>
            <a:off x="1295400" y="3581400"/>
            <a:ext cx="1676400" cy="6096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35971" name="Text Box 99"/>
          <p:cNvSpPr txBox="1">
            <a:spLocks noChangeArrowheads="1"/>
          </p:cNvSpPr>
          <p:nvPr/>
        </p:nvSpPr>
        <p:spPr bwMode="auto">
          <a:xfrm>
            <a:off x="1730375" y="36576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5942"/>
                                        </p:tgtEl>
                                        <p:attrNameLst>
                                          <p:attrName>style.visibility</p:attrName>
                                        </p:attrNameLst>
                                      </p:cBhvr>
                                      <p:to>
                                        <p:strVal val="visible"/>
                                      </p:to>
                                    </p:set>
                                    <p:animEffect transition="in" filter="dissolve">
                                      <p:cBhvr>
                                        <p:cTn id="7" dur="500"/>
                                        <p:tgtEl>
                                          <p:spTgt spid="3359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335892"/>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35970"/>
                                        </p:tgtEl>
                                        <p:attrNameLst>
                                          <p:attrName>style.visibility</p:attrName>
                                        </p:attrNameLst>
                                      </p:cBhvr>
                                      <p:to>
                                        <p:strVal val="visible"/>
                                      </p:to>
                                    </p:set>
                                    <p:animEffect transition="in" filter="dissolve">
                                      <p:cBhvr>
                                        <p:cTn id="16" dur="500"/>
                                        <p:tgtEl>
                                          <p:spTgt spid="3359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35971"/>
                                        </p:tgtEl>
                                        <p:attrNameLst>
                                          <p:attrName>style.visibility</p:attrName>
                                        </p:attrNameLst>
                                      </p:cBhvr>
                                      <p:to>
                                        <p:strVal val="visible"/>
                                      </p:to>
                                    </p:set>
                                    <p:animEffect transition="in" filter="dissolve">
                                      <p:cBhvr>
                                        <p:cTn id="21" dur="500"/>
                                        <p:tgtEl>
                                          <p:spTgt spid="33597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nodeType="clickEffect">
                                  <p:stCondLst>
                                    <p:cond delay="0"/>
                                  </p:stCondLst>
                                  <p:childTnLst>
                                    <p:set>
                                      <p:cBhvr>
                                        <p:cTn id="25" dur="1" fill="hold">
                                          <p:stCondLst>
                                            <p:cond delay="0"/>
                                          </p:stCondLst>
                                        </p:cTn>
                                        <p:tgtEl>
                                          <p:spTgt spid="335875"/>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35897"/>
                                        </p:tgtEl>
                                        <p:attrNameLst>
                                          <p:attrName>style.visibility</p:attrName>
                                        </p:attrNameLst>
                                      </p:cBhvr>
                                      <p:to>
                                        <p:strVal val="visible"/>
                                      </p:to>
                                    </p:set>
                                    <p:animEffect transition="in" filter="dissolve">
                                      <p:cBhvr>
                                        <p:cTn id="30" dur="500"/>
                                        <p:tgtEl>
                                          <p:spTgt spid="33589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335943"/>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335911"/>
                                        </p:tgtEl>
                                        <p:attrNameLst>
                                          <p:attrName>style.visibility</p:attrName>
                                        </p:attrNameLst>
                                      </p:cBhvr>
                                      <p:to>
                                        <p:strVal val="visible"/>
                                      </p:to>
                                    </p:set>
                                    <p:animEffect transition="in" filter="dissolve">
                                      <p:cBhvr>
                                        <p:cTn id="39" dur="500"/>
                                        <p:tgtEl>
                                          <p:spTgt spid="335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942" grpId="0"/>
      <p:bldP spid="335970" grpId="0" animBg="1"/>
      <p:bldP spid="3359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314325"/>
            <a:ext cx="7848600" cy="676275"/>
          </a:xfrm>
        </p:spPr>
        <p:txBody>
          <a:bodyPr/>
          <a:lstStyle/>
          <a:p>
            <a:pPr eaLnBrk="1" hangingPunct="1"/>
            <a:r>
              <a:rPr lang="en-US" altLang="zh-CN" sz="3200" smtClean="0">
                <a:sym typeface="Symbol" panose="05050102010706020507" pitchFamily="18" charset="2"/>
              </a:rPr>
              <a:t>(4)</a:t>
            </a:r>
            <a:r>
              <a:rPr lang="zh-CN" altLang="en-US" sz="3200" smtClean="0">
                <a:sym typeface="Symbol" panose="05050102010706020507" pitchFamily="18" charset="2"/>
              </a:rPr>
              <a:t>分区分配算法  找到合适的空闲分区</a:t>
            </a:r>
            <a:endParaRPr lang="zh-CN" altLang="zh-CN" sz="3200" smtClean="0">
              <a:sym typeface="Symbol" panose="05050102010706020507" pitchFamily="18" charset="2"/>
            </a:endParaRPr>
          </a:p>
        </p:txBody>
      </p:sp>
      <p:sp>
        <p:nvSpPr>
          <p:cNvPr id="43011" name="Rectangle 3"/>
          <p:cNvSpPr>
            <a:spLocks noChangeArrowheads="1"/>
          </p:cNvSpPr>
          <p:nvPr/>
        </p:nvSpPr>
        <p:spPr bwMode="auto">
          <a:xfrm>
            <a:off x="7239000" y="179388"/>
            <a:ext cx="1676400" cy="45720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12" name="Rectangle 4"/>
          <p:cNvSpPr>
            <a:spLocks noChangeArrowheads="1"/>
          </p:cNvSpPr>
          <p:nvPr/>
        </p:nvSpPr>
        <p:spPr bwMode="auto">
          <a:xfrm>
            <a:off x="7239000" y="2922588"/>
            <a:ext cx="1676400" cy="9144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13" name="Text Box 5"/>
          <p:cNvSpPr txBox="1">
            <a:spLocks noChangeArrowheads="1"/>
          </p:cNvSpPr>
          <p:nvPr/>
        </p:nvSpPr>
        <p:spPr bwMode="auto">
          <a:xfrm>
            <a:off x="7673975" y="31845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3014" name="Rectangle 6"/>
          <p:cNvSpPr>
            <a:spLocks noChangeArrowheads="1"/>
          </p:cNvSpPr>
          <p:nvPr/>
        </p:nvSpPr>
        <p:spPr bwMode="auto">
          <a:xfrm>
            <a:off x="7239000" y="3836988"/>
            <a:ext cx="1676400" cy="914400"/>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15" name="Text Box 7"/>
          <p:cNvSpPr txBox="1">
            <a:spLocks noChangeArrowheads="1"/>
          </p:cNvSpPr>
          <p:nvPr/>
        </p:nvSpPr>
        <p:spPr bwMode="auto">
          <a:xfrm>
            <a:off x="7467600" y="40989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3016" name="Rectangle 8" descr="浅色上对角线"/>
          <p:cNvSpPr>
            <a:spLocks noChangeArrowheads="1"/>
          </p:cNvSpPr>
          <p:nvPr/>
        </p:nvSpPr>
        <p:spPr bwMode="auto">
          <a:xfrm>
            <a:off x="7239000" y="152400"/>
            <a:ext cx="1676400" cy="21336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17" name="Text Box 9"/>
          <p:cNvSpPr txBox="1">
            <a:spLocks noChangeArrowheads="1"/>
          </p:cNvSpPr>
          <p:nvPr/>
        </p:nvSpPr>
        <p:spPr bwMode="auto">
          <a:xfrm>
            <a:off x="6096000" y="4957763"/>
            <a:ext cx="18669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graphicFrame>
        <p:nvGraphicFramePr>
          <p:cNvPr id="336906" name="Group 10"/>
          <p:cNvGraphicFramePr>
            <a:graphicFrameLocks noGrp="1"/>
          </p:cNvGraphicFramePr>
          <p:nvPr/>
        </p:nvGraphicFramePr>
        <p:xfrm>
          <a:off x="6286500" y="5410200"/>
          <a:ext cx="2590800" cy="1249374"/>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094">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13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350K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13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200K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43032" name="Rectangle 24"/>
          <p:cNvSpPr>
            <a:spLocks noChangeArrowheads="1"/>
          </p:cNvSpPr>
          <p:nvPr/>
        </p:nvSpPr>
        <p:spPr bwMode="auto">
          <a:xfrm>
            <a:off x="6705600" y="4467225"/>
            <a:ext cx="509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0K</a:t>
            </a:r>
          </a:p>
        </p:txBody>
      </p:sp>
      <p:sp>
        <p:nvSpPr>
          <p:cNvPr id="43033" name="Rectangle 25"/>
          <p:cNvSpPr>
            <a:spLocks noChangeArrowheads="1"/>
          </p:cNvSpPr>
          <p:nvPr/>
        </p:nvSpPr>
        <p:spPr bwMode="auto">
          <a:xfrm>
            <a:off x="6400800" y="36576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100K</a:t>
            </a:r>
          </a:p>
        </p:txBody>
      </p:sp>
      <p:sp>
        <p:nvSpPr>
          <p:cNvPr id="43034" name="Rectangle 26"/>
          <p:cNvSpPr>
            <a:spLocks noChangeArrowheads="1"/>
          </p:cNvSpPr>
          <p:nvPr/>
        </p:nvSpPr>
        <p:spPr bwMode="auto">
          <a:xfrm>
            <a:off x="6400800" y="27432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200K</a:t>
            </a:r>
          </a:p>
        </p:txBody>
      </p:sp>
      <p:sp>
        <p:nvSpPr>
          <p:cNvPr id="43035" name="Rectangle 27"/>
          <p:cNvSpPr>
            <a:spLocks noChangeArrowheads="1"/>
          </p:cNvSpPr>
          <p:nvPr/>
        </p:nvSpPr>
        <p:spPr bwMode="auto">
          <a:xfrm>
            <a:off x="6400800" y="21336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250K</a:t>
            </a:r>
          </a:p>
        </p:txBody>
      </p:sp>
      <p:sp>
        <p:nvSpPr>
          <p:cNvPr id="43036" name="Rectangle 28"/>
          <p:cNvSpPr>
            <a:spLocks noChangeArrowheads="1"/>
          </p:cNvSpPr>
          <p:nvPr/>
        </p:nvSpPr>
        <p:spPr bwMode="auto">
          <a:xfrm>
            <a:off x="6400800" y="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500K</a:t>
            </a:r>
          </a:p>
        </p:txBody>
      </p:sp>
      <p:grpSp>
        <p:nvGrpSpPr>
          <p:cNvPr id="43037" name="Group 29"/>
          <p:cNvGrpSpPr>
            <a:grpSpLocks/>
          </p:cNvGrpSpPr>
          <p:nvPr/>
        </p:nvGrpSpPr>
        <p:grpSpPr bwMode="auto">
          <a:xfrm>
            <a:off x="7239000" y="1371600"/>
            <a:ext cx="1676400" cy="914400"/>
            <a:chOff x="816" y="1680"/>
            <a:chExt cx="1056" cy="576"/>
          </a:xfrm>
        </p:grpSpPr>
        <p:sp>
          <p:nvSpPr>
            <p:cNvPr id="43049" name="Rectangle 30"/>
            <p:cNvSpPr>
              <a:spLocks noChangeArrowheads="1"/>
            </p:cNvSpPr>
            <p:nvPr/>
          </p:nvSpPr>
          <p:spPr bwMode="auto">
            <a:xfrm>
              <a:off x="816" y="1680"/>
              <a:ext cx="1056" cy="576"/>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50" name="Text Box 31"/>
            <p:cNvSpPr txBox="1">
              <a:spLocks noChangeArrowheads="1"/>
            </p:cNvSpPr>
            <p:nvPr/>
          </p:nvSpPr>
          <p:spPr bwMode="auto">
            <a:xfrm>
              <a:off x="1090" y="184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grpSp>
      <p:sp>
        <p:nvSpPr>
          <p:cNvPr id="43038" name="Text Box 32"/>
          <p:cNvSpPr txBox="1">
            <a:spLocks noChangeArrowheads="1"/>
          </p:cNvSpPr>
          <p:nvPr/>
        </p:nvSpPr>
        <p:spPr bwMode="auto">
          <a:xfrm>
            <a:off x="7673975" y="5334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43039" name="Rectangle 33"/>
          <p:cNvSpPr>
            <a:spLocks noChangeArrowheads="1"/>
          </p:cNvSpPr>
          <p:nvPr/>
        </p:nvSpPr>
        <p:spPr bwMode="auto">
          <a:xfrm>
            <a:off x="6400800" y="12192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350K</a:t>
            </a:r>
          </a:p>
        </p:txBody>
      </p:sp>
      <p:sp>
        <p:nvSpPr>
          <p:cNvPr id="43040" name="Rectangle 34" descr="浅色上对角线"/>
          <p:cNvSpPr>
            <a:spLocks noChangeArrowheads="1"/>
          </p:cNvSpPr>
          <p:nvPr/>
        </p:nvSpPr>
        <p:spPr bwMode="auto">
          <a:xfrm>
            <a:off x="7239000" y="2290763"/>
            <a:ext cx="1676400" cy="6096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41" name="Text Box 35"/>
          <p:cNvSpPr txBox="1">
            <a:spLocks noChangeArrowheads="1"/>
          </p:cNvSpPr>
          <p:nvPr/>
        </p:nvSpPr>
        <p:spPr bwMode="auto">
          <a:xfrm>
            <a:off x="7673975" y="23622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336932" name="Rectangle 36"/>
          <p:cNvSpPr>
            <a:spLocks noChangeArrowheads="1"/>
          </p:cNvSpPr>
          <p:nvPr/>
        </p:nvSpPr>
        <p:spPr bwMode="auto">
          <a:xfrm>
            <a:off x="152400" y="1039813"/>
            <a:ext cx="53340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发起请求</a:t>
            </a:r>
            <a:r>
              <a:rPr lang="en-US" altLang="zh-CN">
                <a:solidFill>
                  <a:srgbClr val="FF0000"/>
                </a:solidFill>
              </a:rPr>
              <a:t>reqSize=40K</a:t>
            </a:r>
            <a:r>
              <a:rPr lang="zh-CN" altLang="en-US">
                <a:solidFill>
                  <a:srgbClr val="FF0000"/>
                </a:solidFill>
              </a:rPr>
              <a:t>怎么办</a:t>
            </a:r>
            <a:r>
              <a:rPr lang="en-US" altLang="zh-CN">
                <a:solidFill>
                  <a:srgbClr val="FF0000"/>
                </a:solidFill>
              </a:rPr>
              <a:t>?</a:t>
            </a:r>
          </a:p>
        </p:txBody>
      </p:sp>
      <p:sp>
        <p:nvSpPr>
          <p:cNvPr id="336937" name="Rectangle 41"/>
          <p:cNvSpPr>
            <a:spLocks noChangeArrowheads="1"/>
          </p:cNvSpPr>
          <p:nvPr/>
        </p:nvSpPr>
        <p:spPr bwMode="auto">
          <a:xfrm>
            <a:off x="381000" y="1711325"/>
            <a:ext cx="6324600" cy="895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a:solidFill>
                  <a:srgbClr val="FF0000"/>
                </a:solidFill>
              </a:rPr>
              <a:t> </a:t>
            </a:r>
            <a:r>
              <a:rPr lang="zh-CN" altLang="en-US" sz="2400">
                <a:solidFill>
                  <a:srgbClr val="FF0000"/>
                </a:solidFill>
              </a:rPr>
              <a:t>首次适配</a:t>
            </a:r>
            <a:r>
              <a:rPr lang="en-US" altLang="zh-CN" sz="2400">
                <a:solidFill>
                  <a:srgbClr val="FF0000"/>
                </a:solidFill>
              </a:rPr>
              <a:t>(first-fit)</a:t>
            </a:r>
            <a:r>
              <a:rPr lang="en-US" altLang="zh-CN" sz="2400"/>
              <a:t>:</a:t>
            </a:r>
            <a:r>
              <a:rPr lang="zh-CN" altLang="en-US" sz="2000"/>
              <a:t>首次找到的满足要求的空</a:t>
            </a:r>
            <a:br>
              <a:rPr lang="zh-CN" altLang="en-US" sz="2000"/>
            </a:br>
            <a:r>
              <a:rPr lang="zh-CN" altLang="en-US" sz="2000"/>
              <a:t>     闲分区 </a:t>
            </a:r>
            <a:r>
              <a:rPr lang="en-US" altLang="zh-CN" sz="2000"/>
              <a:t>(350,150)</a:t>
            </a:r>
            <a:r>
              <a:rPr lang="zh-CN" altLang="en-US" sz="2000"/>
              <a:t>。特点：快速！</a:t>
            </a:r>
          </a:p>
        </p:txBody>
      </p:sp>
      <p:sp>
        <p:nvSpPr>
          <p:cNvPr id="336940" name="Rectangle 44"/>
          <p:cNvSpPr>
            <a:spLocks noChangeArrowheads="1"/>
          </p:cNvSpPr>
          <p:nvPr/>
        </p:nvSpPr>
        <p:spPr bwMode="auto">
          <a:xfrm>
            <a:off x="381000" y="2625725"/>
            <a:ext cx="6248400" cy="1260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a:solidFill>
                  <a:srgbClr val="FF0000"/>
                </a:solidFill>
              </a:rPr>
              <a:t> </a:t>
            </a:r>
            <a:r>
              <a:rPr lang="zh-CN" altLang="en-US" sz="2400">
                <a:solidFill>
                  <a:srgbClr val="FF0000"/>
                </a:solidFill>
              </a:rPr>
              <a:t>最佳适配</a:t>
            </a:r>
            <a:r>
              <a:rPr lang="en-US" altLang="zh-CN" sz="2400">
                <a:solidFill>
                  <a:srgbClr val="FF0000"/>
                </a:solidFill>
              </a:rPr>
              <a:t>(best-fit)</a:t>
            </a:r>
            <a:r>
              <a:rPr lang="en-US" altLang="zh-CN" sz="2400"/>
              <a:t>: </a:t>
            </a:r>
            <a:r>
              <a:rPr lang="zh-CN" altLang="en-US" sz="2000"/>
              <a:t>查找最小的满足要求的</a:t>
            </a:r>
            <a:br>
              <a:rPr lang="zh-CN" altLang="en-US" sz="2000"/>
            </a:br>
            <a:r>
              <a:rPr lang="zh-CN" altLang="en-US" sz="2000"/>
              <a:t>     空闲分区</a:t>
            </a:r>
            <a:r>
              <a:rPr lang="en-US" altLang="zh-CN" sz="2000"/>
              <a:t>(200,50)</a:t>
            </a:r>
            <a:r>
              <a:rPr lang="zh-CN" altLang="en-US" sz="2000"/>
              <a:t>。特点</a:t>
            </a:r>
            <a:r>
              <a:rPr lang="en-US" altLang="zh-CN" sz="2000"/>
              <a:t>:</a:t>
            </a:r>
            <a:r>
              <a:rPr lang="en-US" altLang="zh-CN" sz="2000">
                <a:sym typeface="Wingdings" panose="05000000000000000000" pitchFamily="2" charset="2"/>
              </a:rPr>
              <a:t>(1)</a:t>
            </a:r>
            <a:r>
              <a:rPr lang="zh-CN" altLang="en-US" sz="2000"/>
              <a:t>搜索整个空闲分区</a:t>
            </a:r>
            <a:br>
              <a:rPr lang="zh-CN" altLang="en-US" sz="2000"/>
            </a:br>
            <a:r>
              <a:rPr lang="zh-CN" altLang="en-US" sz="2000"/>
              <a:t>     表，慢！</a:t>
            </a:r>
            <a:r>
              <a:rPr lang="en-US" altLang="zh-CN" sz="2000"/>
              <a:t>(2)</a:t>
            </a:r>
            <a:r>
              <a:rPr lang="zh-CN" altLang="en-US" sz="2000"/>
              <a:t>会产生许多小的空闲分区</a:t>
            </a:r>
          </a:p>
        </p:txBody>
      </p:sp>
      <p:sp>
        <p:nvSpPr>
          <p:cNvPr id="336943" name="Rectangle 47"/>
          <p:cNvSpPr>
            <a:spLocks noChangeArrowheads="1"/>
          </p:cNvSpPr>
          <p:nvPr/>
        </p:nvSpPr>
        <p:spPr bwMode="auto">
          <a:xfrm>
            <a:off x="381000" y="3921125"/>
            <a:ext cx="6248400" cy="1260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a:solidFill>
                  <a:srgbClr val="FF0000"/>
                </a:solidFill>
              </a:rPr>
              <a:t> </a:t>
            </a:r>
            <a:r>
              <a:rPr lang="zh-CN" altLang="en-US" sz="2400">
                <a:solidFill>
                  <a:srgbClr val="FF0000"/>
                </a:solidFill>
              </a:rPr>
              <a:t>最差适配</a:t>
            </a:r>
            <a:r>
              <a:rPr lang="en-US" altLang="zh-CN" sz="2400">
                <a:solidFill>
                  <a:srgbClr val="FF0000"/>
                </a:solidFill>
              </a:rPr>
              <a:t>(worst-fit)</a:t>
            </a:r>
            <a:r>
              <a:rPr lang="en-US" altLang="zh-CN" sz="2400"/>
              <a:t>:</a:t>
            </a:r>
            <a:r>
              <a:rPr lang="zh-CN" altLang="en-US" sz="2000"/>
              <a:t>查找最大的满足要求的</a:t>
            </a:r>
            <a:br>
              <a:rPr lang="zh-CN" altLang="en-US" sz="2000"/>
            </a:br>
            <a:r>
              <a:rPr lang="zh-CN" altLang="en-US" sz="2000"/>
              <a:t>     空闲分区</a:t>
            </a:r>
            <a:r>
              <a:rPr lang="en-US" altLang="zh-CN" sz="2000"/>
              <a:t>(350,150)</a:t>
            </a:r>
            <a:r>
              <a:rPr lang="zh-CN" altLang="en-US" sz="2000"/>
              <a:t>。特点</a:t>
            </a:r>
            <a:r>
              <a:rPr lang="en-US" altLang="zh-CN" sz="2000"/>
              <a:t>:</a:t>
            </a:r>
            <a:r>
              <a:rPr lang="en-US" altLang="zh-CN" sz="2000">
                <a:sym typeface="Wingdings" panose="05000000000000000000" pitchFamily="2" charset="2"/>
              </a:rPr>
              <a:t>(1)</a:t>
            </a:r>
            <a:r>
              <a:rPr lang="zh-CN" altLang="en-US" sz="2000"/>
              <a:t>搜索整个空闲分</a:t>
            </a:r>
            <a:br>
              <a:rPr lang="zh-CN" altLang="en-US" sz="2000"/>
            </a:br>
            <a:r>
              <a:rPr lang="zh-CN" altLang="en-US" sz="2000"/>
              <a:t>     区表，慢！</a:t>
            </a:r>
            <a:r>
              <a:rPr lang="en-US" altLang="zh-CN" sz="2000"/>
              <a:t>(2)</a:t>
            </a:r>
            <a:r>
              <a:rPr lang="zh-CN" altLang="en-US" sz="2000"/>
              <a:t>新产生的空闲分区大一些</a:t>
            </a:r>
          </a:p>
        </p:txBody>
      </p:sp>
      <p:grpSp>
        <p:nvGrpSpPr>
          <p:cNvPr id="336945" name="Group 49"/>
          <p:cNvGrpSpPr>
            <a:grpSpLocks/>
          </p:cNvGrpSpPr>
          <p:nvPr/>
        </p:nvGrpSpPr>
        <p:grpSpPr bwMode="auto">
          <a:xfrm>
            <a:off x="838200" y="5121275"/>
            <a:ext cx="5334000" cy="1355725"/>
            <a:chOff x="528" y="3178"/>
            <a:chExt cx="3360" cy="854"/>
          </a:xfrm>
        </p:grpSpPr>
        <p:sp>
          <p:nvSpPr>
            <p:cNvPr id="43047" name="Text Box 50"/>
            <p:cNvSpPr txBox="1">
              <a:spLocks noChangeArrowheads="1"/>
            </p:cNvSpPr>
            <p:nvPr/>
          </p:nvSpPr>
          <p:spPr bwMode="auto">
            <a:xfrm>
              <a:off x="528" y="3514"/>
              <a:ext cx="3024" cy="51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chemeClr val="accent2"/>
                  </a:solidFill>
                </a:rPr>
                <a:t>仍然需要根据应用的特点</a:t>
              </a:r>
            </a:p>
            <a:p>
              <a:pPr algn="ctr" eaLnBrk="1" hangingPunct="1">
                <a:spcBef>
                  <a:spcPct val="0"/>
                </a:spcBef>
                <a:buClrTx/>
                <a:buSzTx/>
                <a:buFontTx/>
                <a:buNone/>
              </a:pPr>
              <a:r>
                <a:rPr lang="zh-CN" altLang="en-US" sz="2400">
                  <a:solidFill>
                    <a:schemeClr val="accent2"/>
                  </a:solidFill>
                </a:rPr>
                <a:t>来决定选取哪种策略</a:t>
              </a:r>
            </a:p>
          </p:txBody>
        </p:sp>
        <p:pic>
          <p:nvPicPr>
            <p:cNvPr id="43048" name="Picture 51" descr="j03012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 y="3178"/>
              <a:ext cx="912"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6932"/>
                                        </p:tgtEl>
                                        <p:attrNameLst>
                                          <p:attrName>style.visibility</p:attrName>
                                        </p:attrNameLst>
                                      </p:cBhvr>
                                      <p:to>
                                        <p:strVal val="visible"/>
                                      </p:to>
                                    </p:set>
                                    <p:animEffect transition="in" filter="dissolve">
                                      <p:cBhvr>
                                        <p:cTn id="7" dur="500"/>
                                        <p:tgtEl>
                                          <p:spTgt spid="3369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6937"/>
                                        </p:tgtEl>
                                        <p:attrNameLst>
                                          <p:attrName>style.visibility</p:attrName>
                                        </p:attrNameLst>
                                      </p:cBhvr>
                                      <p:to>
                                        <p:strVal val="visible"/>
                                      </p:to>
                                    </p:set>
                                    <p:animEffect transition="in" filter="wipe(left)">
                                      <p:cBhvr>
                                        <p:cTn id="12" dur="500"/>
                                        <p:tgtEl>
                                          <p:spTgt spid="3369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6940"/>
                                        </p:tgtEl>
                                        <p:attrNameLst>
                                          <p:attrName>style.visibility</p:attrName>
                                        </p:attrNameLst>
                                      </p:cBhvr>
                                      <p:to>
                                        <p:strVal val="visible"/>
                                      </p:to>
                                    </p:set>
                                    <p:animEffect transition="in" filter="wipe(left)">
                                      <p:cBhvr>
                                        <p:cTn id="17" dur="500"/>
                                        <p:tgtEl>
                                          <p:spTgt spid="3369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6943"/>
                                        </p:tgtEl>
                                        <p:attrNameLst>
                                          <p:attrName>style.visibility</p:attrName>
                                        </p:attrNameLst>
                                      </p:cBhvr>
                                      <p:to>
                                        <p:strVal val="visible"/>
                                      </p:to>
                                    </p:set>
                                    <p:animEffect transition="in" filter="wipe(left)">
                                      <p:cBhvr>
                                        <p:cTn id="22" dur="500"/>
                                        <p:tgtEl>
                                          <p:spTgt spid="336943"/>
                                        </p:tgtEl>
                                      </p:cBhvr>
                                    </p:animEffect>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336945"/>
                                        </p:tgtEl>
                                        <p:attrNameLst>
                                          <p:attrName>style.visibility</p:attrName>
                                        </p:attrNameLst>
                                      </p:cBhvr>
                                      <p:to>
                                        <p:strVal val="visible"/>
                                      </p:to>
                                    </p:set>
                                    <p:animEffect transition="in" filter="dissolve">
                                      <p:cBhvr>
                                        <p:cTn id="26" dur="500"/>
                                        <p:tgtEl>
                                          <p:spTgt spid="336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32" grpId="0"/>
      <p:bldP spid="336937" grpId="0"/>
      <p:bldP spid="336940" grpId="0"/>
      <p:bldP spid="33694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814" name="Rectangle 46"/>
          <p:cNvSpPr>
            <a:spLocks noChangeArrowheads="1"/>
          </p:cNvSpPr>
          <p:nvPr/>
        </p:nvSpPr>
        <p:spPr bwMode="auto">
          <a:xfrm>
            <a:off x="990600" y="3470275"/>
            <a:ext cx="7315200" cy="1406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a:solidFill>
                  <a:srgbClr val="FF0000"/>
                </a:solidFill>
              </a:rPr>
              <a:t> </a:t>
            </a:r>
            <a:r>
              <a:rPr lang="zh-CN" altLang="en-US" sz="2400">
                <a:solidFill>
                  <a:srgbClr val="FF0000"/>
                </a:solidFill>
              </a:rPr>
              <a:t>内部碎片：</a:t>
            </a:r>
            <a:r>
              <a:rPr lang="zh-CN" altLang="en-US" sz="2400"/>
              <a:t>对固定分区来说，只要分区被分配给</a:t>
            </a:r>
            <a:br>
              <a:rPr lang="zh-CN" altLang="en-US" sz="2400"/>
            </a:br>
            <a:r>
              <a:rPr lang="zh-CN" altLang="en-US" sz="2400"/>
              <a:t>                      某进程使用，其中并未占用的空间不</a:t>
            </a:r>
            <a:br>
              <a:rPr lang="zh-CN" altLang="en-US" sz="2400"/>
            </a:br>
            <a:r>
              <a:rPr lang="zh-CN" altLang="en-US" sz="2400"/>
              <a:t>                      能分给其他进程</a:t>
            </a:r>
            <a:endParaRPr lang="zh-CN" altLang="en-US" sz="2000"/>
          </a:p>
        </p:txBody>
      </p:sp>
      <p:sp>
        <p:nvSpPr>
          <p:cNvPr id="45059" name="Rectangle 2"/>
          <p:cNvSpPr>
            <a:spLocks noGrp="1" noChangeArrowheads="1"/>
          </p:cNvSpPr>
          <p:nvPr>
            <p:ph type="title"/>
          </p:nvPr>
        </p:nvSpPr>
        <p:spPr>
          <a:xfrm>
            <a:off x="609600" y="381000"/>
            <a:ext cx="4114800" cy="676275"/>
          </a:xfrm>
        </p:spPr>
        <p:txBody>
          <a:bodyPr/>
          <a:lstStyle/>
          <a:p>
            <a:pPr eaLnBrk="1" hangingPunct="1"/>
            <a:r>
              <a:rPr lang="en-US" altLang="zh-CN" sz="3200" smtClean="0">
                <a:sym typeface="Symbol" panose="05050102010706020507" pitchFamily="18" charset="2"/>
              </a:rPr>
              <a:t>(5)</a:t>
            </a:r>
            <a:r>
              <a:rPr lang="zh-CN" altLang="en-US" sz="3200" smtClean="0">
                <a:sym typeface="Symbol" panose="05050102010706020507" pitchFamily="18" charset="2"/>
              </a:rPr>
              <a:t>碎片问题</a:t>
            </a:r>
            <a:endParaRPr lang="zh-CN" altLang="zh-CN" sz="3200" smtClean="0">
              <a:sym typeface="Symbol" panose="05050102010706020507" pitchFamily="18" charset="2"/>
            </a:endParaRPr>
          </a:p>
        </p:txBody>
      </p:sp>
      <p:sp>
        <p:nvSpPr>
          <p:cNvPr id="416805" name="Rectangle 37"/>
          <p:cNvSpPr>
            <a:spLocks noChangeArrowheads="1"/>
          </p:cNvSpPr>
          <p:nvPr/>
        </p:nvSpPr>
        <p:spPr bwMode="auto">
          <a:xfrm>
            <a:off x="990600" y="1219200"/>
            <a:ext cx="6324600" cy="53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a:solidFill>
                  <a:srgbClr val="FF0000"/>
                </a:solidFill>
              </a:rPr>
              <a:t> </a:t>
            </a:r>
            <a:r>
              <a:rPr lang="zh-CN" altLang="en-US" sz="2400">
                <a:solidFill>
                  <a:srgbClr val="FF0000"/>
                </a:solidFill>
              </a:rPr>
              <a:t>碎片：</a:t>
            </a:r>
            <a:r>
              <a:rPr lang="zh-CN" altLang="en-US" sz="2400"/>
              <a:t>内存中剩余的无法使用的存储空间</a:t>
            </a:r>
            <a:endParaRPr lang="zh-CN" altLang="en-US" sz="2000"/>
          </a:p>
        </p:txBody>
      </p:sp>
      <p:sp>
        <p:nvSpPr>
          <p:cNvPr id="416807" name="Rectangle 39"/>
          <p:cNvSpPr>
            <a:spLocks noChangeArrowheads="1"/>
          </p:cNvSpPr>
          <p:nvPr/>
        </p:nvSpPr>
        <p:spPr bwMode="auto">
          <a:xfrm>
            <a:off x="990600" y="1981200"/>
            <a:ext cx="7086600" cy="1406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a:solidFill>
                  <a:srgbClr val="FF0000"/>
                </a:solidFill>
              </a:rPr>
              <a:t> </a:t>
            </a:r>
            <a:r>
              <a:rPr lang="zh-CN" altLang="en-US" sz="2400">
                <a:solidFill>
                  <a:srgbClr val="FF0000"/>
                </a:solidFill>
              </a:rPr>
              <a:t>外部碎片：</a:t>
            </a:r>
            <a:r>
              <a:rPr lang="zh-CN" altLang="en-US" sz="2400"/>
              <a:t>随着进程不断的装入和移出，对分区</a:t>
            </a:r>
            <a:br>
              <a:rPr lang="zh-CN" altLang="en-US" sz="2400"/>
            </a:br>
            <a:r>
              <a:rPr lang="zh-CN" altLang="en-US" sz="2400"/>
              <a:t>                      不断的分割，使得内存中产生许多</a:t>
            </a:r>
            <a:r>
              <a:rPr lang="zh-CN" altLang="en-US" sz="2400">
                <a:solidFill>
                  <a:srgbClr val="FF0000"/>
                </a:solidFill>
              </a:rPr>
              <a:t>特</a:t>
            </a:r>
            <a:br>
              <a:rPr lang="zh-CN" altLang="en-US" sz="2400">
                <a:solidFill>
                  <a:srgbClr val="FF0000"/>
                </a:solidFill>
              </a:rPr>
            </a:br>
            <a:r>
              <a:rPr lang="zh-CN" altLang="en-US" sz="2400">
                <a:solidFill>
                  <a:srgbClr val="FF0000"/>
                </a:solidFill>
              </a:rPr>
              <a:t>                      别小的分区</a:t>
            </a:r>
            <a:r>
              <a:rPr lang="zh-CN" altLang="en-US" sz="2400"/>
              <a:t>，它们并不连续可用</a:t>
            </a:r>
            <a:endParaRPr lang="zh-CN" altLang="en-US" sz="2000"/>
          </a:p>
        </p:txBody>
      </p:sp>
      <p:sp>
        <p:nvSpPr>
          <p:cNvPr id="416815" name="Rectangle 47"/>
          <p:cNvSpPr>
            <a:spLocks noChangeArrowheads="1"/>
          </p:cNvSpPr>
          <p:nvPr/>
        </p:nvSpPr>
        <p:spPr bwMode="auto">
          <a:xfrm>
            <a:off x="914400" y="4876800"/>
            <a:ext cx="7620000" cy="1406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5738" indent="-100013">
              <a:spcBef>
                <a:spcPct val="20000"/>
              </a:spcBef>
              <a:buClr>
                <a:srgbClr val="993300"/>
              </a:buClr>
              <a:buSzPct val="90000"/>
              <a:buFont typeface="Wingdings" panose="05000000000000000000" pitchFamily="2" charset="2"/>
              <a:buChar char="n"/>
              <a:tabLst>
                <a:tab pos="444500" algn="l"/>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tabLst>
                <a:tab pos="444500" algn="l"/>
              </a:tabLst>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tabLst>
                <a:tab pos="444500" algn="l"/>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FF0000"/>
              </a:buClr>
            </a:pPr>
            <a:r>
              <a:rPr lang="en-US" altLang="zh-CN" sz="2400"/>
              <a:t> </a:t>
            </a:r>
            <a:r>
              <a:rPr lang="zh-CN" altLang="en-US" sz="2400"/>
              <a:t>碎片的产生和分配“制度”有关！不易避免！</a:t>
            </a:r>
          </a:p>
          <a:p>
            <a:pPr eaLnBrk="1" hangingPunct="1">
              <a:lnSpc>
                <a:spcPct val="120000"/>
              </a:lnSpc>
              <a:spcBef>
                <a:spcPct val="0"/>
              </a:spcBef>
              <a:buClr>
                <a:srgbClr val="FF0000"/>
              </a:buClr>
            </a:pPr>
            <a:r>
              <a:rPr lang="zh-CN" altLang="en-US" sz="2400"/>
              <a:t> 碎片问题可以消除（</a:t>
            </a:r>
            <a:r>
              <a:rPr lang="zh-CN" altLang="en-US" sz="2400">
                <a:solidFill>
                  <a:srgbClr val="FF0000"/>
                </a:solidFill>
              </a:rPr>
              <a:t>内存紧缩</a:t>
            </a:r>
            <a:r>
              <a:rPr lang="zh-CN" altLang="en-US" sz="2400"/>
              <a:t>），但时间成本太高！</a:t>
            </a:r>
          </a:p>
          <a:p>
            <a:pPr eaLnBrk="1" hangingPunct="1">
              <a:lnSpc>
                <a:spcPct val="120000"/>
              </a:lnSpc>
              <a:spcBef>
                <a:spcPct val="0"/>
              </a:spcBef>
              <a:buClr>
                <a:srgbClr val="FF0000"/>
              </a:buClr>
            </a:pPr>
            <a:r>
              <a:rPr lang="zh-CN" altLang="en-US" sz="2400"/>
              <a:t> 磁盘也存在碎片问题！</a:t>
            </a:r>
          </a:p>
        </p:txBody>
      </p:sp>
      <p:pic>
        <p:nvPicPr>
          <p:cNvPr id="2" name="图片 1"/>
          <p:cNvPicPr>
            <a:picLocks noChangeAspect="1"/>
          </p:cNvPicPr>
          <p:nvPr/>
        </p:nvPicPr>
        <p:blipFill>
          <a:blip r:embed="rId2"/>
          <a:stretch>
            <a:fillRect/>
          </a:stretch>
        </p:blipFill>
        <p:spPr>
          <a:xfrm>
            <a:off x="4295775" y="2929981"/>
            <a:ext cx="4010025" cy="3333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16805"/>
                                        </p:tgtEl>
                                        <p:attrNameLst>
                                          <p:attrName>style.visibility</p:attrName>
                                        </p:attrNameLst>
                                      </p:cBhvr>
                                      <p:to>
                                        <p:strVal val="visible"/>
                                      </p:to>
                                    </p:set>
                                    <p:animEffect transition="in" filter="wipe(up)">
                                      <p:cBhvr>
                                        <p:cTn id="7" dur="500"/>
                                        <p:tgtEl>
                                          <p:spTgt spid="4168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6807"/>
                                        </p:tgtEl>
                                        <p:attrNameLst>
                                          <p:attrName>style.visibility</p:attrName>
                                        </p:attrNameLst>
                                      </p:cBhvr>
                                      <p:to>
                                        <p:strVal val="visible"/>
                                      </p:to>
                                    </p:set>
                                    <p:animEffect transition="in" filter="wipe(up)">
                                      <p:cBhvr>
                                        <p:cTn id="12" dur="500"/>
                                        <p:tgtEl>
                                          <p:spTgt spid="4168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6814"/>
                                        </p:tgtEl>
                                        <p:attrNameLst>
                                          <p:attrName>style.visibility</p:attrName>
                                        </p:attrNameLst>
                                      </p:cBhvr>
                                      <p:to>
                                        <p:strVal val="visible"/>
                                      </p:to>
                                    </p:set>
                                    <p:animEffect transition="in" filter="wipe(up)">
                                      <p:cBhvr>
                                        <p:cTn id="17" dur="500"/>
                                        <p:tgtEl>
                                          <p:spTgt spid="416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6815"/>
                                        </p:tgtEl>
                                        <p:attrNameLst>
                                          <p:attrName>style.visibility</p:attrName>
                                        </p:attrNameLst>
                                      </p:cBhvr>
                                      <p:to>
                                        <p:strVal val="visible"/>
                                      </p:to>
                                    </p:set>
                                    <p:animEffect transition="in" filter="wipe(up)">
                                      <p:cBhvr>
                                        <p:cTn id="22" dur="500"/>
                                        <p:tgtEl>
                                          <p:spTgt spid="4168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814" grpId="0"/>
      <p:bldP spid="416805" grpId="0"/>
      <p:bldP spid="416807" grpId="0"/>
      <p:bldP spid="4168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81000" y="304800"/>
            <a:ext cx="5943600" cy="676275"/>
          </a:xfrm>
        </p:spPr>
        <p:txBody>
          <a:bodyPr/>
          <a:lstStyle/>
          <a:p>
            <a:pPr eaLnBrk="1" hangingPunct="1"/>
            <a:r>
              <a:rPr lang="en-US" altLang="zh-CN" smtClean="0">
                <a:sym typeface="Symbol" panose="05050102010706020507" pitchFamily="18" charset="2"/>
              </a:rPr>
              <a:t>(6)</a:t>
            </a:r>
            <a:r>
              <a:rPr lang="zh-CN" altLang="en-US" smtClean="0">
                <a:sym typeface="Symbol" panose="05050102010706020507" pitchFamily="18" charset="2"/>
              </a:rPr>
              <a:t>外部碎片处理  内存紧缩</a:t>
            </a:r>
            <a:endParaRPr lang="zh-CN" altLang="zh-CN" smtClean="0">
              <a:sym typeface="Symbol" panose="05050102010706020507" pitchFamily="18" charset="2"/>
            </a:endParaRPr>
          </a:p>
        </p:txBody>
      </p:sp>
      <p:sp>
        <p:nvSpPr>
          <p:cNvPr id="46083" name="Rectangle 3"/>
          <p:cNvSpPr>
            <a:spLocks noChangeArrowheads="1"/>
          </p:cNvSpPr>
          <p:nvPr/>
        </p:nvSpPr>
        <p:spPr bwMode="auto">
          <a:xfrm>
            <a:off x="7239000" y="179388"/>
            <a:ext cx="1676400" cy="45720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084" name="Rectangle 4"/>
          <p:cNvSpPr>
            <a:spLocks noChangeArrowheads="1"/>
          </p:cNvSpPr>
          <p:nvPr/>
        </p:nvSpPr>
        <p:spPr bwMode="auto">
          <a:xfrm>
            <a:off x="7239000" y="2922588"/>
            <a:ext cx="1676400" cy="9144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085" name="Text Box 5"/>
          <p:cNvSpPr txBox="1">
            <a:spLocks noChangeArrowheads="1"/>
          </p:cNvSpPr>
          <p:nvPr/>
        </p:nvSpPr>
        <p:spPr bwMode="auto">
          <a:xfrm>
            <a:off x="7673975" y="31845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6086" name="Rectangle 6"/>
          <p:cNvSpPr>
            <a:spLocks noChangeArrowheads="1"/>
          </p:cNvSpPr>
          <p:nvPr/>
        </p:nvSpPr>
        <p:spPr bwMode="auto">
          <a:xfrm>
            <a:off x="7239000" y="3836988"/>
            <a:ext cx="1676400" cy="914400"/>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087" name="Text Box 7"/>
          <p:cNvSpPr txBox="1">
            <a:spLocks noChangeArrowheads="1"/>
          </p:cNvSpPr>
          <p:nvPr/>
        </p:nvSpPr>
        <p:spPr bwMode="auto">
          <a:xfrm>
            <a:off x="7467600" y="40989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6088" name="Rectangle 8" descr="浅色上对角线"/>
          <p:cNvSpPr>
            <a:spLocks noChangeArrowheads="1"/>
          </p:cNvSpPr>
          <p:nvPr/>
        </p:nvSpPr>
        <p:spPr bwMode="auto">
          <a:xfrm>
            <a:off x="7239000" y="152400"/>
            <a:ext cx="1676400" cy="21336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089" name="Text Box 9"/>
          <p:cNvSpPr txBox="1">
            <a:spLocks noChangeArrowheads="1"/>
          </p:cNvSpPr>
          <p:nvPr/>
        </p:nvSpPr>
        <p:spPr bwMode="auto">
          <a:xfrm>
            <a:off x="6096000" y="4957763"/>
            <a:ext cx="18669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graphicFrame>
        <p:nvGraphicFramePr>
          <p:cNvPr id="337930" name="Group 10"/>
          <p:cNvGraphicFramePr>
            <a:graphicFrameLocks noGrp="1"/>
          </p:cNvGraphicFramePr>
          <p:nvPr/>
        </p:nvGraphicFramePr>
        <p:xfrm>
          <a:off x="6286500" y="5410200"/>
          <a:ext cx="2590800" cy="1249374"/>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094">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始址</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长度</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13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350K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150K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135">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200K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itchFamily="2" charset="2"/>
                        <a:defRPr sz="2400" b="1">
                          <a:solidFill>
                            <a:schemeClr val="tx1"/>
                          </a:solidFill>
                          <a:latin typeface="Arial" charset="0"/>
                          <a:ea typeface="宋体" pitchFamily="2" charset="-122"/>
                        </a:defRPr>
                      </a:lvl1pPr>
                      <a:lvl2pPr>
                        <a:spcBef>
                          <a:spcPct val="20000"/>
                        </a:spcBef>
                        <a:buClr>
                          <a:srgbClr val="CC6600"/>
                        </a:buClr>
                        <a:buSzPct val="80000"/>
                        <a:buFont typeface="Wingdings" pitchFamily="2" charset="2"/>
                        <a:defRPr sz="2400" b="1">
                          <a:solidFill>
                            <a:schemeClr val="tx1"/>
                          </a:solidFill>
                          <a:latin typeface="Arial" charset="0"/>
                          <a:ea typeface="宋体" pitchFamily="2" charset="-122"/>
                        </a:defRPr>
                      </a:lvl2pPr>
                      <a:lvl3pPr>
                        <a:spcBef>
                          <a:spcPct val="20000"/>
                        </a:spcBef>
                        <a:buClr>
                          <a:srgbClr val="009900"/>
                        </a:buClr>
                        <a:buSzPct val="75000"/>
                        <a:buFont typeface="Webdings" pitchFamily="18" charset="2"/>
                        <a:defRPr>
                          <a:solidFill>
                            <a:schemeClr val="tx1"/>
                          </a:solidFill>
                          <a:latin typeface="Arial" charset="0"/>
                          <a:ea typeface="宋体" pitchFamily="2" charset="-122"/>
                        </a:defRPr>
                      </a:lvl3pPr>
                      <a:lvl4pPr>
                        <a:spcBef>
                          <a:spcPct val="20000"/>
                        </a:spcBef>
                        <a:buClr>
                          <a:srgbClr val="FF6600"/>
                        </a:buClr>
                        <a:buSzPct val="75000"/>
                        <a:buFont typeface="Times New Roman" pitchFamily="18" charset="0"/>
                        <a:defRPr sz="1600">
                          <a:solidFill>
                            <a:schemeClr val="tx1"/>
                          </a:solidFill>
                          <a:latin typeface="Arial" charset="0"/>
                          <a:ea typeface="宋体" pitchFamily="2" charset="-122"/>
                        </a:defRPr>
                      </a:lvl4pPr>
                      <a:lvl5pPr>
                        <a:spcBef>
                          <a:spcPct val="20000"/>
                        </a:spcBef>
                        <a:buClr>
                          <a:srgbClr val="FF0066"/>
                        </a:buClr>
                        <a:buSzPct val="75000"/>
                        <a:buFont typeface="Times New Roman" pitchFamily="18" charset="0"/>
                        <a:defRPr sz="1600">
                          <a:solidFill>
                            <a:schemeClr val="tx1"/>
                          </a:solidFill>
                          <a:latin typeface="Arial" charset="0"/>
                          <a:ea typeface="宋体" pitchFamily="2" charset="-122"/>
                        </a:defRPr>
                      </a:lvl5pPr>
                      <a:lvl6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6pPr>
                      <a:lvl7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7pPr>
                      <a:lvl8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8pPr>
                      <a:lvl9pPr fontAlgn="base">
                        <a:spcBef>
                          <a:spcPct val="20000"/>
                        </a:spcBef>
                        <a:spcAft>
                          <a:spcPct val="0"/>
                        </a:spcAft>
                        <a:buClr>
                          <a:srgbClr val="FF0066"/>
                        </a:buClr>
                        <a:buSzPct val="75000"/>
                        <a:buFont typeface="Times New Roman" pitchFamily="18" charset="0"/>
                        <a:defRPr sz="16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宋体" pitchFamily="2" charset="-122"/>
                        </a:rPr>
                        <a:t>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46104" name="Rectangle 24"/>
          <p:cNvSpPr>
            <a:spLocks noChangeArrowheads="1"/>
          </p:cNvSpPr>
          <p:nvPr/>
        </p:nvSpPr>
        <p:spPr bwMode="auto">
          <a:xfrm>
            <a:off x="6705600" y="4467225"/>
            <a:ext cx="509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0K</a:t>
            </a:r>
          </a:p>
        </p:txBody>
      </p:sp>
      <p:sp>
        <p:nvSpPr>
          <p:cNvPr id="46105" name="Rectangle 25"/>
          <p:cNvSpPr>
            <a:spLocks noChangeArrowheads="1"/>
          </p:cNvSpPr>
          <p:nvPr/>
        </p:nvSpPr>
        <p:spPr bwMode="auto">
          <a:xfrm>
            <a:off x="6400800" y="36576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100K</a:t>
            </a:r>
          </a:p>
        </p:txBody>
      </p:sp>
      <p:sp>
        <p:nvSpPr>
          <p:cNvPr id="46106" name="Rectangle 26"/>
          <p:cNvSpPr>
            <a:spLocks noChangeArrowheads="1"/>
          </p:cNvSpPr>
          <p:nvPr/>
        </p:nvSpPr>
        <p:spPr bwMode="auto">
          <a:xfrm>
            <a:off x="6400800" y="27432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200K</a:t>
            </a:r>
          </a:p>
        </p:txBody>
      </p:sp>
      <p:sp>
        <p:nvSpPr>
          <p:cNvPr id="46107" name="Rectangle 27"/>
          <p:cNvSpPr>
            <a:spLocks noChangeArrowheads="1"/>
          </p:cNvSpPr>
          <p:nvPr/>
        </p:nvSpPr>
        <p:spPr bwMode="auto">
          <a:xfrm>
            <a:off x="6400800" y="21336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250K</a:t>
            </a:r>
          </a:p>
        </p:txBody>
      </p:sp>
      <p:sp>
        <p:nvSpPr>
          <p:cNvPr id="46108" name="Rectangle 28"/>
          <p:cNvSpPr>
            <a:spLocks noChangeArrowheads="1"/>
          </p:cNvSpPr>
          <p:nvPr/>
        </p:nvSpPr>
        <p:spPr bwMode="auto">
          <a:xfrm>
            <a:off x="6400800" y="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500K</a:t>
            </a:r>
          </a:p>
        </p:txBody>
      </p:sp>
      <p:grpSp>
        <p:nvGrpSpPr>
          <p:cNvPr id="46109" name="Group 29"/>
          <p:cNvGrpSpPr>
            <a:grpSpLocks/>
          </p:cNvGrpSpPr>
          <p:nvPr/>
        </p:nvGrpSpPr>
        <p:grpSpPr bwMode="auto">
          <a:xfrm>
            <a:off x="7239000" y="1371600"/>
            <a:ext cx="1676400" cy="914400"/>
            <a:chOff x="816" y="1680"/>
            <a:chExt cx="1056" cy="576"/>
          </a:xfrm>
        </p:grpSpPr>
        <p:sp>
          <p:nvSpPr>
            <p:cNvPr id="46125" name="Rectangle 30"/>
            <p:cNvSpPr>
              <a:spLocks noChangeArrowheads="1"/>
            </p:cNvSpPr>
            <p:nvPr/>
          </p:nvSpPr>
          <p:spPr bwMode="auto">
            <a:xfrm>
              <a:off x="816" y="1680"/>
              <a:ext cx="1056" cy="576"/>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126" name="Text Box 31"/>
            <p:cNvSpPr txBox="1">
              <a:spLocks noChangeArrowheads="1"/>
            </p:cNvSpPr>
            <p:nvPr/>
          </p:nvSpPr>
          <p:spPr bwMode="auto">
            <a:xfrm>
              <a:off x="1090" y="184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grpSp>
      <p:sp>
        <p:nvSpPr>
          <p:cNvPr id="46110" name="Text Box 32"/>
          <p:cNvSpPr txBox="1">
            <a:spLocks noChangeArrowheads="1"/>
          </p:cNvSpPr>
          <p:nvPr/>
        </p:nvSpPr>
        <p:spPr bwMode="auto">
          <a:xfrm>
            <a:off x="7673975" y="5334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46111" name="Rectangle 33"/>
          <p:cNvSpPr>
            <a:spLocks noChangeArrowheads="1"/>
          </p:cNvSpPr>
          <p:nvPr/>
        </p:nvSpPr>
        <p:spPr bwMode="auto">
          <a:xfrm>
            <a:off x="6400800" y="12192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350K</a:t>
            </a:r>
          </a:p>
        </p:txBody>
      </p:sp>
      <p:sp>
        <p:nvSpPr>
          <p:cNvPr id="46112" name="Rectangle 34" descr="浅色上对角线"/>
          <p:cNvSpPr>
            <a:spLocks noChangeArrowheads="1"/>
          </p:cNvSpPr>
          <p:nvPr/>
        </p:nvSpPr>
        <p:spPr bwMode="auto">
          <a:xfrm>
            <a:off x="7239000" y="2290763"/>
            <a:ext cx="1676400" cy="6096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113" name="Text Box 35"/>
          <p:cNvSpPr txBox="1">
            <a:spLocks noChangeArrowheads="1"/>
          </p:cNvSpPr>
          <p:nvPr/>
        </p:nvSpPr>
        <p:spPr bwMode="auto">
          <a:xfrm>
            <a:off x="7673975" y="23622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337956" name="Rectangle 36"/>
          <p:cNvSpPr>
            <a:spLocks noChangeArrowheads="1"/>
          </p:cNvSpPr>
          <p:nvPr/>
        </p:nvSpPr>
        <p:spPr bwMode="auto">
          <a:xfrm>
            <a:off x="304800" y="1192213"/>
            <a:ext cx="5562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发起请求</a:t>
            </a:r>
            <a:r>
              <a:rPr lang="en-US" altLang="zh-CN">
                <a:solidFill>
                  <a:srgbClr val="FF0000"/>
                </a:solidFill>
              </a:rPr>
              <a:t>reqSize=160K</a:t>
            </a:r>
            <a:r>
              <a:rPr lang="zh-CN" altLang="en-US">
                <a:solidFill>
                  <a:srgbClr val="FF0000"/>
                </a:solidFill>
              </a:rPr>
              <a:t>怎么办</a:t>
            </a:r>
            <a:r>
              <a:rPr lang="en-US" altLang="zh-CN">
                <a:solidFill>
                  <a:srgbClr val="FF0000"/>
                </a:solidFill>
              </a:rPr>
              <a:t>?</a:t>
            </a:r>
          </a:p>
        </p:txBody>
      </p:sp>
      <p:grpSp>
        <p:nvGrpSpPr>
          <p:cNvPr id="337957" name="Group 37"/>
          <p:cNvGrpSpPr>
            <a:grpSpLocks/>
          </p:cNvGrpSpPr>
          <p:nvPr/>
        </p:nvGrpSpPr>
        <p:grpSpPr bwMode="auto">
          <a:xfrm>
            <a:off x="381000" y="1857375"/>
            <a:ext cx="5181600" cy="1114425"/>
            <a:chOff x="720" y="1204"/>
            <a:chExt cx="3264" cy="702"/>
          </a:xfrm>
        </p:grpSpPr>
        <p:sp>
          <p:nvSpPr>
            <p:cNvPr id="46123" name="Rectangle 38"/>
            <p:cNvSpPr>
              <a:spLocks noChangeArrowheads="1"/>
            </p:cNvSpPr>
            <p:nvPr/>
          </p:nvSpPr>
          <p:spPr bwMode="auto">
            <a:xfrm>
              <a:off x="720" y="1204"/>
              <a:ext cx="326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总空闲空间</a:t>
              </a:r>
              <a:r>
                <a:rPr lang="en-US" altLang="zh-CN" sz="2400"/>
                <a:t>&gt;160</a:t>
              </a:r>
              <a:r>
                <a:rPr lang="zh-CN" altLang="en-US" sz="2400"/>
                <a:t>，但没有一个空闲分区</a:t>
              </a:r>
              <a:r>
                <a:rPr lang="en-US" altLang="zh-CN" sz="2400"/>
                <a:t>&gt;160</a:t>
              </a:r>
              <a:r>
                <a:rPr lang="zh-CN" altLang="en-US" sz="2400"/>
                <a:t>，怎么办</a:t>
              </a:r>
              <a:r>
                <a:rPr lang="en-US" altLang="zh-CN" sz="2400"/>
                <a:t>?</a:t>
              </a:r>
            </a:p>
          </p:txBody>
        </p:sp>
        <p:pic>
          <p:nvPicPr>
            <p:cNvPr id="46124" name="Picture 3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6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7960" name="Group 40"/>
          <p:cNvGrpSpPr>
            <a:grpSpLocks/>
          </p:cNvGrpSpPr>
          <p:nvPr/>
        </p:nvGrpSpPr>
        <p:grpSpPr bwMode="auto">
          <a:xfrm>
            <a:off x="381000" y="2895600"/>
            <a:ext cx="5029200" cy="1114425"/>
            <a:chOff x="720" y="1872"/>
            <a:chExt cx="3168" cy="702"/>
          </a:xfrm>
        </p:grpSpPr>
        <p:sp>
          <p:nvSpPr>
            <p:cNvPr id="46121" name="Rectangle 41"/>
            <p:cNvSpPr>
              <a:spLocks noChangeArrowheads="1"/>
            </p:cNvSpPr>
            <p:nvPr/>
          </p:nvSpPr>
          <p:spPr bwMode="auto">
            <a:xfrm>
              <a:off x="720" y="1872"/>
              <a:ext cx="3168"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rPr>
                <a:t>内存紧缩</a:t>
              </a:r>
              <a:r>
                <a:rPr lang="en-US" altLang="zh-CN" sz="2400"/>
                <a:t>: </a:t>
              </a:r>
              <a:r>
                <a:rPr lang="zh-CN" altLang="en-US" sz="2400"/>
                <a:t>将空闲分区合并在一起，需要移动进程</a:t>
              </a:r>
              <a:r>
                <a:rPr lang="en-US" altLang="zh-CN" sz="2400"/>
                <a:t>3(</a:t>
              </a:r>
              <a:r>
                <a:rPr lang="zh-CN" altLang="en-US" sz="2400"/>
                <a:t>复制内容</a:t>
              </a:r>
              <a:r>
                <a:rPr lang="en-US" altLang="zh-CN" sz="2400"/>
                <a:t>)</a:t>
              </a:r>
            </a:p>
          </p:txBody>
        </p:sp>
        <p:pic>
          <p:nvPicPr>
            <p:cNvPr id="46122" name="Picture 4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7963" name="Group 43"/>
          <p:cNvGrpSpPr>
            <a:grpSpLocks/>
          </p:cNvGrpSpPr>
          <p:nvPr/>
        </p:nvGrpSpPr>
        <p:grpSpPr bwMode="auto">
          <a:xfrm>
            <a:off x="381000" y="3962400"/>
            <a:ext cx="5029200" cy="1625600"/>
            <a:chOff x="720" y="2610"/>
            <a:chExt cx="3168" cy="1024"/>
          </a:xfrm>
        </p:grpSpPr>
        <p:sp>
          <p:nvSpPr>
            <p:cNvPr id="46119" name="Rectangle 44"/>
            <p:cNvSpPr>
              <a:spLocks noChangeArrowheads="1"/>
            </p:cNvSpPr>
            <p:nvPr/>
          </p:nvSpPr>
          <p:spPr bwMode="auto">
            <a:xfrm>
              <a:off x="720" y="2610"/>
              <a:ext cx="3168" cy="10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内存紧缩需要花费大量时间，如果复制速度</a:t>
              </a:r>
              <a:r>
                <a:rPr lang="en-US" altLang="zh-CN" sz="2400" dirty="0"/>
                <a:t>1M/1</a:t>
              </a:r>
              <a:r>
                <a:rPr lang="zh-CN" altLang="en-US" sz="2400" dirty="0"/>
                <a:t>秒，则</a:t>
              </a:r>
              <a:r>
                <a:rPr lang="en-US" altLang="zh-CN" sz="2400" dirty="0"/>
                <a:t>1G</a:t>
              </a:r>
              <a:r>
                <a:rPr lang="zh-CN" altLang="en-US" sz="2400" dirty="0"/>
                <a:t>内存的紧缩时间为</a:t>
              </a:r>
              <a:r>
                <a:rPr lang="en-US" altLang="zh-CN" sz="2400" dirty="0"/>
                <a:t>1000</a:t>
              </a:r>
              <a:r>
                <a:rPr lang="zh-CN" altLang="en-US" sz="2400" dirty="0"/>
                <a:t>秒</a:t>
              </a:r>
              <a:r>
                <a:rPr lang="zh-CN" altLang="en-US" sz="2400" dirty="0">
                  <a:sym typeface="Symbol" panose="05050102010706020507" pitchFamily="18" charset="2"/>
                </a:rPr>
                <a:t></a:t>
              </a:r>
              <a:r>
                <a:rPr lang="en-US" altLang="zh-CN" sz="2400" dirty="0">
                  <a:solidFill>
                    <a:srgbClr val="FF0000"/>
                  </a:solidFill>
                  <a:sym typeface="Symbol" panose="05050102010706020507" pitchFamily="18" charset="2"/>
                </a:rPr>
                <a:t>17</a:t>
              </a:r>
              <a:r>
                <a:rPr lang="zh-CN" altLang="en-US" sz="2400" dirty="0">
                  <a:solidFill>
                    <a:srgbClr val="FF0000"/>
                  </a:solidFill>
                  <a:sym typeface="Symbol" panose="05050102010706020507" pitchFamily="18" charset="2"/>
                </a:rPr>
                <a:t>分钟</a:t>
              </a:r>
            </a:p>
          </p:txBody>
        </p:sp>
        <p:pic>
          <p:nvPicPr>
            <p:cNvPr id="46120" name="Picture 4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79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66" name="AutoShape 46"/>
          <p:cNvSpPr>
            <a:spLocks noChangeArrowheads="1"/>
          </p:cNvSpPr>
          <p:nvPr/>
        </p:nvSpPr>
        <p:spPr bwMode="auto">
          <a:xfrm rot="10800000">
            <a:off x="2971800" y="5638800"/>
            <a:ext cx="2895600" cy="914400"/>
          </a:xfrm>
          <a:prstGeom prst="wedgeRoundRectCallout">
            <a:avLst>
              <a:gd name="adj1" fmla="val 810"/>
              <a:gd name="adj2" fmla="val 6631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该值表明连续分配技术不合适</a:t>
            </a:r>
            <a:r>
              <a:rPr lang="en-US" altLang="zh-CN" sz="2400"/>
              <a:t>!</a:t>
            </a:r>
          </a:p>
        </p:txBody>
      </p:sp>
      <p:sp>
        <p:nvSpPr>
          <p:cNvPr id="2" name="矩形 1"/>
          <p:cNvSpPr/>
          <p:nvPr/>
        </p:nvSpPr>
        <p:spPr>
          <a:xfrm>
            <a:off x="43325" y="5834390"/>
            <a:ext cx="3070071" cy="523220"/>
          </a:xfrm>
          <a:prstGeom prst="rect">
            <a:avLst/>
          </a:prstGeom>
        </p:spPr>
        <p:txBody>
          <a:bodyPr wrap="none">
            <a:spAutoFit/>
          </a:bodyPr>
          <a:lstStyle/>
          <a:p>
            <a:r>
              <a:rPr lang="zh-CN" altLang="en-US" sz="2800" dirty="0" smtClean="0"/>
              <a:t>磁盘碎片是什么？</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7956"/>
                                        </p:tgtEl>
                                        <p:attrNameLst>
                                          <p:attrName>style.visibility</p:attrName>
                                        </p:attrNameLst>
                                      </p:cBhvr>
                                      <p:to>
                                        <p:strVal val="visible"/>
                                      </p:to>
                                    </p:set>
                                    <p:animEffect transition="in" filter="dissolve">
                                      <p:cBhvr>
                                        <p:cTn id="7" dur="500"/>
                                        <p:tgtEl>
                                          <p:spTgt spid="3379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7957"/>
                                        </p:tgtEl>
                                        <p:attrNameLst>
                                          <p:attrName>style.visibility</p:attrName>
                                        </p:attrNameLst>
                                      </p:cBhvr>
                                      <p:to>
                                        <p:strVal val="visible"/>
                                      </p:to>
                                    </p:set>
                                    <p:animEffect transition="in" filter="dissolve">
                                      <p:cBhvr>
                                        <p:cTn id="12" dur="500"/>
                                        <p:tgtEl>
                                          <p:spTgt spid="3379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37960"/>
                                        </p:tgtEl>
                                        <p:attrNameLst>
                                          <p:attrName>style.visibility</p:attrName>
                                        </p:attrNameLst>
                                      </p:cBhvr>
                                      <p:to>
                                        <p:strVal val="visible"/>
                                      </p:to>
                                    </p:set>
                                    <p:animEffect transition="in" filter="dissolve">
                                      <p:cBhvr>
                                        <p:cTn id="17" dur="500"/>
                                        <p:tgtEl>
                                          <p:spTgt spid="3379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37963"/>
                                        </p:tgtEl>
                                        <p:attrNameLst>
                                          <p:attrName>style.visibility</p:attrName>
                                        </p:attrNameLst>
                                      </p:cBhvr>
                                      <p:to>
                                        <p:strVal val="visible"/>
                                      </p:to>
                                    </p:set>
                                    <p:animEffect transition="in" filter="dissolve">
                                      <p:cBhvr>
                                        <p:cTn id="22" dur="500"/>
                                        <p:tgtEl>
                                          <p:spTgt spid="3379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7966"/>
                                        </p:tgtEl>
                                        <p:attrNameLst>
                                          <p:attrName>style.visibility</p:attrName>
                                        </p:attrNameLst>
                                      </p:cBhvr>
                                      <p:to>
                                        <p:strVal val="visible"/>
                                      </p:to>
                                    </p:set>
                                    <p:animEffect transition="in" filter="dissolve">
                                      <p:cBhvr>
                                        <p:cTn id="27" dur="500"/>
                                        <p:tgtEl>
                                          <p:spTgt spid="33796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6" grpId="0"/>
      <p:bldP spid="337966"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j02919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4"/>
          <p:cNvSpPr>
            <a:spLocks noChangeArrowheads="1"/>
          </p:cNvSpPr>
          <p:nvPr/>
        </p:nvSpPr>
        <p:spPr bwMode="auto">
          <a:xfrm>
            <a:off x="1219200" y="2057400"/>
            <a:ext cx="7010400" cy="3505200"/>
          </a:xfrm>
          <a:prstGeom prst="rect">
            <a:avLst/>
          </a:prstGeom>
          <a:solidFill>
            <a:srgbClr val="FFFFFF"/>
          </a:soli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803275" indent="-4445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
                <a:srgbClr val="FF0000"/>
              </a:buClr>
              <a:buFont typeface="Wingdings" panose="05000000000000000000" pitchFamily="2" charset="2"/>
              <a:buChar char="l"/>
            </a:pPr>
            <a:r>
              <a:rPr lang="zh-CN" altLang="en-US" sz="3200" dirty="0" smtClean="0"/>
              <a:t>程序</a:t>
            </a:r>
            <a:r>
              <a:rPr lang="zh-CN" altLang="en-US" sz="3200" dirty="0"/>
              <a:t>是如何装入内存的？</a:t>
            </a:r>
          </a:p>
          <a:p>
            <a:pPr eaLnBrk="1" hangingPunct="1">
              <a:lnSpc>
                <a:spcPct val="140000"/>
              </a:lnSpc>
              <a:spcBef>
                <a:spcPct val="0"/>
              </a:spcBef>
              <a:buClr>
                <a:srgbClr val="FF0000"/>
              </a:buClr>
              <a:buFont typeface="Wingdings" panose="05000000000000000000" pitchFamily="2" charset="2"/>
              <a:buChar char="l"/>
            </a:pPr>
            <a:r>
              <a:rPr lang="zh-CN" altLang="en-US" sz="3200" dirty="0"/>
              <a:t>程序在运行中地址是如何管理的？</a:t>
            </a:r>
          </a:p>
          <a:p>
            <a:pPr eaLnBrk="1" hangingPunct="1">
              <a:lnSpc>
                <a:spcPct val="140000"/>
              </a:lnSpc>
              <a:spcBef>
                <a:spcPct val="0"/>
              </a:spcBef>
              <a:buClr>
                <a:srgbClr val="FF0000"/>
              </a:buClr>
              <a:buFont typeface="Wingdings" panose="05000000000000000000" pitchFamily="2" charset="2"/>
              <a:buChar char="l"/>
            </a:pPr>
            <a:r>
              <a:rPr lang="zh-CN" altLang="en-US" sz="3200" dirty="0"/>
              <a:t>内存不够用怎么办？</a:t>
            </a:r>
          </a:p>
        </p:txBody>
      </p:sp>
      <p:sp>
        <p:nvSpPr>
          <p:cNvPr id="9220" name="Rectangle 2"/>
          <p:cNvSpPr>
            <a:spLocks noChangeArrowheads="1"/>
          </p:cNvSpPr>
          <p:nvPr/>
        </p:nvSpPr>
        <p:spPr bwMode="auto">
          <a:xfrm>
            <a:off x="3505200" y="490538"/>
            <a:ext cx="2438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8.1 </a:t>
            </a:r>
            <a:r>
              <a:rPr lang="zh-CN" altLang="en-US" sz="3200">
                <a:latin typeface="黑体" panose="02010609060101010101" pitchFamily="49" charset="-122"/>
                <a:ea typeface="黑体" panose="02010609060101010101" pitchFamily="49" charset="-122"/>
              </a:rPr>
              <a:t>背景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19">
                                            <p:txEl>
                                              <p:pRg st="2" end="2"/>
                                            </p:txEl>
                                          </p:spTgt>
                                        </p:tgtEl>
                                        <p:attrNameLst>
                                          <p:attrName>style.visibility</p:attrName>
                                        </p:attrNameLst>
                                      </p:cBhvr>
                                      <p:to>
                                        <p:strVal val="visible"/>
                                      </p:to>
                                    </p:set>
                                    <p:anim calcmode="lin" valueType="num">
                                      <p:cBhvr additive="base">
                                        <p:cTn id="19"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分区方案中还有一个问题没有搞清楚</a:t>
            </a:r>
            <a:endParaRPr lang="zh-CN" altLang="zh-CN" smtClean="0">
              <a:sym typeface="Symbol" panose="05050102010706020507" pitchFamily="18" charset="2"/>
            </a:endParaRPr>
          </a:p>
        </p:txBody>
      </p:sp>
      <p:sp>
        <p:nvSpPr>
          <p:cNvPr id="338947" name="Rectangle 3"/>
          <p:cNvSpPr>
            <a:spLocks noChangeArrowheads="1"/>
          </p:cNvSpPr>
          <p:nvPr/>
        </p:nvSpPr>
        <p:spPr bwMode="auto">
          <a:xfrm>
            <a:off x="304800" y="11430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a:solidFill>
                  <a:srgbClr val="FF0000"/>
                </a:solidFill>
              </a:rPr>
              <a:t>reqSize</a:t>
            </a:r>
            <a:r>
              <a:rPr lang="zh-CN" altLang="en-US">
                <a:solidFill>
                  <a:srgbClr val="FF0000"/>
                </a:solidFill>
              </a:rPr>
              <a:t>值怎么确定</a:t>
            </a:r>
            <a:r>
              <a:rPr lang="en-US" altLang="zh-CN">
                <a:solidFill>
                  <a:srgbClr val="FF0000"/>
                </a:solidFill>
              </a:rPr>
              <a:t>?</a:t>
            </a:r>
          </a:p>
        </p:txBody>
      </p:sp>
      <p:grpSp>
        <p:nvGrpSpPr>
          <p:cNvPr id="338948" name="Group 4"/>
          <p:cNvGrpSpPr>
            <a:grpSpLocks/>
          </p:cNvGrpSpPr>
          <p:nvPr/>
        </p:nvGrpSpPr>
        <p:grpSpPr bwMode="auto">
          <a:xfrm>
            <a:off x="457200" y="1758950"/>
            <a:ext cx="7391400" cy="603250"/>
            <a:chOff x="720" y="1152"/>
            <a:chExt cx="4656" cy="380"/>
          </a:xfrm>
        </p:grpSpPr>
        <p:sp>
          <p:nvSpPr>
            <p:cNvPr id="47140" name="Rectangle 5"/>
            <p:cNvSpPr>
              <a:spLocks noChangeArrowheads="1"/>
            </p:cNvSpPr>
            <p:nvPr/>
          </p:nvSpPr>
          <p:spPr bwMode="auto">
            <a:xfrm>
              <a:off x="720" y="1152"/>
              <a:ext cx="4656"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solidFill>
                    <a:srgbClr val="FF0000"/>
                  </a:solidFill>
                </a:rPr>
                <a:t>reqSize=code+data+stack+heap</a:t>
              </a:r>
            </a:p>
          </p:txBody>
        </p:sp>
        <p:pic>
          <p:nvPicPr>
            <p:cNvPr id="47141"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1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51" name="Group 7"/>
          <p:cNvGrpSpPr>
            <a:grpSpLocks/>
          </p:cNvGrpSpPr>
          <p:nvPr/>
        </p:nvGrpSpPr>
        <p:grpSpPr bwMode="auto">
          <a:xfrm>
            <a:off x="457200" y="2286000"/>
            <a:ext cx="5791200" cy="1114425"/>
            <a:chOff x="720" y="1872"/>
            <a:chExt cx="3648" cy="702"/>
          </a:xfrm>
        </p:grpSpPr>
        <p:sp>
          <p:nvSpPr>
            <p:cNvPr id="47138" name="Rectangle 8"/>
            <p:cNvSpPr>
              <a:spLocks noChangeArrowheads="1"/>
            </p:cNvSpPr>
            <p:nvPr/>
          </p:nvSpPr>
          <p:spPr bwMode="auto">
            <a:xfrm>
              <a:off x="720" y="1872"/>
              <a:ext cx="3648"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t>code</a:t>
              </a:r>
              <a:r>
                <a:rPr lang="zh-CN" altLang="en-US" sz="2400"/>
                <a:t>和</a:t>
              </a:r>
              <a:r>
                <a:rPr lang="en-US" altLang="zh-CN" sz="2400"/>
                <a:t>data</a:t>
              </a:r>
              <a:r>
                <a:rPr lang="zh-CN" altLang="en-US" sz="2400"/>
                <a:t>不难处理，</a:t>
              </a:r>
              <a:r>
                <a:rPr lang="en-US" altLang="zh-CN" sz="2400"/>
                <a:t>stack</a:t>
              </a:r>
              <a:r>
                <a:rPr lang="zh-CN" altLang="en-US" sz="2400"/>
                <a:t>和</a:t>
              </a:r>
              <a:r>
                <a:rPr lang="en-US" altLang="zh-CN" sz="2400"/>
                <a:t>heap</a:t>
              </a:r>
              <a:r>
                <a:rPr lang="zh-CN" altLang="en-US" sz="2400"/>
                <a:t>难处理：动态增长，预先不知道</a:t>
              </a:r>
            </a:p>
          </p:txBody>
        </p:sp>
        <p:pic>
          <p:nvPicPr>
            <p:cNvPr id="47139"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54" name="Group 10"/>
          <p:cNvGrpSpPr>
            <a:grpSpLocks/>
          </p:cNvGrpSpPr>
          <p:nvPr/>
        </p:nvGrpSpPr>
        <p:grpSpPr bwMode="auto">
          <a:xfrm>
            <a:off x="6934200" y="1447800"/>
            <a:ext cx="1676400" cy="4419600"/>
            <a:chOff x="4158" y="1467"/>
            <a:chExt cx="1056" cy="2784"/>
          </a:xfrm>
        </p:grpSpPr>
        <p:sp>
          <p:nvSpPr>
            <p:cNvPr id="47124" name="Rectangle 11"/>
            <p:cNvSpPr>
              <a:spLocks noChangeArrowheads="1"/>
            </p:cNvSpPr>
            <p:nvPr/>
          </p:nvSpPr>
          <p:spPr bwMode="auto">
            <a:xfrm>
              <a:off x="4158" y="1467"/>
              <a:ext cx="1056" cy="27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25" name="Rectangle 12"/>
            <p:cNvSpPr>
              <a:spLocks noChangeArrowheads="1"/>
            </p:cNvSpPr>
            <p:nvPr/>
          </p:nvSpPr>
          <p:spPr bwMode="auto">
            <a:xfrm>
              <a:off x="4158" y="2907"/>
              <a:ext cx="1056" cy="76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26" name="Text Box 13"/>
            <p:cNvSpPr txBox="1">
              <a:spLocks noChangeArrowheads="1"/>
            </p:cNvSpPr>
            <p:nvPr/>
          </p:nvSpPr>
          <p:spPr bwMode="auto">
            <a:xfrm>
              <a:off x="4432" y="3329"/>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7127" name="Rectangle 14"/>
            <p:cNvSpPr>
              <a:spLocks noChangeArrowheads="1"/>
            </p:cNvSpPr>
            <p:nvPr/>
          </p:nvSpPr>
          <p:spPr bwMode="auto">
            <a:xfrm>
              <a:off x="4158" y="3675"/>
              <a:ext cx="1056" cy="576"/>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28" name="Text Box 15"/>
            <p:cNvSpPr txBox="1">
              <a:spLocks noChangeArrowheads="1"/>
            </p:cNvSpPr>
            <p:nvPr/>
          </p:nvSpPr>
          <p:spPr bwMode="auto">
            <a:xfrm>
              <a:off x="4302" y="3840"/>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7129" name="Rectangle 16" descr="浅色上对角线"/>
            <p:cNvSpPr>
              <a:spLocks noChangeArrowheads="1"/>
            </p:cNvSpPr>
            <p:nvPr/>
          </p:nvSpPr>
          <p:spPr bwMode="auto">
            <a:xfrm>
              <a:off x="4158" y="1467"/>
              <a:ext cx="1056" cy="1231"/>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30" name="Rectangle 17"/>
            <p:cNvSpPr>
              <a:spLocks noChangeArrowheads="1"/>
            </p:cNvSpPr>
            <p:nvPr/>
          </p:nvSpPr>
          <p:spPr bwMode="auto">
            <a:xfrm>
              <a:off x="4158" y="1467"/>
              <a:ext cx="1056" cy="96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31" name="Text Box 18"/>
            <p:cNvSpPr txBox="1">
              <a:spLocks noChangeArrowheads="1"/>
            </p:cNvSpPr>
            <p:nvPr/>
          </p:nvSpPr>
          <p:spPr bwMode="auto">
            <a:xfrm>
              <a:off x="4206" y="1515"/>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预留空间 </a:t>
              </a:r>
            </a:p>
          </p:txBody>
        </p:sp>
        <p:sp>
          <p:nvSpPr>
            <p:cNvPr id="47132" name="Rectangle 19" descr="浅色上对角线"/>
            <p:cNvSpPr>
              <a:spLocks noChangeArrowheads="1"/>
            </p:cNvSpPr>
            <p:nvPr/>
          </p:nvSpPr>
          <p:spPr bwMode="auto">
            <a:xfrm>
              <a:off x="4158" y="2416"/>
              <a:ext cx="1056" cy="491"/>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33" name="Text Box 20"/>
            <p:cNvSpPr txBox="1">
              <a:spLocks noChangeArrowheads="1"/>
            </p:cNvSpPr>
            <p:nvPr/>
          </p:nvSpPr>
          <p:spPr bwMode="auto">
            <a:xfrm>
              <a:off x="4432" y="2505"/>
              <a:ext cx="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47134" name="Line 21"/>
            <p:cNvSpPr>
              <a:spLocks noChangeShapeType="1"/>
            </p:cNvSpPr>
            <p:nvPr/>
          </p:nvSpPr>
          <p:spPr bwMode="auto">
            <a:xfrm>
              <a:off x="4158" y="1803"/>
              <a:ext cx="1056"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5" name="Text Box 22"/>
            <p:cNvSpPr txBox="1">
              <a:spLocks noChangeArrowheads="1"/>
            </p:cNvSpPr>
            <p:nvPr/>
          </p:nvSpPr>
          <p:spPr bwMode="auto">
            <a:xfrm>
              <a:off x="4398" y="199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sp>
          <p:nvSpPr>
            <p:cNvPr id="47136" name="Line 23"/>
            <p:cNvSpPr>
              <a:spLocks noChangeShapeType="1"/>
            </p:cNvSpPr>
            <p:nvPr/>
          </p:nvSpPr>
          <p:spPr bwMode="auto">
            <a:xfrm>
              <a:off x="4158" y="3243"/>
              <a:ext cx="1056"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7" name="Text Box 24"/>
            <p:cNvSpPr txBox="1">
              <a:spLocks noChangeArrowheads="1"/>
            </p:cNvSpPr>
            <p:nvPr/>
          </p:nvSpPr>
          <p:spPr bwMode="auto">
            <a:xfrm>
              <a:off x="4206" y="2955"/>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预留空间 </a:t>
              </a:r>
            </a:p>
          </p:txBody>
        </p:sp>
      </p:grpSp>
      <p:grpSp>
        <p:nvGrpSpPr>
          <p:cNvPr id="338969" name="Group 25"/>
          <p:cNvGrpSpPr>
            <a:grpSpLocks/>
          </p:cNvGrpSpPr>
          <p:nvPr/>
        </p:nvGrpSpPr>
        <p:grpSpPr bwMode="auto">
          <a:xfrm>
            <a:off x="457200" y="3352800"/>
            <a:ext cx="5791200" cy="603250"/>
            <a:chOff x="720" y="1872"/>
            <a:chExt cx="3648" cy="380"/>
          </a:xfrm>
        </p:grpSpPr>
        <p:sp>
          <p:nvSpPr>
            <p:cNvPr id="47122" name="Rectangle 26"/>
            <p:cNvSpPr>
              <a:spLocks noChangeArrowheads="1"/>
            </p:cNvSpPr>
            <p:nvPr/>
          </p:nvSpPr>
          <p:spPr bwMode="auto">
            <a:xfrm>
              <a:off x="720" y="1872"/>
              <a:ext cx="36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怎么办</a:t>
              </a:r>
              <a:r>
                <a:rPr lang="en-US" altLang="zh-CN" sz="2400"/>
                <a:t>? </a:t>
              </a:r>
              <a:r>
                <a:rPr lang="zh-CN" altLang="en-US" sz="2400">
                  <a:solidFill>
                    <a:srgbClr val="FF0000"/>
                  </a:solidFill>
                </a:rPr>
                <a:t>预留空间</a:t>
              </a:r>
            </a:p>
          </p:txBody>
        </p:sp>
        <p:pic>
          <p:nvPicPr>
            <p:cNvPr id="47123" name="Picture 2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72" name="Group 28"/>
          <p:cNvGrpSpPr>
            <a:grpSpLocks/>
          </p:cNvGrpSpPr>
          <p:nvPr/>
        </p:nvGrpSpPr>
        <p:grpSpPr bwMode="auto">
          <a:xfrm>
            <a:off x="457200" y="3914775"/>
            <a:ext cx="5791200" cy="1114425"/>
            <a:chOff x="720" y="1872"/>
            <a:chExt cx="3648" cy="702"/>
          </a:xfrm>
        </p:grpSpPr>
        <p:sp>
          <p:nvSpPr>
            <p:cNvPr id="47120" name="Rectangle 29"/>
            <p:cNvSpPr>
              <a:spLocks noChangeArrowheads="1"/>
            </p:cNvSpPr>
            <p:nvPr/>
          </p:nvSpPr>
          <p:spPr bwMode="auto">
            <a:xfrm>
              <a:off x="720" y="1872"/>
              <a:ext cx="3648"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预留空间用完了怎么办</a:t>
              </a:r>
              <a:r>
                <a:rPr lang="en-US" altLang="zh-CN" sz="2400"/>
                <a:t>? </a:t>
              </a:r>
              <a:r>
                <a:rPr lang="zh-CN" altLang="en-US" sz="2400">
                  <a:solidFill>
                    <a:srgbClr val="FF0000"/>
                  </a:solidFill>
                </a:rPr>
                <a:t>找一个更大的空闲空间，移动该进程</a:t>
              </a:r>
            </a:p>
          </p:txBody>
        </p:sp>
        <p:pic>
          <p:nvPicPr>
            <p:cNvPr id="47121" name="Picture 30"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75" name="Group 31"/>
          <p:cNvGrpSpPr>
            <a:grpSpLocks/>
          </p:cNvGrpSpPr>
          <p:nvPr/>
        </p:nvGrpSpPr>
        <p:grpSpPr bwMode="auto">
          <a:xfrm>
            <a:off x="457200" y="4981575"/>
            <a:ext cx="5791200" cy="603250"/>
            <a:chOff x="720" y="1872"/>
            <a:chExt cx="3648" cy="380"/>
          </a:xfrm>
        </p:grpSpPr>
        <p:sp>
          <p:nvSpPr>
            <p:cNvPr id="47118" name="Rectangle 32"/>
            <p:cNvSpPr>
              <a:spLocks noChangeArrowheads="1"/>
            </p:cNvSpPr>
            <p:nvPr/>
          </p:nvSpPr>
          <p:spPr bwMode="auto">
            <a:xfrm>
              <a:off x="720" y="1872"/>
              <a:ext cx="36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实际上移动</a:t>
              </a:r>
              <a:r>
                <a:rPr lang="en-US" altLang="zh-CN" sz="2400"/>
                <a:t>code</a:t>
              </a:r>
              <a:r>
                <a:rPr lang="zh-CN" altLang="en-US" sz="2400"/>
                <a:t>和</a:t>
              </a:r>
              <a:r>
                <a:rPr lang="en-US" altLang="zh-CN" sz="2400"/>
                <a:t>data</a:t>
              </a:r>
              <a:r>
                <a:rPr lang="zh-CN" altLang="en-US" sz="2400"/>
                <a:t>纯粹是浪费</a:t>
              </a:r>
              <a:endParaRPr lang="zh-CN" altLang="en-US" sz="2400">
                <a:solidFill>
                  <a:srgbClr val="FF0000"/>
                </a:solidFill>
              </a:endParaRPr>
            </a:p>
          </p:txBody>
        </p:sp>
        <p:pic>
          <p:nvPicPr>
            <p:cNvPr id="47119" name="Picture 33"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78" name="Group 34"/>
          <p:cNvGrpSpPr>
            <a:grpSpLocks/>
          </p:cNvGrpSpPr>
          <p:nvPr/>
        </p:nvGrpSpPr>
        <p:grpSpPr bwMode="auto">
          <a:xfrm>
            <a:off x="457200" y="5486400"/>
            <a:ext cx="5791200" cy="603250"/>
            <a:chOff x="720" y="1872"/>
            <a:chExt cx="3648" cy="380"/>
          </a:xfrm>
        </p:grpSpPr>
        <p:sp>
          <p:nvSpPr>
            <p:cNvPr id="47116" name="Rectangle 35"/>
            <p:cNvSpPr>
              <a:spLocks noChangeArrowheads="1"/>
            </p:cNvSpPr>
            <p:nvPr/>
          </p:nvSpPr>
          <p:spPr bwMode="auto">
            <a:xfrm>
              <a:off x="720" y="1872"/>
              <a:ext cx="36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rPr>
                <a:t>怎么办</a:t>
              </a:r>
              <a:r>
                <a:rPr lang="en-US" altLang="zh-CN" sz="2400">
                  <a:solidFill>
                    <a:srgbClr val="FF0000"/>
                  </a:solidFill>
                </a:rPr>
                <a:t>? </a:t>
              </a:r>
              <a:r>
                <a:rPr lang="zh-CN" altLang="en-US" sz="2400">
                  <a:solidFill>
                    <a:srgbClr val="FF0000"/>
                  </a:solidFill>
                </a:rPr>
                <a:t>各个段区别对待，分别分配</a:t>
              </a:r>
            </a:p>
          </p:txBody>
        </p:sp>
        <p:pic>
          <p:nvPicPr>
            <p:cNvPr id="47117" name="Picture 3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8981" name="AutoShape 37"/>
          <p:cNvSpPr>
            <a:spLocks noChangeArrowheads="1"/>
          </p:cNvSpPr>
          <p:nvPr/>
        </p:nvSpPr>
        <p:spPr bwMode="auto">
          <a:xfrm rot="10800000">
            <a:off x="1143000" y="6096000"/>
            <a:ext cx="4572000" cy="457200"/>
          </a:xfrm>
          <a:prstGeom prst="wedgeRoundRectCallout">
            <a:avLst>
              <a:gd name="adj1" fmla="val -4551"/>
              <a:gd name="adj2" fmla="val 76384"/>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还有利于建立合适的保护策略</a:t>
            </a:r>
            <a:r>
              <a:rPr lang="en-US" altLang="zh-CN"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8947"/>
                                        </p:tgtEl>
                                        <p:attrNameLst>
                                          <p:attrName>style.visibility</p:attrName>
                                        </p:attrNameLst>
                                      </p:cBhvr>
                                      <p:to>
                                        <p:strVal val="visible"/>
                                      </p:to>
                                    </p:set>
                                    <p:animEffect transition="in" filter="dissolve">
                                      <p:cBhvr>
                                        <p:cTn id="7" dur="500"/>
                                        <p:tgtEl>
                                          <p:spTgt spid="3389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8948"/>
                                        </p:tgtEl>
                                        <p:attrNameLst>
                                          <p:attrName>style.visibility</p:attrName>
                                        </p:attrNameLst>
                                      </p:cBhvr>
                                      <p:to>
                                        <p:strVal val="visible"/>
                                      </p:to>
                                    </p:set>
                                    <p:animEffect transition="in" filter="dissolve">
                                      <p:cBhvr>
                                        <p:cTn id="12" dur="500"/>
                                        <p:tgtEl>
                                          <p:spTgt spid="3389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38951"/>
                                        </p:tgtEl>
                                        <p:attrNameLst>
                                          <p:attrName>style.visibility</p:attrName>
                                        </p:attrNameLst>
                                      </p:cBhvr>
                                      <p:to>
                                        <p:strVal val="visible"/>
                                      </p:to>
                                    </p:set>
                                    <p:animEffect transition="in" filter="dissolve">
                                      <p:cBhvr>
                                        <p:cTn id="17" dur="500"/>
                                        <p:tgtEl>
                                          <p:spTgt spid="3389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38969"/>
                                        </p:tgtEl>
                                        <p:attrNameLst>
                                          <p:attrName>style.visibility</p:attrName>
                                        </p:attrNameLst>
                                      </p:cBhvr>
                                      <p:to>
                                        <p:strVal val="visible"/>
                                      </p:to>
                                    </p:set>
                                    <p:animEffect transition="in" filter="dissolve">
                                      <p:cBhvr>
                                        <p:cTn id="22" dur="500"/>
                                        <p:tgtEl>
                                          <p:spTgt spid="3389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38954"/>
                                        </p:tgtEl>
                                        <p:attrNameLst>
                                          <p:attrName>style.visibility</p:attrName>
                                        </p:attrNameLst>
                                      </p:cBhvr>
                                      <p:to>
                                        <p:strVal val="visible"/>
                                      </p:to>
                                    </p:set>
                                    <p:animEffect transition="in" filter="dissolve">
                                      <p:cBhvr>
                                        <p:cTn id="27" dur="500"/>
                                        <p:tgtEl>
                                          <p:spTgt spid="3389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38972"/>
                                        </p:tgtEl>
                                        <p:attrNameLst>
                                          <p:attrName>style.visibility</p:attrName>
                                        </p:attrNameLst>
                                      </p:cBhvr>
                                      <p:to>
                                        <p:strVal val="visible"/>
                                      </p:to>
                                    </p:set>
                                    <p:animEffect transition="in" filter="dissolve">
                                      <p:cBhvr>
                                        <p:cTn id="32" dur="500"/>
                                        <p:tgtEl>
                                          <p:spTgt spid="33897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338975"/>
                                        </p:tgtEl>
                                        <p:attrNameLst>
                                          <p:attrName>style.visibility</p:attrName>
                                        </p:attrNameLst>
                                      </p:cBhvr>
                                      <p:to>
                                        <p:strVal val="visible"/>
                                      </p:to>
                                    </p:set>
                                    <p:animEffect transition="in" filter="dissolve">
                                      <p:cBhvr>
                                        <p:cTn id="37" dur="500"/>
                                        <p:tgtEl>
                                          <p:spTgt spid="3389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338978"/>
                                        </p:tgtEl>
                                        <p:attrNameLst>
                                          <p:attrName>style.visibility</p:attrName>
                                        </p:attrNameLst>
                                      </p:cBhvr>
                                      <p:to>
                                        <p:strVal val="visible"/>
                                      </p:to>
                                    </p:set>
                                    <p:animEffect transition="in" filter="dissolve">
                                      <p:cBhvr>
                                        <p:cTn id="42" dur="500"/>
                                        <p:tgtEl>
                                          <p:spTgt spid="3389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38981"/>
                                        </p:tgtEl>
                                        <p:attrNameLst>
                                          <p:attrName>style.visibility</p:attrName>
                                        </p:attrNameLst>
                                      </p:cBhvr>
                                      <p:to>
                                        <p:strVal val="visible"/>
                                      </p:to>
                                    </p:set>
                                    <p:animEffect transition="in" filter="dissolve">
                                      <p:cBhvr>
                                        <p:cTn id="47" dur="500"/>
                                        <p:tgtEl>
                                          <p:spTgt spid="338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p:bldP spid="33898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800">
                <a:solidFill>
                  <a:srgbClr val="FF0000"/>
                </a:solidFill>
                <a:latin typeface="Arial Black" panose="020B0A04020102020204" pitchFamily="34" charset="0"/>
                <a:ea typeface="黑体" panose="02010609060101010101" pitchFamily="49" charset="-122"/>
              </a:rPr>
              <a:t>分段</a:t>
            </a:r>
            <a:r>
              <a:rPr lang="en-US" altLang="zh-CN" sz="4800">
                <a:solidFill>
                  <a:srgbClr val="FF0000"/>
                </a:solidFill>
                <a:latin typeface="Arial Black" panose="020B0A04020102020204" pitchFamily="34" charset="0"/>
                <a:ea typeface="黑体" panose="02010609060101010101" pitchFamily="49" charset="-122"/>
              </a:rPr>
              <a:t>(Segmentation)!</a:t>
            </a:r>
          </a:p>
        </p:txBody>
      </p:sp>
      <p:sp>
        <p:nvSpPr>
          <p:cNvPr id="48131" name="Rectangle 2"/>
          <p:cNvSpPr>
            <a:spLocks noChangeArrowheads="1"/>
          </p:cNvSpPr>
          <p:nvPr/>
        </p:nvSpPr>
        <p:spPr bwMode="auto">
          <a:xfrm>
            <a:off x="2971800" y="457200"/>
            <a:ext cx="426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8.2 </a:t>
            </a:r>
            <a:r>
              <a:rPr lang="zh-CN" altLang="en-US" sz="3200">
                <a:latin typeface="黑体" panose="02010609060101010101" pitchFamily="49" charset="-122"/>
                <a:ea typeface="黑体" panose="02010609060101010101" pitchFamily="49" charset="-122"/>
              </a:rPr>
              <a:t>分段内存管理</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程序员眼中的程序（从汇编</a:t>
            </a:r>
            <a:r>
              <a:rPr lang="en-US" altLang="zh-CN" smtClean="0">
                <a:sym typeface="Symbol" panose="05050102010706020507" pitchFamily="18" charset="2"/>
              </a:rPr>
              <a:t>—</a:t>
            </a:r>
            <a:r>
              <a:rPr lang="zh-CN" altLang="en-US" smtClean="0">
                <a:sym typeface="Symbol" panose="05050102010706020507" pitchFamily="18" charset="2"/>
              </a:rPr>
              <a:t>高级语言）</a:t>
            </a:r>
            <a:endParaRPr lang="zh-CN" altLang="zh-CN" smtClean="0">
              <a:sym typeface="Symbol" panose="05050102010706020507" pitchFamily="18" charset="2"/>
            </a:endParaRPr>
          </a:p>
        </p:txBody>
      </p:sp>
      <p:sp>
        <p:nvSpPr>
          <p:cNvPr id="340995" name="Rectangle 3"/>
          <p:cNvSpPr>
            <a:spLocks noChangeArrowheads="1"/>
          </p:cNvSpPr>
          <p:nvPr/>
        </p:nvSpPr>
        <p:spPr bwMode="auto">
          <a:xfrm>
            <a:off x="304800" y="1192213"/>
            <a:ext cx="83820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由若干部分</a:t>
            </a:r>
            <a:r>
              <a:rPr lang="en-US" altLang="zh-CN">
                <a:solidFill>
                  <a:srgbClr val="FF0000"/>
                </a:solidFill>
              </a:rPr>
              <a:t>(</a:t>
            </a:r>
            <a:r>
              <a:rPr lang="zh-CN" altLang="en-US">
                <a:solidFill>
                  <a:srgbClr val="FF0000"/>
                </a:solidFill>
              </a:rPr>
              <a:t>段</a:t>
            </a:r>
            <a:r>
              <a:rPr lang="en-US" altLang="zh-CN">
                <a:solidFill>
                  <a:srgbClr val="FF0000"/>
                </a:solidFill>
              </a:rPr>
              <a:t>)</a:t>
            </a:r>
            <a:r>
              <a:rPr lang="zh-CN" altLang="en-US">
                <a:solidFill>
                  <a:srgbClr val="FF0000"/>
                </a:solidFill>
              </a:rPr>
              <a:t>组成，每个段有各自的特点、用途</a:t>
            </a:r>
            <a:r>
              <a:rPr lang="en-US" altLang="zh-CN">
                <a:solidFill>
                  <a:srgbClr val="FF0000"/>
                </a:solidFill>
              </a:rPr>
              <a:t>!</a:t>
            </a:r>
          </a:p>
        </p:txBody>
      </p:sp>
      <p:grpSp>
        <p:nvGrpSpPr>
          <p:cNvPr id="340996" name="Group 4"/>
          <p:cNvGrpSpPr>
            <a:grpSpLocks/>
          </p:cNvGrpSpPr>
          <p:nvPr/>
        </p:nvGrpSpPr>
        <p:grpSpPr bwMode="auto">
          <a:xfrm>
            <a:off x="152400" y="2057400"/>
            <a:ext cx="8839200" cy="2590800"/>
            <a:chOff x="144" y="1344"/>
            <a:chExt cx="5568" cy="1632"/>
          </a:xfrm>
        </p:grpSpPr>
        <p:grpSp>
          <p:nvGrpSpPr>
            <p:cNvPr id="49184" name="Group 5"/>
            <p:cNvGrpSpPr>
              <a:grpSpLocks/>
            </p:cNvGrpSpPr>
            <p:nvPr/>
          </p:nvGrpSpPr>
          <p:grpSpPr bwMode="auto">
            <a:xfrm>
              <a:off x="144" y="1344"/>
              <a:ext cx="5568" cy="1296"/>
              <a:chOff x="144" y="1344"/>
              <a:chExt cx="5568" cy="1296"/>
            </a:xfrm>
          </p:grpSpPr>
          <p:sp>
            <p:nvSpPr>
              <p:cNvPr id="49186" name="Rectangle 6"/>
              <p:cNvSpPr>
                <a:spLocks noChangeArrowheads="1"/>
              </p:cNvSpPr>
              <p:nvPr/>
            </p:nvSpPr>
            <p:spPr bwMode="auto">
              <a:xfrm>
                <a:off x="411" y="1488"/>
                <a:ext cx="864" cy="96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87" name="Text Box 7"/>
              <p:cNvSpPr txBox="1">
                <a:spLocks noChangeArrowheads="1"/>
              </p:cNvSpPr>
              <p:nvPr/>
            </p:nvSpPr>
            <p:spPr bwMode="auto">
              <a:xfrm>
                <a:off x="480" y="1584"/>
                <a:ext cx="72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主程序</a:t>
                </a:r>
              </a:p>
              <a:p>
                <a:pPr algn="ctr" eaLnBrk="1" hangingPunct="1">
                  <a:spcBef>
                    <a:spcPct val="50000"/>
                  </a:spcBef>
                  <a:buClrTx/>
                  <a:buSzTx/>
                  <a:buFontTx/>
                  <a:buNone/>
                </a:pPr>
                <a:r>
                  <a:rPr lang="en-US" altLang="zh-CN" sz="2400"/>
                  <a:t>main</a:t>
                </a:r>
              </a:p>
            </p:txBody>
          </p:sp>
          <p:sp>
            <p:nvSpPr>
              <p:cNvPr id="49188" name="Rectangle 8"/>
              <p:cNvSpPr>
                <a:spLocks noChangeArrowheads="1"/>
              </p:cNvSpPr>
              <p:nvPr/>
            </p:nvSpPr>
            <p:spPr bwMode="auto">
              <a:xfrm>
                <a:off x="2640" y="1488"/>
                <a:ext cx="768" cy="672"/>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89" name="Text Box 9"/>
              <p:cNvSpPr txBox="1">
                <a:spLocks noChangeArrowheads="1"/>
              </p:cNvSpPr>
              <p:nvPr/>
            </p:nvSpPr>
            <p:spPr bwMode="auto">
              <a:xfrm>
                <a:off x="2688" y="1536"/>
                <a:ext cx="72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函数库</a:t>
                </a:r>
              </a:p>
              <a:p>
                <a:pPr algn="ctr" eaLnBrk="1" hangingPunct="1">
                  <a:spcBef>
                    <a:spcPct val="50000"/>
                  </a:spcBef>
                  <a:buClrTx/>
                  <a:buSzTx/>
                  <a:buFontTx/>
                  <a:buNone/>
                </a:pPr>
                <a:r>
                  <a:rPr lang="en-US" altLang="zh-CN" sz="2400"/>
                  <a:t>sin</a:t>
                </a:r>
              </a:p>
            </p:txBody>
          </p:sp>
          <p:sp>
            <p:nvSpPr>
              <p:cNvPr id="49190" name="Rectangle 10"/>
              <p:cNvSpPr>
                <a:spLocks noChangeArrowheads="1"/>
              </p:cNvSpPr>
              <p:nvPr/>
            </p:nvSpPr>
            <p:spPr bwMode="auto">
              <a:xfrm>
                <a:off x="4848" y="1488"/>
                <a:ext cx="768" cy="76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91" name="Text Box 11"/>
              <p:cNvSpPr txBox="1">
                <a:spLocks noChangeArrowheads="1"/>
              </p:cNvSpPr>
              <p:nvPr/>
            </p:nvSpPr>
            <p:spPr bwMode="auto">
              <a:xfrm>
                <a:off x="4896" y="1536"/>
                <a:ext cx="72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栈</a:t>
                </a:r>
              </a:p>
              <a:p>
                <a:pPr algn="ctr" eaLnBrk="1" hangingPunct="1">
                  <a:spcBef>
                    <a:spcPct val="50000"/>
                  </a:spcBef>
                  <a:buClrTx/>
                  <a:buSzTx/>
                  <a:buFontTx/>
                  <a:buNone/>
                </a:pPr>
                <a:r>
                  <a:rPr lang="en-US" altLang="zh-CN" sz="2400"/>
                  <a:t>stack</a:t>
                </a:r>
              </a:p>
            </p:txBody>
          </p:sp>
          <p:sp>
            <p:nvSpPr>
              <p:cNvPr id="49192" name="Rectangle 12"/>
              <p:cNvSpPr>
                <a:spLocks noChangeArrowheads="1"/>
              </p:cNvSpPr>
              <p:nvPr/>
            </p:nvSpPr>
            <p:spPr bwMode="auto">
              <a:xfrm>
                <a:off x="3744" y="1488"/>
                <a:ext cx="768" cy="81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93" name="Text Box 13"/>
              <p:cNvSpPr txBox="1">
                <a:spLocks noChangeArrowheads="1"/>
              </p:cNvSpPr>
              <p:nvPr/>
            </p:nvSpPr>
            <p:spPr bwMode="auto">
              <a:xfrm>
                <a:off x="3648" y="1584"/>
                <a:ext cx="96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动态数组</a:t>
                </a:r>
              </a:p>
              <a:p>
                <a:pPr algn="ctr" eaLnBrk="1" hangingPunct="1">
                  <a:spcBef>
                    <a:spcPct val="50000"/>
                  </a:spcBef>
                  <a:buClrTx/>
                  <a:buSzTx/>
                  <a:buFontTx/>
                  <a:buNone/>
                </a:pPr>
                <a:r>
                  <a:rPr lang="en-US" altLang="zh-CN" sz="2400"/>
                  <a:t>array</a:t>
                </a:r>
              </a:p>
            </p:txBody>
          </p:sp>
          <p:sp>
            <p:nvSpPr>
              <p:cNvPr id="49194" name="Rectangle 14"/>
              <p:cNvSpPr>
                <a:spLocks noChangeArrowheads="1"/>
              </p:cNvSpPr>
              <p:nvPr/>
            </p:nvSpPr>
            <p:spPr bwMode="auto">
              <a:xfrm>
                <a:off x="1584" y="1488"/>
                <a:ext cx="768" cy="76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95" name="Text Box 15"/>
              <p:cNvSpPr txBox="1">
                <a:spLocks noChangeArrowheads="1"/>
              </p:cNvSpPr>
              <p:nvPr/>
            </p:nvSpPr>
            <p:spPr bwMode="auto">
              <a:xfrm>
                <a:off x="1632" y="1536"/>
                <a:ext cx="72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变量集</a:t>
                </a:r>
              </a:p>
              <a:p>
                <a:pPr algn="ctr" eaLnBrk="1" hangingPunct="1">
                  <a:spcBef>
                    <a:spcPct val="50000"/>
                  </a:spcBef>
                  <a:buClrTx/>
                  <a:buSzTx/>
                  <a:buFontTx/>
                  <a:buNone/>
                </a:pPr>
                <a:r>
                  <a:rPr lang="en-US" altLang="zh-CN" sz="2400"/>
                  <a:t>data</a:t>
                </a:r>
              </a:p>
            </p:txBody>
          </p:sp>
          <p:sp>
            <p:nvSpPr>
              <p:cNvPr id="49196" name="AutoShape 16"/>
              <p:cNvSpPr>
                <a:spLocks noChangeArrowheads="1"/>
              </p:cNvSpPr>
              <p:nvPr/>
            </p:nvSpPr>
            <p:spPr bwMode="auto">
              <a:xfrm>
                <a:off x="144" y="1344"/>
                <a:ext cx="5568" cy="1296"/>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49185" name="Text Box 17"/>
            <p:cNvSpPr txBox="1">
              <a:spLocks noChangeArrowheads="1"/>
            </p:cNvSpPr>
            <p:nvPr/>
          </p:nvSpPr>
          <p:spPr bwMode="auto">
            <a:xfrm>
              <a:off x="1776" y="2688"/>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程序员眼中的一个程序</a:t>
              </a:r>
            </a:p>
          </p:txBody>
        </p:sp>
      </p:grpSp>
      <p:grpSp>
        <p:nvGrpSpPr>
          <p:cNvPr id="341010" name="Group 18"/>
          <p:cNvGrpSpPr>
            <a:grpSpLocks/>
          </p:cNvGrpSpPr>
          <p:nvPr/>
        </p:nvGrpSpPr>
        <p:grpSpPr bwMode="auto">
          <a:xfrm>
            <a:off x="685800" y="4683125"/>
            <a:ext cx="7696200" cy="603250"/>
            <a:chOff x="720" y="2946"/>
            <a:chExt cx="4848" cy="380"/>
          </a:xfrm>
        </p:grpSpPr>
        <p:sp>
          <p:nvSpPr>
            <p:cNvPr id="49182" name="Rectangle 19"/>
            <p:cNvSpPr>
              <a:spLocks noChangeArrowheads="1"/>
            </p:cNvSpPr>
            <p:nvPr/>
          </p:nvSpPr>
          <p:spPr bwMode="auto">
            <a:xfrm>
              <a:off x="720" y="2946"/>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程序员怎么定位具体指令</a:t>
              </a:r>
              <a:r>
                <a:rPr lang="en-US" altLang="zh-CN" sz="2400" dirty="0"/>
                <a:t>(</a:t>
              </a:r>
              <a:r>
                <a:rPr lang="zh-CN" altLang="en-US" sz="2400" dirty="0"/>
                <a:t>数据</a:t>
              </a:r>
              <a:r>
                <a:rPr lang="en-US" altLang="zh-CN" sz="2400" dirty="0"/>
                <a:t>): </a:t>
              </a:r>
              <a:r>
                <a:rPr lang="en-US" altLang="zh-CN" sz="2400" dirty="0">
                  <a:solidFill>
                    <a:srgbClr val="FF0000"/>
                  </a:solidFill>
                </a:rPr>
                <a:t>&lt;</a:t>
              </a:r>
              <a:r>
                <a:rPr lang="zh-CN" altLang="en-US" sz="2400" dirty="0">
                  <a:solidFill>
                    <a:srgbClr val="FF0000"/>
                  </a:solidFill>
                </a:rPr>
                <a:t>段号</a:t>
              </a:r>
              <a:r>
                <a:rPr lang="en-US" altLang="zh-CN" sz="2400" dirty="0">
                  <a:solidFill>
                    <a:srgbClr val="FF0000"/>
                  </a:solidFill>
                </a:rPr>
                <a:t>, </a:t>
              </a:r>
              <a:r>
                <a:rPr lang="zh-CN" altLang="en-US" sz="2400" dirty="0">
                  <a:solidFill>
                    <a:srgbClr val="FF0000"/>
                  </a:solidFill>
                </a:rPr>
                <a:t>段内偏移</a:t>
              </a:r>
              <a:r>
                <a:rPr lang="en-US" altLang="zh-CN" sz="2400" dirty="0">
                  <a:solidFill>
                    <a:srgbClr val="FF0000"/>
                  </a:solidFill>
                </a:rPr>
                <a:t>&gt;</a:t>
              </a:r>
            </a:p>
          </p:txBody>
        </p:sp>
        <p:pic>
          <p:nvPicPr>
            <p:cNvPr id="49183" name="Picture 20"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30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1014" name="Group 22"/>
          <p:cNvGrpSpPr>
            <a:grpSpLocks/>
          </p:cNvGrpSpPr>
          <p:nvPr/>
        </p:nvGrpSpPr>
        <p:grpSpPr bwMode="auto">
          <a:xfrm>
            <a:off x="276225" y="2286000"/>
            <a:ext cx="7481888" cy="914400"/>
            <a:chOff x="174" y="1440"/>
            <a:chExt cx="4713" cy="576"/>
          </a:xfrm>
        </p:grpSpPr>
        <p:grpSp>
          <p:nvGrpSpPr>
            <p:cNvPr id="49162" name="Group 23"/>
            <p:cNvGrpSpPr>
              <a:grpSpLocks/>
            </p:cNvGrpSpPr>
            <p:nvPr/>
          </p:nvGrpSpPr>
          <p:grpSpPr bwMode="auto">
            <a:xfrm>
              <a:off x="174" y="1440"/>
              <a:ext cx="258" cy="576"/>
              <a:chOff x="174" y="1440"/>
              <a:chExt cx="258" cy="576"/>
            </a:xfrm>
          </p:grpSpPr>
          <p:sp>
            <p:nvSpPr>
              <p:cNvPr id="49179" name="Line 24"/>
              <p:cNvSpPr>
                <a:spLocks noChangeShapeType="1"/>
              </p:cNvSpPr>
              <p:nvPr/>
            </p:nvSpPr>
            <p:spPr bwMode="auto">
              <a:xfrm>
                <a:off x="288" y="1488"/>
                <a:ext cx="14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0" name="Line 25"/>
              <p:cNvSpPr>
                <a:spLocks noChangeShapeType="1"/>
              </p:cNvSpPr>
              <p:nvPr/>
            </p:nvSpPr>
            <p:spPr bwMode="auto">
              <a:xfrm>
                <a:off x="336" y="1488"/>
                <a:ext cx="0" cy="52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1" name="Text Box 26"/>
              <p:cNvSpPr txBox="1">
                <a:spLocks noChangeArrowheads="1"/>
              </p:cNvSpPr>
              <p:nvPr/>
            </p:nvSpPr>
            <p:spPr bwMode="auto">
              <a:xfrm>
                <a:off x="174" y="144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grpSp>
        <p:grpSp>
          <p:nvGrpSpPr>
            <p:cNvPr id="49163" name="Group 27"/>
            <p:cNvGrpSpPr>
              <a:grpSpLocks/>
            </p:cNvGrpSpPr>
            <p:nvPr/>
          </p:nvGrpSpPr>
          <p:grpSpPr bwMode="auto">
            <a:xfrm>
              <a:off x="1374" y="1440"/>
              <a:ext cx="258" cy="576"/>
              <a:chOff x="174" y="1440"/>
              <a:chExt cx="258" cy="576"/>
            </a:xfrm>
          </p:grpSpPr>
          <p:sp>
            <p:nvSpPr>
              <p:cNvPr id="49176" name="Line 28"/>
              <p:cNvSpPr>
                <a:spLocks noChangeShapeType="1"/>
              </p:cNvSpPr>
              <p:nvPr/>
            </p:nvSpPr>
            <p:spPr bwMode="auto">
              <a:xfrm>
                <a:off x="288" y="1488"/>
                <a:ext cx="14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7" name="Line 29"/>
              <p:cNvSpPr>
                <a:spLocks noChangeShapeType="1"/>
              </p:cNvSpPr>
              <p:nvPr/>
            </p:nvSpPr>
            <p:spPr bwMode="auto">
              <a:xfrm>
                <a:off x="336" y="1488"/>
                <a:ext cx="0" cy="52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8" name="Text Box 30"/>
              <p:cNvSpPr txBox="1">
                <a:spLocks noChangeArrowheads="1"/>
              </p:cNvSpPr>
              <p:nvPr/>
            </p:nvSpPr>
            <p:spPr bwMode="auto">
              <a:xfrm>
                <a:off x="174" y="144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grpSp>
        <p:grpSp>
          <p:nvGrpSpPr>
            <p:cNvPr id="49164" name="Group 31"/>
            <p:cNvGrpSpPr>
              <a:grpSpLocks/>
            </p:cNvGrpSpPr>
            <p:nvPr/>
          </p:nvGrpSpPr>
          <p:grpSpPr bwMode="auto">
            <a:xfrm>
              <a:off x="2421" y="1440"/>
              <a:ext cx="258" cy="576"/>
              <a:chOff x="174" y="1440"/>
              <a:chExt cx="258" cy="576"/>
            </a:xfrm>
          </p:grpSpPr>
          <p:sp>
            <p:nvSpPr>
              <p:cNvPr id="49173" name="Line 32"/>
              <p:cNvSpPr>
                <a:spLocks noChangeShapeType="1"/>
              </p:cNvSpPr>
              <p:nvPr/>
            </p:nvSpPr>
            <p:spPr bwMode="auto">
              <a:xfrm>
                <a:off x="288" y="1488"/>
                <a:ext cx="14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4" name="Line 33"/>
              <p:cNvSpPr>
                <a:spLocks noChangeShapeType="1"/>
              </p:cNvSpPr>
              <p:nvPr/>
            </p:nvSpPr>
            <p:spPr bwMode="auto">
              <a:xfrm>
                <a:off x="336" y="1488"/>
                <a:ext cx="0" cy="52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5" name="Text Box 34"/>
              <p:cNvSpPr txBox="1">
                <a:spLocks noChangeArrowheads="1"/>
              </p:cNvSpPr>
              <p:nvPr/>
            </p:nvSpPr>
            <p:spPr bwMode="auto">
              <a:xfrm>
                <a:off x="174" y="144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grpSp>
        <p:grpSp>
          <p:nvGrpSpPr>
            <p:cNvPr id="49165" name="Group 35"/>
            <p:cNvGrpSpPr>
              <a:grpSpLocks/>
            </p:cNvGrpSpPr>
            <p:nvPr/>
          </p:nvGrpSpPr>
          <p:grpSpPr bwMode="auto">
            <a:xfrm>
              <a:off x="3534" y="1440"/>
              <a:ext cx="258" cy="576"/>
              <a:chOff x="174" y="1440"/>
              <a:chExt cx="258" cy="576"/>
            </a:xfrm>
          </p:grpSpPr>
          <p:sp>
            <p:nvSpPr>
              <p:cNvPr id="49170" name="Line 36"/>
              <p:cNvSpPr>
                <a:spLocks noChangeShapeType="1"/>
              </p:cNvSpPr>
              <p:nvPr/>
            </p:nvSpPr>
            <p:spPr bwMode="auto">
              <a:xfrm>
                <a:off x="288" y="1488"/>
                <a:ext cx="14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Line 37"/>
              <p:cNvSpPr>
                <a:spLocks noChangeShapeType="1"/>
              </p:cNvSpPr>
              <p:nvPr/>
            </p:nvSpPr>
            <p:spPr bwMode="auto">
              <a:xfrm>
                <a:off x="336" y="1488"/>
                <a:ext cx="0" cy="52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2" name="Text Box 38"/>
              <p:cNvSpPr txBox="1">
                <a:spLocks noChangeArrowheads="1"/>
              </p:cNvSpPr>
              <p:nvPr/>
            </p:nvSpPr>
            <p:spPr bwMode="auto">
              <a:xfrm>
                <a:off x="174" y="144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grpSp>
        <p:grpSp>
          <p:nvGrpSpPr>
            <p:cNvPr id="49166" name="Group 39"/>
            <p:cNvGrpSpPr>
              <a:grpSpLocks/>
            </p:cNvGrpSpPr>
            <p:nvPr/>
          </p:nvGrpSpPr>
          <p:grpSpPr bwMode="auto">
            <a:xfrm>
              <a:off x="4629" y="1440"/>
              <a:ext cx="258" cy="576"/>
              <a:chOff x="174" y="1440"/>
              <a:chExt cx="258" cy="576"/>
            </a:xfrm>
          </p:grpSpPr>
          <p:sp>
            <p:nvSpPr>
              <p:cNvPr id="49167" name="Line 40"/>
              <p:cNvSpPr>
                <a:spLocks noChangeShapeType="1"/>
              </p:cNvSpPr>
              <p:nvPr/>
            </p:nvSpPr>
            <p:spPr bwMode="auto">
              <a:xfrm>
                <a:off x="288" y="1488"/>
                <a:ext cx="14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41"/>
              <p:cNvSpPr>
                <a:spLocks noChangeShapeType="1"/>
              </p:cNvSpPr>
              <p:nvPr/>
            </p:nvSpPr>
            <p:spPr bwMode="auto">
              <a:xfrm>
                <a:off x="336" y="1488"/>
                <a:ext cx="0" cy="52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9" name="Text Box 42"/>
              <p:cNvSpPr txBox="1">
                <a:spLocks noChangeArrowheads="1"/>
              </p:cNvSpPr>
              <p:nvPr/>
            </p:nvSpPr>
            <p:spPr bwMode="auto">
              <a:xfrm>
                <a:off x="174" y="144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grpSp>
      </p:grpSp>
      <p:grpSp>
        <p:nvGrpSpPr>
          <p:cNvPr id="341035" name="Group 43"/>
          <p:cNvGrpSpPr>
            <a:grpSpLocks/>
          </p:cNvGrpSpPr>
          <p:nvPr/>
        </p:nvGrpSpPr>
        <p:grpSpPr bwMode="auto">
          <a:xfrm>
            <a:off x="685800" y="5797550"/>
            <a:ext cx="7696200" cy="609600"/>
            <a:chOff x="720" y="2946"/>
            <a:chExt cx="4848" cy="384"/>
          </a:xfrm>
        </p:grpSpPr>
        <p:sp>
          <p:nvSpPr>
            <p:cNvPr id="49160" name="Rectangle 44"/>
            <p:cNvSpPr>
              <a:spLocks noChangeArrowheads="1"/>
            </p:cNvSpPr>
            <p:nvPr/>
          </p:nvSpPr>
          <p:spPr bwMode="auto">
            <a:xfrm>
              <a:off x="720" y="2946"/>
              <a:ext cx="4848" cy="3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分段符合用户观点</a:t>
              </a:r>
              <a:r>
                <a:rPr lang="en-US" altLang="zh-CN" sz="2400" dirty="0"/>
                <a:t>: </a:t>
              </a:r>
              <a:r>
                <a:rPr lang="zh-CN" altLang="en-US" sz="2400" dirty="0"/>
                <a:t>用户可独立考虑每个</a:t>
              </a:r>
              <a:r>
                <a:rPr lang="zh-CN" altLang="en-US" sz="2400" dirty="0" smtClean="0"/>
                <a:t>段</a:t>
              </a:r>
              <a:r>
                <a:rPr lang="zh-CN" altLang="en-US" sz="2400" dirty="0"/>
                <a:t>特点</a:t>
              </a:r>
              <a:r>
                <a:rPr lang="en-US" altLang="zh-CN" sz="2400" dirty="0" smtClean="0">
                  <a:solidFill>
                    <a:srgbClr val="FF0000"/>
                  </a:solidFill>
                </a:rPr>
                <a:t>(</a:t>
              </a:r>
              <a:r>
                <a:rPr lang="zh-CN" altLang="en-US" sz="2400" dirty="0">
                  <a:solidFill>
                    <a:srgbClr val="FF0000"/>
                  </a:solidFill>
                </a:rPr>
                <a:t>分治</a:t>
              </a:r>
              <a:r>
                <a:rPr lang="en-US" altLang="zh-CN" sz="2400" dirty="0">
                  <a:solidFill>
                    <a:srgbClr val="FF0000"/>
                  </a:solidFill>
                </a:rPr>
                <a:t>)</a:t>
              </a:r>
            </a:p>
          </p:txBody>
        </p:sp>
        <p:pic>
          <p:nvPicPr>
            <p:cNvPr id="49161" name="Picture 4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30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8002341" y="4757133"/>
            <a:ext cx="1141659" cy="523220"/>
          </a:xfrm>
          <a:prstGeom prst="rect">
            <a:avLst/>
          </a:prstGeom>
        </p:spPr>
        <p:txBody>
          <a:bodyPr wrap="none">
            <a:spAutoFit/>
          </a:bodyPr>
          <a:lstStyle/>
          <a:p>
            <a:r>
              <a:rPr lang="en-US" altLang="zh-CN" sz="2800" dirty="0" err="1" smtClean="0">
                <a:solidFill>
                  <a:srgbClr val="FF0000"/>
                </a:solidFill>
              </a:rPr>
              <a:t>CS:IP</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0995"/>
                                        </p:tgtEl>
                                        <p:attrNameLst>
                                          <p:attrName>style.visibility</p:attrName>
                                        </p:attrNameLst>
                                      </p:cBhvr>
                                      <p:to>
                                        <p:strVal val="visible"/>
                                      </p:to>
                                    </p:set>
                                    <p:animEffect transition="in" filter="dissolve">
                                      <p:cBhvr>
                                        <p:cTn id="7" dur="500"/>
                                        <p:tgtEl>
                                          <p:spTgt spid="340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0996"/>
                                        </p:tgtEl>
                                        <p:attrNameLst>
                                          <p:attrName>style.visibility</p:attrName>
                                        </p:attrNameLst>
                                      </p:cBhvr>
                                      <p:to>
                                        <p:strVal val="visible"/>
                                      </p:to>
                                    </p:set>
                                    <p:animEffect transition="in" filter="dissolve">
                                      <p:cBhvr>
                                        <p:cTn id="12" dur="500"/>
                                        <p:tgtEl>
                                          <p:spTgt spid="3409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41010"/>
                                        </p:tgtEl>
                                        <p:attrNameLst>
                                          <p:attrName>style.visibility</p:attrName>
                                        </p:attrNameLst>
                                      </p:cBhvr>
                                      <p:to>
                                        <p:strVal val="visible"/>
                                      </p:to>
                                    </p:set>
                                    <p:animEffect transition="in" filter="dissolve">
                                      <p:cBhvr>
                                        <p:cTn id="17" dur="500"/>
                                        <p:tgtEl>
                                          <p:spTgt spid="3410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nodeType="clickEffect">
                                  <p:stCondLst>
                                    <p:cond delay="0"/>
                                  </p:stCondLst>
                                  <p:childTnLst>
                                    <p:set>
                                      <p:cBhvr>
                                        <p:cTn id="27" dur="1" fill="hold">
                                          <p:stCondLst>
                                            <p:cond delay="0"/>
                                          </p:stCondLst>
                                        </p:cTn>
                                        <p:tgtEl>
                                          <p:spTgt spid="341014"/>
                                        </p:tgtEl>
                                        <p:attrNameLst>
                                          <p:attrName>style.visibility</p:attrName>
                                        </p:attrNameLst>
                                      </p:cBhvr>
                                      <p:to>
                                        <p:strVal val="visible"/>
                                      </p:to>
                                    </p:set>
                                    <p:anim calcmode="lin" valueType="num">
                                      <p:cBhvr>
                                        <p:cTn id="28" dur="500" fill="hold"/>
                                        <p:tgtEl>
                                          <p:spTgt spid="341014"/>
                                        </p:tgtEl>
                                        <p:attrNameLst>
                                          <p:attrName>ppt_x</p:attrName>
                                        </p:attrNameLst>
                                      </p:cBhvr>
                                      <p:tavLst>
                                        <p:tav tm="0">
                                          <p:val>
                                            <p:strVal val="#ppt_x"/>
                                          </p:val>
                                        </p:tav>
                                        <p:tav tm="100000">
                                          <p:val>
                                            <p:strVal val="#ppt_x"/>
                                          </p:val>
                                        </p:tav>
                                      </p:tavLst>
                                    </p:anim>
                                    <p:anim calcmode="lin" valueType="num">
                                      <p:cBhvr>
                                        <p:cTn id="29" dur="500" fill="hold"/>
                                        <p:tgtEl>
                                          <p:spTgt spid="341014"/>
                                        </p:tgtEl>
                                        <p:attrNameLst>
                                          <p:attrName>ppt_y</p:attrName>
                                        </p:attrNameLst>
                                      </p:cBhvr>
                                      <p:tavLst>
                                        <p:tav tm="0">
                                          <p:val>
                                            <p:strVal val="#ppt_y-#ppt_h/2"/>
                                          </p:val>
                                        </p:tav>
                                        <p:tav tm="100000">
                                          <p:val>
                                            <p:strVal val="#ppt_y"/>
                                          </p:val>
                                        </p:tav>
                                      </p:tavLst>
                                    </p:anim>
                                    <p:anim calcmode="lin" valueType="num">
                                      <p:cBhvr>
                                        <p:cTn id="30" dur="500" fill="hold"/>
                                        <p:tgtEl>
                                          <p:spTgt spid="341014"/>
                                        </p:tgtEl>
                                        <p:attrNameLst>
                                          <p:attrName>ppt_w</p:attrName>
                                        </p:attrNameLst>
                                      </p:cBhvr>
                                      <p:tavLst>
                                        <p:tav tm="0">
                                          <p:val>
                                            <p:strVal val="#ppt_w"/>
                                          </p:val>
                                        </p:tav>
                                        <p:tav tm="100000">
                                          <p:val>
                                            <p:strVal val="#ppt_w"/>
                                          </p:val>
                                        </p:tav>
                                      </p:tavLst>
                                    </p:anim>
                                    <p:anim calcmode="lin" valueType="num">
                                      <p:cBhvr>
                                        <p:cTn id="31" dur="500" fill="hold"/>
                                        <p:tgtEl>
                                          <p:spTgt spid="341014"/>
                                        </p:tgtEl>
                                        <p:attrNameLst>
                                          <p:attrName>ppt_h</p:attrName>
                                        </p:attrNameLst>
                                      </p:cBhvr>
                                      <p:tavLst>
                                        <p:tav tm="0">
                                          <p:val>
                                            <p:fltVal val="0"/>
                                          </p:val>
                                        </p:tav>
                                        <p:tav tm="100000">
                                          <p:val>
                                            <p:strVal val="#ppt_h"/>
                                          </p:val>
                                        </p:tav>
                                      </p:tavLst>
                                    </p:anim>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41035"/>
                                        </p:tgtEl>
                                        <p:attrNameLst>
                                          <p:attrName>style.visibility</p:attrName>
                                        </p:attrNameLst>
                                      </p:cBhvr>
                                      <p:to>
                                        <p:strVal val="visible"/>
                                      </p:to>
                                    </p:set>
                                    <p:animEffect transition="in" filter="dissolve">
                                      <p:cBhvr>
                                        <p:cTn id="35" dur="500"/>
                                        <p:tgtEl>
                                          <p:spTgt spid="34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将段放入内存</a:t>
            </a:r>
            <a:endParaRPr lang="zh-CN" altLang="zh-CN" smtClean="0">
              <a:sym typeface="Symbol" panose="05050102010706020507" pitchFamily="18" charset="2"/>
            </a:endParaRPr>
          </a:p>
        </p:txBody>
      </p:sp>
      <p:sp>
        <p:nvSpPr>
          <p:cNvPr id="342019" name="Rectangle 3"/>
          <p:cNvSpPr>
            <a:spLocks noChangeArrowheads="1"/>
          </p:cNvSpPr>
          <p:nvPr/>
        </p:nvSpPr>
        <p:spPr bwMode="auto">
          <a:xfrm>
            <a:off x="762000"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分段制造了二维空间，而内存是一维的</a:t>
            </a:r>
          </a:p>
        </p:txBody>
      </p:sp>
      <p:grpSp>
        <p:nvGrpSpPr>
          <p:cNvPr id="342020" name="Group 4"/>
          <p:cNvGrpSpPr>
            <a:grpSpLocks/>
          </p:cNvGrpSpPr>
          <p:nvPr/>
        </p:nvGrpSpPr>
        <p:grpSpPr bwMode="auto">
          <a:xfrm>
            <a:off x="228600" y="2057400"/>
            <a:ext cx="5867400" cy="1447800"/>
            <a:chOff x="144" y="1392"/>
            <a:chExt cx="3696" cy="912"/>
          </a:xfrm>
        </p:grpSpPr>
        <p:sp>
          <p:nvSpPr>
            <p:cNvPr id="50230" name="Rectangle 5"/>
            <p:cNvSpPr>
              <a:spLocks noChangeArrowheads="1"/>
            </p:cNvSpPr>
            <p:nvPr/>
          </p:nvSpPr>
          <p:spPr bwMode="auto">
            <a:xfrm>
              <a:off x="192" y="1488"/>
              <a:ext cx="864" cy="76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0231" name="Rectangle 6"/>
            <p:cNvSpPr>
              <a:spLocks noChangeArrowheads="1"/>
            </p:cNvSpPr>
            <p:nvPr/>
          </p:nvSpPr>
          <p:spPr bwMode="auto">
            <a:xfrm>
              <a:off x="1152" y="1488"/>
              <a:ext cx="768" cy="52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0232" name="Rectangle 7"/>
            <p:cNvSpPr>
              <a:spLocks noChangeArrowheads="1"/>
            </p:cNvSpPr>
            <p:nvPr/>
          </p:nvSpPr>
          <p:spPr bwMode="auto">
            <a:xfrm>
              <a:off x="2112" y="1488"/>
              <a:ext cx="768" cy="57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0233" name="Rectangle 8"/>
            <p:cNvSpPr>
              <a:spLocks noChangeArrowheads="1"/>
            </p:cNvSpPr>
            <p:nvPr/>
          </p:nvSpPr>
          <p:spPr bwMode="auto">
            <a:xfrm>
              <a:off x="192" y="1488"/>
              <a:ext cx="864" cy="768"/>
            </a:xfrm>
            <a:prstGeom prst="rect">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anose="020B0604020202020204" pitchFamily="34" charset="0"/>
                </a:rPr>
                <a:t>0</a:t>
              </a:r>
            </a:p>
          </p:txBody>
        </p:sp>
        <p:sp>
          <p:nvSpPr>
            <p:cNvPr id="50234" name="Rectangle 9"/>
            <p:cNvSpPr>
              <a:spLocks noChangeArrowheads="1"/>
            </p:cNvSpPr>
            <p:nvPr/>
          </p:nvSpPr>
          <p:spPr bwMode="auto">
            <a:xfrm>
              <a:off x="2112" y="1488"/>
              <a:ext cx="768" cy="576"/>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anose="020B0604020202020204" pitchFamily="34" charset="0"/>
                </a:rPr>
                <a:t>2</a:t>
              </a:r>
            </a:p>
          </p:txBody>
        </p:sp>
        <p:sp>
          <p:nvSpPr>
            <p:cNvPr id="50235" name="Rectangle 10"/>
            <p:cNvSpPr>
              <a:spLocks noChangeArrowheads="1"/>
            </p:cNvSpPr>
            <p:nvPr/>
          </p:nvSpPr>
          <p:spPr bwMode="auto">
            <a:xfrm>
              <a:off x="1152" y="1488"/>
              <a:ext cx="768" cy="52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anose="020B0604020202020204" pitchFamily="34" charset="0"/>
                </a:rPr>
                <a:t>1</a:t>
              </a:r>
            </a:p>
          </p:txBody>
        </p:sp>
        <p:sp>
          <p:nvSpPr>
            <p:cNvPr id="50236" name="Rectangle 11"/>
            <p:cNvSpPr>
              <a:spLocks noChangeArrowheads="1"/>
            </p:cNvSpPr>
            <p:nvPr/>
          </p:nvSpPr>
          <p:spPr bwMode="auto">
            <a:xfrm>
              <a:off x="3024" y="1488"/>
              <a:ext cx="768" cy="240"/>
            </a:xfrm>
            <a:prstGeom prst="rect">
              <a:avLst/>
            </a:prstGeom>
            <a:solidFill>
              <a:srgbClr val="53FB2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anose="020B0604020202020204" pitchFamily="34" charset="0"/>
                </a:rPr>
                <a:t>3</a:t>
              </a:r>
            </a:p>
          </p:txBody>
        </p:sp>
        <p:sp>
          <p:nvSpPr>
            <p:cNvPr id="50237" name="AutoShape 12"/>
            <p:cNvSpPr>
              <a:spLocks noChangeArrowheads="1"/>
            </p:cNvSpPr>
            <p:nvPr/>
          </p:nvSpPr>
          <p:spPr bwMode="auto">
            <a:xfrm>
              <a:off x="144" y="1392"/>
              <a:ext cx="3696" cy="91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342029" name="AutoShape 13"/>
          <p:cNvSpPr>
            <a:spLocks noChangeArrowheads="1"/>
          </p:cNvSpPr>
          <p:nvPr/>
        </p:nvSpPr>
        <p:spPr bwMode="auto">
          <a:xfrm>
            <a:off x="6172200" y="2438400"/>
            <a:ext cx="381000" cy="228600"/>
          </a:xfrm>
          <a:prstGeom prst="rightArrow">
            <a:avLst>
              <a:gd name="adj1" fmla="val 50000"/>
              <a:gd name="adj2" fmla="val 4166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2030" name="Group 14"/>
          <p:cNvGrpSpPr>
            <a:grpSpLocks/>
          </p:cNvGrpSpPr>
          <p:nvPr/>
        </p:nvGrpSpPr>
        <p:grpSpPr bwMode="auto">
          <a:xfrm>
            <a:off x="7315200" y="1981200"/>
            <a:ext cx="1676400" cy="4419600"/>
            <a:chOff x="4272" y="1248"/>
            <a:chExt cx="1056" cy="2784"/>
          </a:xfrm>
        </p:grpSpPr>
        <p:sp>
          <p:nvSpPr>
            <p:cNvPr id="50224" name="Rectangle 15" descr="浅色上对角线"/>
            <p:cNvSpPr>
              <a:spLocks noChangeArrowheads="1"/>
            </p:cNvSpPr>
            <p:nvPr/>
          </p:nvSpPr>
          <p:spPr bwMode="auto">
            <a:xfrm>
              <a:off x="4272" y="1248"/>
              <a:ext cx="1056" cy="2784"/>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0225" name="Rectangle 16"/>
            <p:cNvSpPr>
              <a:spLocks noChangeArrowheads="1"/>
            </p:cNvSpPr>
            <p:nvPr/>
          </p:nvSpPr>
          <p:spPr bwMode="auto">
            <a:xfrm>
              <a:off x="4272" y="2352"/>
              <a:ext cx="1056" cy="768"/>
            </a:xfrm>
            <a:prstGeom prst="rect">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anose="020B0604020202020204" pitchFamily="34" charset="0"/>
                </a:rPr>
                <a:t>0</a:t>
              </a:r>
            </a:p>
          </p:txBody>
        </p:sp>
        <p:sp>
          <p:nvSpPr>
            <p:cNvPr id="50226" name="Rectangle 17"/>
            <p:cNvSpPr>
              <a:spLocks noChangeArrowheads="1"/>
            </p:cNvSpPr>
            <p:nvPr/>
          </p:nvSpPr>
          <p:spPr bwMode="auto">
            <a:xfrm>
              <a:off x="4272" y="1632"/>
              <a:ext cx="1056" cy="52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anose="020B0604020202020204" pitchFamily="34" charset="0"/>
                </a:rPr>
                <a:t>1</a:t>
              </a:r>
            </a:p>
          </p:txBody>
        </p:sp>
        <p:sp>
          <p:nvSpPr>
            <p:cNvPr id="50227" name="Rectangle 18"/>
            <p:cNvSpPr>
              <a:spLocks noChangeArrowheads="1"/>
            </p:cNvSpPr>
            <p:nvPr/>
          </p:nvSpPr>
          <p:spPr bwMode="auto">
            <a:xfrm>
              <a:off x="4272" y="3120"/>
              <a:ext cx="1056" cy="576"/>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anose="020B0604020202020204" pitchFamily="34" charset="0"/>
                </a:rPr>
                <a:t>2</a:t>
              </a:r>
            </a:p>
          </p:txBody>
        </p:sp>
        <p:sp>
          <p:nvSpPr>
            <p:cNvPr id="50228" name="Rectangle 19"/>
            <p:cNvSpPr>
              <a:spLocks noChangeArrowheads="1"/>
            </p:cNvSpPr>
            <p:nvPr/>
          </p:nvSpPr>
          <p:spPr bwMode="auto">
            <a:xfrm>
              <a:off x="4272" y="1248"/>
              <a:ext cx="1056" cy="240"/>
            </a:xfrm>
            <a:prstGeom prst="rect">
              <a:avLst/>
            </a:prstGeom>
            <a:solidFill>
              <a:srgbClr val="53FB2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anose="020B0604020202020204" pitchFamily="34" charset="0"/>
                </a:rPr>
                <a:t>3</a:t>
              </a:r>
            </a:p>
          </p:txBody>
        </p:sp>
        <p:sp>
          <p:nvSpPr>
            <p:cNvPr id="50229" name="Rectangle 20"/>
            <p:cNvSpPr>
              <a:spLocks noChangeArrowheads="1"/>
            </p:cNvSpPr>
            <p:nvPr/>
          </p:nvSpPr>
          <p:spPr bwMode="auto">
            <a:xfrm>
              <a:off x="4272" y="1248"/>
              <a:ext cx="1056" cy="278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grpSp>
        <p:nvGrpSpPr>
          <p:cNvPr id="342037" name="Group 21"/>
          <p:cNvGrpSpPr>
            <a:grpSpLocks/>
          </p:cNvGrpSpPr>
          <p:nvPr/>
        </p:nvGrpSpPr>
        <p:grpSpPr bwMode="auto">
          <a:xfrm>
            <a:off x="6553200" y="1828800"/>
            <a:ext cx="838200" cy="4724400"/>
            <a:chOff x="3984" y="1152"/>
            <a:chExt cx="528" cy="2976"/>
          </a:xfrm>
        </p:grpSpPr>
        <p:sp>
          <p:nvSpPr>
            <p:cNvPr id="50216" name="Rectangle 22"/>
            <p:cNvSpPr>
              <a:spLocks noChangeArrowheads="1"/>
            </p:cNvSpPr>
            <p:nvPr/>
          </p:nvSpPr>
          <p:spPr bwMode="auto">
            <a:xfrm>
              <a:off x="4176" y="3878"/>
              <a:ext cx="3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0K</a:t>
              </a:r>
            </a:p>
          </p:txBody>
        </p:sp>
        <p:sp>
          <p:nvSpPr>
            <p:cNvPr id="50217" name="Rectangle 23"/>
            <p:cNvSpPr>
              <a:spLocks noChangeArrowheads="1"/>
            </p:cNvSpPr>
            <p:nvPr/>
          </p:nvSpPr>
          <p:spPr bwMode="auto">
            <a:xfrm>
              <a:off x="4102" y="3600"/>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70K</a:t>
              </a:r>
            </a:p>
          </p:txBody>
        </p:sp>
        <p:sp>
          <p:nvSpPr>
            <p:cNvPr id="50218" name="Rectangle 24"/>
            <p:cNvSpPr>
              <a:spLocks noChangeArrowheads="1"/>
            </p:cNvSpPr>
            <p:nvPr/>
          </p:nvSpPr>
          <p:spPr bwMode="auto">
            <a:xfrm>
              <a:off x="3984" y="3024"/>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180K</a:t>
              </a:r>
            </a:p>
          </p:txBody>
        </p:sp>
        <p:sp>
          <p:nvSpPr>
            <p:cNvPr id="50219" name="Rectangle 25"/>
            <p:cNvSpPr>
              <a:spLocks noChangeArrowheads="1"/>
            </p:cNvSpPr>
            <p:nvPr/>
          </p:nvSpPr>
          <p:spPr bwMode="auto">
            <a:xfrm>
              <a:off x="3984" y="2256"/>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330K</a:t>
              </a:r>
            </a:p>
          </p:txBody>
        </p:sp>
        <p:sp>
          <p:nvSpPr>
            <p:cNvPr id="50220" name="Rectangle 26"/>
            <p:cNvSpPr>
              <a:spLocks noChangeArrowheads="1"/>
            </p:cNvSpPr>
            <p:nvPr/>
          </p:nvSpPr>
          <p:spPr bwMode="auto">
            <a:xfrm>
              <a:off x="3984" y="2064"/>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360K</a:t>
              </a:r>
            </a:p>
          </p:txBody>
        </p:sp>
        <p:sp>
          <p:nvSpPr>
            <p:cNvPr id="50221" name="Rectangle 27"/>
            <p:cNvSpPr>
              <a:spLocks noChangeArrowheads="1"/>
            </p:cNvSpPr>
            <p:nvPr/>
          </p:nvSpPr>
          <p:spPr bwMode="auto">
            <a:xfrm>
              <a:off x="4013" y="1574"/>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420K</a:t>
              </a:r>
            </a:p>
          </p:txBody>
        </p:sp>
        <p:sp>
          <p:nvSpPr>
            <p:cNvPr id="50222" name="Rectangle 28"/>
            <p:cNvSpPr>
              <a:spLocks noChangeArrowheads="1"/>
            </p:cNvSpPr>
            <p:nvPr/>
          </p:nvSpPr>
          <p:spPr bwMode="auto">
            <a:xfrm>
              <a:off x="4013" y="1392"/>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460K</a:t>
              </a:r>
            </a:p>
          </p:txBody>
        </p:sp>
        <p:sp>
          <p:nvSpPr>
            <p:cNvPr id="50223" name="Rectangle 29"/>
            <p:cNvSpPr>
              <a:spLocks noChangeArrowheads="1"/>
            </p:cNvSpPr>
            <p:nvPr/>
          </p:nvSpPr>
          <p:spPr bwMode="auto">
            <a:xfrm>
              <a:off x="4013" y="1152"/>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500K</a:t>
              </a:r>
            </a:p>
          </p:txBody>
        </p:sp>
      </p:grpSp>
      <p:grpSp>
        <p:nvGrpSpPr>
          <p:cNvPr id="342046" name="Group 30"/>
          <p:cNvGrpSpPr>
            <a:grpSpLocks/>
          </p:cNvGrpSpPr>
          <p:nvPr/>
        </p:nvGrpSpPr>
        <p:grpSpPr bwMode="auto">
          <a:xfrm>
            <a:off x="1143000" y="3429000"/>
            <a:ext cx="7696200" cy="603250"/>
            <a:chOff x="720" y="2946"/>
            <a:chExt cx="4848" cy="380"/>
          </a:xfrm>
        </p:grpSpPr>
        <p:sp>
          <p:nvSpPr>
            <p:cNvPr id="50214" name="Rectangle 31"/>
            <p:cNvSpPr>
              <a:spLocks noChangeArrowheads="1"/>
            </p:cNvSpPr>
            <p:nvPr/>
          </p:nvSpPr>
          <p:spPr bwMode="auto">
            <a:xfrm>
              <a:off x="720" y="2946"/>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rPr>
                <a:t>一个进程需要记录多个基址</a:t>
              </a:r>
              <a:r>
                <a:rPr lang="en-US" altLang="zh-CN" sz="2400">
                  <a:solidFill>
                    <a:srgbClr val="FF0000"/>
                  </a:solidFill>
                </a:rPr>
                <a:t>…</a:t>
              </a:r>
            </a:p>
          </p:txBody>
        </p:sp>
        <p:pic>
          <p:nvPicPr>
            <p:cNvPr id="50215" name="Picture 3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 y="30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2049" name="Group 33"/>
          <p:cNvGrpSpPr>
            <a:grpSpLocks/>
          </p:cNvGrpSpPr>
          <p:nvPr/>
        </p:nvGrpSpPr>
        <p:grpSpPr bwMode="auto">
          <a:xfrm>
            <a:off x="1447800" y="4038600"/>
            <a:ext cx="4724400" cy="1905000"/>
            <a:chOff x="912" y="2592"/>
            <a:chExt cx="2880" cy="1200"/>
          </a:xfrm>
        </p:grpSpPr>
        <p:sp>
          <p:nvSpPr>
            <p:cNvPr id="50194" name="Rectangle 34"/>
            <p:cNvSpPr>
              <a:spLocks noChangeArrowheads="1"/>
            </p:cNvSpPr>
            <p:nvPr/>
          </p:nvSpPr>
          <p:spPr bwMode="auto">
            <a:xfrm>
              <a:off x="1488" y="2592"/>
              <a:ext cx="895"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50195" name="Rectangle 35"/>
            <p:cNvSpPr>
              <a:spLocks noChangeArrowheads="1"/>
            </p:cNvSpPr>
            <p:nvPr/>
          </p:nvSpPr>
          <p:spPr bwMode="auto">
            <a:xfrm>
              <a:off x="2352" y="2592"/>
              <a:ext cx="960"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50196" name="Rectangle 36"/>
            <p:cNvSpPr>
              <a:spLocks noChangeArrowheads="1"/>
            </p:cNvSpPr>
            <p:nvPr/>
          </p:nvSpPr>
          <p:spPr bwMode="auto">
            <a:xfrm>
              <a:off x="3312" y="2592"/>
              <a:ext cx="480"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50197" name="Rectangle 37"/>
            <p:cNvSpPr>
              <a:spLocks noChangeArrowheads="1"/>
            </p:cNvSpPr>
            <p:nvPr/>
          </p:nvSpPr>
          <p:spPr bwMode="auto">
            <a:xfrm>
              <a:off x="912" y="2592"/>
              <a:ext cx="576"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50198" name="Rectangle 38"/>
            <p:cNvSpPr>
              <a:spLocks noChangeArrowheads="1"/>
            </p:cNvSpPr>
            <p:nvPr/>
          </p:nvSpPr>
          <p:spPr bwMode="auto">
            <a:xfrm>
              <a:off x="1488" y="2851"/>
              <a:ext cx="895"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180K</a:t>
              </a:r>
            </a:p>
          </p:txBody>
        </p:sp>
        <p:sp>
          <p:nvSpPr>
            <p:cNvPr id="50199" name="Rectangle 39"/>
            <p:cNvSpPr>
              <a:spLocks noChangeArrowheads="1"/>
            </p:cNvSpPr>
            <p:nvPr/>
          </p:nvSpPr>
          <p:spPr bwMode="auto">
            <a:xfrm>
              <a:off x="2352" y="2851"/>
              <a:ext cx="960"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150K</a:t>
              </a:r>
            </a:p>
          </p:txBody>
        </p:sp>
        <p:sp>
          <p:nvSpPr>
            <p:cNvPr id="50200" name="Rectangle 40"/>
            <p:cNvSpPr>
              <a:spLocks noChangeArrowheads="1"/>
            </p:cNvSpPr>
            <p:nvPr/>
          </p:nvSpPr>
          <p:spPr bwMode="auto">
            <a:xfrm>
              <a:off x="3312" y="2851"/>
              <a:ext cx="480"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0201" name="Rectangle 41"/>
            <p:cNvSpPr>
              <a:spLocks noChangeArrowheads="1"/>
            </p:cNvSpPr>
            <p:nvPr/>
          </p:nvSpPr>
          <p:spPr bwMode="auto">
            <a:xfrm>
              <a:off x="912" y="2851"/>
              <a:ext cx="576"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50202" name="Rectangle 42"/>
            <p:cNvSpPr>
              <a:spLocks noChangeArrowheads="1"/>
            </p:cNvSpPr>
            <p:nvPr/>
          </p:nvSpPr>
          <p:spPr bwMode="auto">
            <a:xfrm>
              <a:off x="1488" y="3072"/>
              <a:ext cx="895"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360K</a:t>
              </a:r>
            </a:p>
          </p:txBody>
        </p:sp>
        <p:sp>
          <p:nvSpPr>
            <p:cNvPr id="50203" name="Rectangle 43"/>
            <p:cNvSpPr>
              <a:spLocks noChangeArrowheads="1"/>
            </p:cNvSpPr>
            <p:nvPr/>
          </p:nvSpPr>
          <p:spPr bwMode="auto">
            <a:xfrm>
              <a:off x="2352" y="3072"/>
              <a:ext cx="96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60K</a:t>
              </a:r>
            </a:p>
          </p:txBody>
        </p:sp>
        <p:sp>
          <p:nvSpPr>
            <p:cNvPr id="50204" name="Rectangle 44"/>
            <p:cNvSpPr>
              <a:spLocks noChangeArrowheads="1"/>
            </p:cNvSpPr>
            <p:nvPr/>
          </p:nvSpPr>
          <p:spPr bwMode="auto">
            <a:xfrm>
              <a:off x="3312" y="3072"/>
              <a:ext cx="48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0205" name="Rectangle 45"/>
            <p:cNvSpPr>
              <a:spLocks noChangeArrowheads="1"/>
            </p:cNvSpPr>
            <p:nvPr/>
          </p:nvSpPr>
          <p:spPr bwMode="auto">
            <a:xfrm>
              <a:off x="912" y="3072"/>
              <a:ext cx="576"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0206" name="Rectangle 46"/>
            <p:cNvSpPr>
              <a:spLocks noChangeArrowheads="1"/>
            </p:cNvSpPr>
            <p:nvPr/>
          </p:nvSpPr>
          <p:spPr bwMode="auto">
            <a:xfrm>
              <a:off x="1488" y="3312"/>
              <a:ext cx="895"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70K</a:t>
              </a:r>
            </a:p>
          </p:txBody>
        </p:sp>
        <p:sp>
          <p:nvSpPr>
            <p:cNvPr id="50207" name="Rectangle 47"/>
            <p:cNvSpPr>
              <a:spLocks noChangeArrowheads="1"/>
            </p:cNvSpPr>
            <p:nvPr/>
          </p:nvSpPr>
          <p:spPr bwMode="auto">
            <a:xfrm>
              <a:off x="2352" y="3312"/>
              <a:ext cx="96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110K</a:t>
              </a:r>
            </a:p>
          </p:txBody>
        </p:sp>
        <p:sp>
          <p:nvSpPr>
            <p:cNvPr id="50208" name="Rectangle 48"/>
            <p:cNvSpPr>
              <a:spLocks noChangeArrowheads="1"/>
            </p:cNvSpPr>
            <p:nvPr/>
          </p:nvSpPr>
          <p:spPr bwMode="auto">
            <a:xfrm>
              <a:off x="3312" y="3312"/>
              <a:ext cx="48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0209" name="Rectangle 49"/>
            <p:cNvSpPr>
              <a:spLocks noChangeArrowheads="1"/>
            </p:cNvSpPr>
            <p:nvPr/>
          </p:nvSpPr>
          <p:spPr bwMode="auto">
            <a:xfrm>
              <a:off x="912" y="3312"/>
              <a:ext cx="576"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50210" name="Rectangle 50"/>
            <p:cNvSpPr>
              <a:spLocks noChangeArrowheads="1"/>
            </p:cNvSpPr>
            <p:nvPr/>
          </p:nvSpPr>
          <p:spPr bwMode="auto">
            <a:xfrm>
              <a:off x="1488" y="3552"/>
              <a:ext cx="895"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460K</a:t>
              </a:r>
            </a:p>
          </p:txBody>
        </p:sp>
        <p:sp>
          <p:nvSpPr>
            <p:cNvPr id="50211" name="Rectangle 51"/>
            <p:cNvSpPr>
              <a:spLocks noChangeArrowheads="1"/>
            </p:cNvSpPr>
            <p:nvPr/>
          </p:nvSpPr>
          <p:spPr bwMode="auto">
            <a:xfrm>
              <a:off x="2352" y="3552"/>
              <a:ext cx="96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40K</a:t>
              </a:r>
            </a:p>
          </p:txBody>
        </p:sp>
        <p:sp>
          <p:nvSpPr>
            <p:cNvPr id="50212" name="Rectangle 52"/>
            <p:cNvSpPr>
              <a:spLocks noChangeArrowheads="1"/>
            </p:cNvSpPr>
            <p:nvPr/>
          </p:nvSpPr>
          <p:spPr bwMode="auto">
            <a:xfrm>
              <a:off x="3312" y="3552"/>
              <a:ext cx="48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0213" name="Rectangle 53"/>
            <p:cNvSpPr>
              <a:spLocks noChangeArrowheads="1"/>
            </p:cNvSpPr>
            <p:nvPr/>
          </p:nvSpPr>
          <p:spPr bwMode="auto">
            <a:xfrm>
              <a:off x="912" y="3552"/>
              <a:ext cx="576"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2070" name="Group 54"/>
          <p:cNvGrpSpPr>
            <a:grpSpLocks/>
          </p:cNvGrpSpPr>
          <p:nvPr/>
        </p:nvGrpSpPr>
        <p:grpSpPr bwMode="auto">
          <a:xfrm>
            <a:off x="584200" y="4038600"/>
            <a:ext cx="863600" cy="1905000"/>
            <a:chOff x="368" y="2592"/>
            <a:chExt cx="544" cy="1200"/>
          </a:xfrm>
        </p:grpSpPr>
        <p:sp>
          <p:nvSpPr>
            <p:cNvPr id="50192" name="Text Box 55"/>
            <p:cNvSpPr txBox="1">
              <a:spLocks noChangeArrowheads="1"/>
            </p:cNvSpPr>
            <p:nvPr/>
          </p:nvSpPr>
          <p:spPr bwMode="auto">
            <a:xfrm>
              <a:off x="368" y="2736"/>
              <a:ext cx="352" cy="91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进程段表</a:t>
              </a:r>
            </a:p>
          </p:txBody>
        </p:sp>
        <p:sp>
          <p:nvSpPr>
            <p:cNvPr id="50193" name="AutoShape 56"/>
            <p:cNvSpPr>
              <a:spLocks/>
            </p:cNvSpPr>
            <p:nvPr/>
          </p:nvSpPr>
          <p:spPr bwMode="auto">
            <a:xfrm>
              <a:off x="768" y="2592"/>
              <a:ext cx="144" cy="1200"/>
            </a:xfrm>
            <a:prstGeom prst="leftBrace">
              <a:avLst>
                <a:gd name="adj1" fmla="val 69444"/>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grpSp>
        <p:nvGrpSpPr>
          <p:cNvPr id="342073" name="Group 57"/>
          <p:cNvGrpSpPr>
            <a:grpSpLocks/>
          </p:cNvGrpSpPr>
          <p:nvPr/>
        </p:nvGrpSpPr>
        <p:grpSpPr bwMode="auto">
          <a:xfrm>
            <a:off x="1143000" y="5949950"/>
            <a:ext cx="7696200" cy="603250"/>
            <a:chOff x="720" y="3748"/>
            <a:chExt cx="4848" cy="380"/>
          </a:xfrm>
        </p:grpSpPr>
        <p:sp>
          <p:nvSpPr>
            <p:cNvPr id="50190" name="Rectangle 58"/>
            <p:cNvSpPr>
              <a:spLocks noChangeArrowheads="1"/>
            </p:cNvSpPr>
            <p:nvPr/>
          </p:nvSpPr>
          <p:spPr bwMode="auto">
            <a:xfrm>
              <a:off x="720" y="3748"/>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仍有内存分区表，内存分配算法等等</a:t>
              </a:r>
              <a:endParaRPr lang="zh-CN" altLang="en-US" sz="2400">
                <a:solidFill>
                  <a:srgbClr val="FF0000"/>
                </a:solidFill>
              </a:endParaRPr>
            </a:p>
          </p:txBody>
        </p:sp>
        <p:pic>
          <p:nvPicPr>
            <p:cNvPr id="50191" name="Picture 5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 y="39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2076" name="Text Box 60"/>
          <p:cNvSpPr txBox="1">
            <a:spLocks noChangeArrowheads="1"/>
          </p:cNvSpPr>
          <p:nvPr/>
        </p:nvSpPr>
        <p:spPr bwMode="auto">
          <a:xfrm>
            <a:off x="3810000" y="330200"/>
            <a:ext cx="289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600">
                <a:solidFill>
                  <a:srgbClr val="FF0000"/>
                </a:solidFill>
              </a:rPr>
              <a:t>引入段表</a:t>
            </a:r>
          </a:p>
        </p:txBody>
      </p:sp>
      <p:sp>
        <p:nvSpPr>
          <p:cNvPr id="2" name="文本框 1"/>
          <p:cNvSpPr txBox="1">
            <a:spLocks noChangeArrowheads="1"/>
          </p:cNvSpPr>
          <p:nvPr/>
        </p:nvSpPr>
        <p:spPr bwMode="auto">
          <a:xfrm>
            <a:off x="7356475" y="1431925"/>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r>
              <a:rPr lang="zh-CN" altLang="en-US" sz="2000"/>
              <a:t>各个段可分散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2019"/>
                                        </p:tgtEl>
                                        <p:attrNameLst>
                                          <p:attrName>style.visibility</p:attrName>
                                        </p:attrNameLst>
                                      </p:cBhvr>
                                      <p:to>
                                        <p:strVal val="visible"/>
                                      </p:to>
                                    </p:set>
                                    <p:animEffect transition="in" filter="dissolve">
                                      <p:cBhvr>
                                        <p:cTn id="7" dur="500"/>
                                        <p:tgtEl>
                                          <p:spTgt spid="3420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2020"/>
                                        </p:tgtEl>
                                        <p:attrNameLst>
                                          <p:attrName>style.visibility</p:attrName>
                                        </p:attrNameLst>
                                      </p:cBhvr>
                                      <p:to>
                                        <p:strVal val="visible"/>
                                      </p:to>
                                    </p:set>
                                    <p:animEffect transition="in" filter="dissolve">
                                      <p:cBhvr>
                                        <p:cTn id="12" dur="500"/>
                                        <p:tgtEl>
                                          <p:spTgt spid="342020"/>
                                        </p:tgtEl>
                                      </p:cBhvr>
                                    </p:animEffect>
                                  </p:childTnLst>
                                </p:cTn>
                              </p:par>
                            </p:childTnLst>
                          </p:cTn>
                        </p:par>
                        <p:par>
                          <p:cTn id="13" fill="hold" nodeType="afterGroup">
                            <p:stCondLst>
                              <p:cond delay="500"/>
                            </p:stCondLst>
                            <p:childTnLst>
                              <p:par>
                                <p:cTn id="14" presetID="17" presetClass="entr" presetSubtype="8" fill="hold" grpId="0" nodeType="afterEffect">
                                  <p:stCondLst>
                                    <p:cond delay="0"/>
                                  </p:stCondLst>
                                  <p:childTnLst>
                                    <p:set>
                                      <p:cBhvr>
                                        <p:cTn id="15" dur="1" fill="hold">
                                          <p:stCondLst>
                                            <p:cond delay="0"/>
                                          </p:stCondLst>
                                        </p:cTn>
                                        <p:tgtEl>
                                          <p:spTgt spid="342029"/>
                                        </p:tgtEl>
                                        <p:attrNameLst>
                                          <p:attrName>style.visibility</p:attrName>
                                        </p:attrNameLst>
                                      </p:cBhvr>
                                      <p:to>
                                        <p:strVal val="visible"/>
                                      </p:to>
                                    </p:set>
                                    <p:anim calcmode="lin" valueType="num">
                                      <p:cBhvr>
                                        <p:cTn id="16" dur="500" fill="hold"/>
                                        <p:tgtEl>
                                          <p:spTgt spid="342029"/>
                                        </p:tgtEl>
                                        <p:attrNameLst>
                                          <p:attrName>ppt_x</p:attrName>
                                        </p:attrNameLst>
                                      </p:cBhvr>
                                      <p:tavLst>
                                        <p:tav tm="0">
                                          <p:val>
                                            <p:strVal val="#ppt_x-#ppt_w/2"/>
                                          </p:val>
                                        </p:tav>
                                        <p:tav tm="100000">
                                          <p:val>
                                            <p:strVal val="#ppt_x"/>
                                          </p:val>
                                        </p:tav>
                                      </p:tavLst>
                                    </p:anim>
                                    <p:anim calcmode="lin" valueType="num">
                                      <p:cBhvr>
                                        <p:cTn id="17" dur="500" fill="hold"/>
                                        <p:tgtEl>
                                          <p:spTgt spid="342029"/>
                                        </p:tgtEl>
                                        <p:attrNameLst>
                                          <p:attrName>ppt_y</p:attrName>
                                        </p:attrNameLst>
                                      </p:cBhvr>
                                      <p:tavLst>
                                        <p:tav tm="0">
                                          <p:val>
                                            <p:strVal val="#ppt_y"/>
                                          </p:val>
                                        </p:tav>
                                        <p:tav tm="100000">
                                          <p:val>
                                            <p:strVal val="#ppt_y"/>
                                          </p:val>
                                        </p:tav>
                                      </p:tavLst>
                                    </p:anim>
                                    <p:anim calcmode="lin" valueType="num">
                                      <p:cBhvr>
                                        <p:cTn id="18" dur="500" fill="hold"/>
                                        <p:tgtEl>
                                          <p:spTgt spid="342029"/>
                                        </p:tgtEl>
                                        <p:attrNameLst>
                                          <p:attrName>ppt_w</p:attrName>
                                        </p:attrNameLst>
                                      </p:cBhvr>
                                      <p:tavLst>
                                        <p:tav tm="0">
                                          <p:val>
                                            <p:fltVal val="0"/>
                                          </p:val>
                                        </p:tav>
                                        <p:tav tm="100000">
                                          <p:val>
                                            <p:strVal val="#ppt_w"/>
                                          </p:val>
                                        </p:tav>
                                      </p:tavLst>
                                    </p:anim>
                                    <p:anim calcmode="lin" valueType="num">
                                      <p:cBhvr>
                                        <p:cTn id="19" dur="500" fill="hold"/>
                                        <p:tgtEl>
                                          <p:spTgt spid="342029"/>
                                        </p:tgtEl>
                                        <p:attrNameLst>
                                          <p:attrName>ppt_h</p:attrName>
                                        </p:attrNameLst>
                                      </p:cBhvr>
                                      <p:tavLst>
                                        <p:tav tm="0">
                                          <p:val>
                                            <p:strVal val="#ppt_h"/>
                                          </p:val>
                                        </p:tav>
                                        <p:tav tm="100000">
                                          <p:val>
                                            <p:strVal val="#ppt_h"/>
                                          </p:val>
                                        </p:tav>
                                      </p:tavLst>
                                    </p:anim>
                                  </p:childTnLst>
                                </p:cTn>
                              </p:par>
                            </p:childTnLst>
                          </p:cTn>
                        </p:par>
                        <p:par>
                          <p:cTn id="20" fill="hold" nodeType="afterGroup">
                            <p:stCondLst>
                              <p:cond delay="1000"/>
                            </p:stCondLst>
                            <p:childTnLst>
                              <p:par>
                                <p:cTn id="21" presetID="9" presetClass="entr" presetSubtype="0" fill="hold" nodeType="afterEffect">
                                  <p:stCondLst>
                                    <p:cond delay="0"/>
                                  </p:stCondLst>
                                  <p:childTnLst>
                                    <p:set>
                                      <p:cBhvr>
                                        <p:cTn id="22" dur="1" fill="hold">
                                          <p:stCondLst>
                                            <p:cond delay="0"/>
                                          </p:stCondLst>
                                        </p:cTn>
                                        <p:tgtEl>
                                          <p:spTgt spid="342030"/>
                                        </p:tgtEl>
                                        <p:attrNameLst>
                                          <p:attrName>style.visibility</p:attrName>
                                        </p:attrNameLst>
                                      </p:cBhvr>
                                      <p:to>
                                        <p:strVal val="visible"/>
                                      </p:to>
                                    </p:set>
                                    <p:animEffect transition="in" filter="dissolve">
                                      <p:cBhvr>
                                        <p:cTn id="23" dur="500"/>
                                        <p:tgtEl>
                                          <p:spTgt spid="34203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342046"/>
                                        </p:tgtEl>
                                        <p:attrNameLst>
                                          <p:attrName>style.visibility</p:attrName>
                                        </p:attrNameLst>
                                      </p:cBhvr>
                                      <p:to>
                                        <p:strVal val="visible"/>
                                      </p:to>
                                    </p:set>
                                    <p:animEffect transition="in" filter="dissolve">
                                      <p:cBhvr>
                                        <p:cTn id="28" dur="500"/>
                                        <p:tgtEl>
                                          <p:spTgt spid="3420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342037"/>
                                        </p:tgtEl>
                                        <p:attrNameLst>
                                          <p:attrName>style.visibility</p:attrName>
                                        </p:attrNameLst>
                                      </p:cBhvr>
                                      <p:to>
                                        <p:strVal val="visible"/>
                                      </p:to>
                                    </p:set>
                                    <p:animEffect transition="in" filter="dissolve">
                                      <p:cBhvr>
                                        <p:cTn id="33" dur="500"/>
                                        <p:tgtEl>
                                          <p:spTgt spid="342037"/>
                                        </p:tgtEl>
                                      </p:cBhvr>
                                    </p:animEffect>
                                  </p:childTnLst>
                                </p:cTn>
                              </p:par>
                            </p:childTnLst>
                          </p:cTn>
                        </p:par>
                        <p:par>
                          <p:cTn id="34" fill="hold" nodeType="afterGroup">
                            <p:stCondLst>
                              <p:cond delay="500"/>
                            </p:stCondLst>
                            <p:childTnLst>
                              <p:par>
                                <p:cTn id="35" presetID="9" presetClass="entr" presetSubtype="0" fill="hold" nodeType="afterEffect">
                                  <p:stCondLst>
                                    <p:cond delay="0"/>
                                  </p:stCondLst>
                                  <p:childTnLst>
                                    <p:set>
                                      <p:cBhvr>
                                        <p:cTn id="36" dur="1" fill="hold">
                                          <p:stCondLst>
                                            <p:cond delay="0"/>
                                          </p:stCondLst>
                                        </p:cTn>
                                        <p:tgtEl>
                                          <p:spTgt spid="342049"/>
                                        </p:tgtEl>
                                        <p:attrNameLst>
                                          <p:attrName>style.visibility</p:attrName>
                                        </p:attrNameLst>
                                      </p:cBhvr>
                                      <p:to>
                                        <p:strVal val="visible"/>
                                      </p:to>
                                    </p:set>
                                    <p:animEffect transition="in" filter="dissolve">
                                      <p:cBhvr>
                                        <p:cTn id="37" dur="500"/>
                                        <p:tgtEl>
                                          <p:spTgt spid="342049"/>
                                        </p:tgtEl>
                                      </p:cBhvr>
                                    </p:animEffect>
                                  </p:childTnLst>
                                </p:cTn>
                              </p:par>
                            </p:childTnLst>
                          </p:cTn>
                        </p:par>
                        <p:par>
                          <p:cTn id="38" fill="hold" nodeType="afterGroup">
                            <p:stCondLst>
                              <p:cond delay="1000"/>
                            </p:stCondLst>
                            <p:childTnLst>
                              <p:par>
                                <p:cTn id="39" presetID="17" presetClass="entr" presetSubtype="2" fill="hold" nodeType="afterEffect">
                                  <p:stCondLst>
                                    <p:cond delay="0"/>
                                  </p:stCondLst>
                                  <p:childTnLst>
                                    <p:set>
                                      <p:cBhvr>
                                        <p:cTn id="40" dur="1" fill="hold">
                                          <p:stCondLst>
                                            <p:cond delay="0"/>
                                          </p:stCondLst>
                                        </p:cTn>
                                        <p:tgtEl>
                                          <p:spTgt spid="342070"/>
                                        </p:tgtEl>
                                        <p:attrNameLst>
                                          <p:attrName>style.visibility</p:attrName>
                                        </p:attrNameLst>
                                      </p:cBhvr>
                                      <p:to>
                                        <p:strVal val="visible"/>
                                      </p:to>
                                    </p:set>
                                    <p:anim calcmode="lin" valueType="num">
                                      <p:cBhvr>
                                        <p:cTn id="41" dur="500" fill="hold"/>
                                        <p:tgtEl>
                                          <p:spTgt spid="342070"/>
                                        </p:tgtEl>
                                        <p:attrNameLst>
                                          <p:attrName>ppt_x</p:attrName>
                                        </p:attrNameLst>
                                      </p:cBhvr>
                                      <p:tavLst>
                                        <p:tav tm="0">
                                          <p:val>
                                            <p:strVal val="#ppt_x+#ppt_w/2"/>
                                          </p:val>
                                        </p:tav>
                                        <p:tav tm="100000">
                                          <p:val>
                                            <p:strVal val="#ppt_x"/>
                                          </p:val>
                                        </p:tav>
                                      </p:tavLst>
                                    </p:anim>
                                    <p:anim calcmode="lin" valueType="num">
                                      <p:cBhvr>
                                        <p:cTn id="42" dur="500" fill="hold"/>
                                        <p:tgtEl>
                                          <p:spTgt spid="342070"/>
                                        </p:tgtEl>
                                        <p:attrNameLst>
                                          <p:attrName>ppt_y</p:attrName>
                                        </p:attrNameLst>
                                      </p:cBhvr>
                                      <p:tavLst>
                                        <p:tav tm="0">
                                          <p:val>
                                            <p:strVal val="#ppt_y"/>
                                          </p:val>
                                        </p:tav>
                                        <p:tav tm="100000">
                                          <p:val>
                                            <p:strVal val="#ppt_y"/>
                                          </p:val>
                                        </p:tav>
                                      </p:tavLst>
                                    </p:anim>
                                    <p:anim calcmode="lin" valueType="num">
                                      <p:cBhvr>
                                        <p:cTn id="43" dur="500" fill="hold"/>
                                        <p:tgtEl>
                                          <p:spTgt spid="342070"/>
                                        </p:tgtEl>
                                        <p:attrNameLst>
                                          <p:attrName>ppt_w</p:attrName>
                                        </p:attrNameLst>
                                      </p:cBhvr>
                                      <p:tavLst>
                                        <p:tav tm="0">
                                          <p:val>
                                            <p:fltVal val="0"/>
                                          </p:val>
                                        </p:tav>
                                        <p:tav tm="100000">
                                          <p:val>
                                            <p:strVal val="#ppt_w"/>
                                          </p:val>
                                        </p:tav>
                                      </p:tavLst>
                                    </p:anim>
                                    <p:anim calcmode="lin" valueType="num">
                                      <p:cBhvr>
                                        <p:cTn id="44" dur="500" fill="hold"/>
                                        <p:tgtEl>
                                          <p:spTgt spid="342070"/>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342073"/>
                                        </p:tgtEl>
                                        <p:attrNameLst>
                                          <p:attrName>style.visibility</p:attrName>
                                        </p:attrNameLst>
                                      </p:cBhvr>
                                      <p:to>
                                        <p:strVal val="visible"/>
                                      </p:to>
                                    </p:set>
                                    <p:animEffect transition="in" filter="dissolve">
                                      <p:cBhvr>
                                        <p:cTn id="49" dur="500"/>
                                        <p:tgtEl>
                                          <p:spTgt spid="342073"/>
                                        </p:tgtEl>
                                      </p:cBhvr>
                                    </p:animEffect>
                                  </p:childTnLst>
                                </p:cTn>
                              </p:par>
                            </p:childTnLst>
                          </p:cTn>
                        </p:par>
                        <p:par>
                          <p:cTn id="50" fill="hold" nodeType="afterGroup">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342076"/>
                                        </p:tgtEl>
                                        <p:attrNameLst>
                                          <p:attrName>style.visibility</p:attrName>
                                        </p:attrNameLst>
                                      </p:cBhvr>
                                      <p:to>
                                        <p:strVal val="visible"/>
                                      </p:to>
                                    </p:set>
                                    <p:animEffect transition="in" filter="dissolve">
                                      <p:cBhvr>
                                        <p:cTn id="53" dur="500"/>
                                        <p:tgtEl>
                                          <p:spTgt spid="34207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ppt_x"/>
                                          </p:val>
                                        </p:tav>
                                        <p:tav tm="100000">
                                          <p:val>
                                            <p:strVal val="#ppt_x"/>
                                          </p:val>
                                        </p:tav>
                                      </p:tavLst>
                                    </p:anim>
                                    <p:anim calcmode="lin" valueType="num">
                                      <p:cBhvr additive="base">
                                        <p:cTn id="5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9" grpId="0"/>
      <p:bldP spid="342029" grpId="0" animBg="1"/>
      <p:bldP spid="342076"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分段的地址翻译</a:t>
            </a:r>
            <a:endParaRPr lang="zh-CN" altLang="zh-CN" smtClean="0">
              <a:sym typeface="Symbol" panose="05050102010706020507" pitchFamily="18" charset="2"/>
            </a:endParaRPr>
          </a:p>
        </p:txBody>
      </p:sp>
      <p:sp>
        <p:nvSpPr>
          <p:cNvPr id="343043" name="Rectangle 3"/>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来看一个例子</a:t>
            </a:r>
            <a:r>
              <a:rPr lang="en-US" altLang="zh-CN">
                <a:solidFill>
                  <a:srgbClr val="FF0000"/>
                </a:solidFill>
              </a:rPr>
              <a:t>!</a:t>
            </a:r>
          </a:p>
        </p:txBody>
      </p:sp>
      <p:grpSp>
        <p:nvGrpSpPr>
          <p:cNvPr id="343044" name="Group 4"/>
          <p:cNvGrpSpPr>
            <a:grpSpLocks/>
          </p:cNvGrpSpPr>
          <p:nvPr/>
        </p:nvGrpSpPr>
        <p:grpSpPr bwMode="auto">
          <a:xfrm>
            <a:off x="4191000" y="1208088"/>
            <a:ext cx="4659313" cy="1916112"/>
            <a:chOff x="2640" y="761"/>
            <a:chExt cx="2935" cy="1207"/>
          </a:xfrm>
        </p:grpSpPr>
        <p:sp>
          <p:nvSpPr>
            <p:cNvPr id="52267" name="Rectangle 5"/>
            <p:cNvSpPr>
              <a:spLocks noChangeArrowheads="1"/>
            </p:cNvSpPr>
            <p:nvPr/>
          </p:nvSpPr>
          <p:spPr bwMode="auto">
            <a:xfrm>
              <a:off x="3226" y="761"/>
              <a:ext cx="91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52268" name="Rectangle 6"/>
            <p:cNvSpPr>
              <a:spLocks noChangeArrowheads="1"/>
            </p:cNvSpPr>
            <p:nvPr/>
          </p:nvSpPr>
          <p:spPr bwMode="auto">
            <a:xfrm>
              <a:off x="4135" y="761"/>
              <a:ext cx="952"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52269" name="Rectangle 7"/>
            <p:cNvSpPr>
              <a:spLocks noChangeArrowheads="1"/>
            </p:cNvSpPr>
            <p:nvPr/>
          </p:nvSpPr>
          <p:spPr bwMode="auto">
            <a:xfrm>
              <a:off x="5087" y="761"/>
              <a:ext cx="488"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52270" name="Rectangle 8"/>
            <p:cNvSpPr>
              <a:spLocks noChangeArrowheads="1"/>
            </p:cNvSpPr>
            <p:nvPr/>
          </p:nvSpPr>
          <p:spPr bwMode="auto">
            <a:xfrm>
              <a:off x="2640" y="761"/>
              <a:ext cx="58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52271" name="Rectangle 9"/>
            <p:cNvSpPr>
              <a:spLocks noChangeArrowheads="1"/>
            </p:cNvSpPr>
            <p:nvPr/>
          </p:nvSpPr>
          <p:spPr bwMode="auto">
            <a:xfrm>
              <a:off x="3226" y="1027"/>
              <a:ext cx="91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0x4000</a:t>
              </a:r>
            </a:p>
          </p:txBody>
        </p:sp>
        <p:sp>
          <p:nvSpPr>
            <p:cNvPr id="52272" name="Rectangle 10"/>
            <p:cNvSpPr>
              <a:spLocks noChangeArrowheads="1"/>
            </p:cNvSpPr>
            <p:nvPr/>
          </p:nvSpPr>
          <p:spPr bwMode="auto">
            <a:xfrm>
              <a:off x="4135" y="1027"/>
              <a:ext cx="952"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0x0800</a:t>
              </a:r>
            </a:p>
          </p:txBody>
        </p:sp>
        <p:sp>
          <p:nvSpPr>
            <p:cNvPr id="52273" name="Rectangle 11"/>
            <p:cNvSpPr>
              <a:spLocks noChangeArrowheads="1"/>
            </p:cNvSpPr>
            <p:nvPr/>
          </p:nvSpPr>
          <p:spPr bwMode="auto">
            <a:xfrm>
              <a:off x="5087" y="1027"/>
              <a:ext cx="488"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2274" name="Rectangle 12"/>
            <p:cNvSpPr>
              <a:spLocks noChangeArrowheads="1"/>
            </p:cNvSpPr>
            <p:nvPr/>
          </p:nvSpPr>
          <p:spPr bwMode="auto">
            <a:xfrm>
              <a:off x="2640" y="1027"/>
              <a:ext cx="58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52275" name="Rectangle 13"/>
            <p:cNvSpPr>
              <a:spLocks noChangeArrowheads="1"/>
            </p:cNvSpPr>
            <p:nvPr/>
          </p:nvSpPr>
          <p:spPr bwMode="auto">
            <a:xfrm>
              <a:off x="3226" y="124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0x4800</a:t>
              </a:r>
            </a:p>
          </p:txBody>
        </p:sp>
        <p:sp>
          <p:nvSpPr>
            <p:cNvPr id="52276" name="Rectangle 14"/>
            <p:cNvSpPr>
              <a:spLocks noChangeArrowheads="1"/>
            </p:cNvSpPr>
            <p:nvPr/>
          </p:nvSpPr>
          <p:spPr bwMode="auto">
            <a:xfrm>
              <a:off x="4135" y="124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0x1400</a:t>
              </a:r>
            </a:p>
          </p:txBody>
        </p:sp>
        <p:sp>
          <p:nvSpPr>
            <p:cNvPr id="52277" name="Rectangle 15"/>
            <p:cNvSpPr>
              <a:spLocks noChangeArrowheads="1"/>
            </p:cNvSpPr>
            <p:nvPr/>
          </p:nvSpPr>
          <p:spPr bwMode="auto">
            <a:xfrm>
              <a:off x="5087" y="124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2278" name="Rectangle 16"/>
            <p:cNvSpPr>
              <a:spLocks noChangeArrowheads="1"/>
            </p:cNvSpPr>
            <p:nvPr/>
          </p:nvSpPr>
          <p:spPr bwMode="auto">
            <a:xfrm>
              <a:off x="2640" y="124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2279" name="Rectangle 17"/>
            <p:cNvSpPr>
              <a:spLocks noChangeArrowheads="1"/>
            </p:cNvSpPr>
            <p:nvPr/>
          </p:nvSpPr>
          <p:spPr bwMode="auto">
            <a:xfrm>
              <a:off x="3226" y="148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0xF000</a:t>
              </a:r>
            </a:p>
          </p:txBody>
        </p:sp>
        <p:sp>
          <p:nvSpPr>
            <p:cNvPr id="52280" name="Rectangle 18"/>
            <p:cNvSpPr>
              <a:spLocks noChangeArrowheads="1"/>
            </p:cNvSpPr>
            <p:nvPr/>
          </p:nvSpPr>
          <p:spPr bwMode="auto">
            <a:xfrm>
              <a:off x="4135" y="148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0x1000</a:t>
              </a:r>
            </a:p>
          </p:txBody>
        </p:sp>
        <p:sp>
          <p:nvSpPr>
            <p:cNvPr id="52281" name="Rectangle 19"/>
            <p:cNvSpPr>
              <a:spLocks noChangeArrowheads="1"/>
            </p:cNvSpPr>
            <p:nvPr/>
          </p:nvSpPr>
          <p:spPr bwMode="auto">
            <a:xfrm>
              <a:off x="5087" y="148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2282" name="Rectangle 20"/>
            <p:cNvSpPr>
              <a:spLocks noChangeArrowheads="1"/>
            </p:cNvSpPr>
            <p:nvPr/>
          </p:nvSpPr>
          <p:spPr bwMode="auto">
            <a:xfrm>
              <a:off x="2640" y="148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52283" name="Rectangle 21"/>
            <p:cNvSpPr>
              <a:spLocks noChangeArrowheads="1"/>
            </p:cNvSpPr>
            <p:nvPr/>
          </p:nvSpPr>
          <p:spPr bwMode="auto">
            <a:xfrm>
              <a:off x="3226" y="172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0x0000</a:t>
              </a:r>
            </a:p>
          </p:txBody>
        </p:sp>
        <p:sp>
          <p:nvSpPr>
            <p:cNvPr id="52284" name="Rectangle 22"/>
            <p:cNvSpPr>
              <a:spLocks noChangeArrowheads="1"/>
            </p:cNvSpPr>
            <p:nvPr/>
          </p:nvSpPr>
          <p:spPr bwMode="auto">
            <a:xfrm>
              <a:off x="4135" y="172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0x3000</a:t>
              </a:r>
            </a:p>
          </p:txBody>
        </p:sp>
        <p:sp>
          <p:nvSpPr>
            <p:cNvPr id="52285" name="Rectangle 23"/>
            <p:cNvSpPr>
              <a:spLocks noChangeArrowheads="1"/>
            </p:cNvSpPr>
            <p:nvPr/>
          </p:nvSpPr>
          <p:spPr bwMode="auto">
            <a:xfrm>
              <a:off x="5087" y="172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2286" name="Rectangle 24"/>
            <p:cNvSpPr>
              <a:spLocks noChangeArrowheads="1"/>
            </p:cNvSpPr>
            <p:nvPr/>
          </p:nvSpPr>
          <p:spPr bwMode="auto">
            <a:xfrm>
              <a:off x="2640" y="172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3065" name="Group 25"/>
          <p:cNvGrpSpPr>
            <a:grpSpLocks/>
          </p:cNvGrpSpPr>
          <p:nvPr/>
        </p:nvGrpSpPr>
        <p:grpSpPr bwMode="auto">
          <a:xfrm>
            <a:off x="17463" y="1966913"/>
            <a:ext cx="4084637" cy="1149350"/>
            <a:chOff x="65" y="1239"/>
            <a:chExt cx="2394" cy="724"/>
          </a:xfrm>
        </p:grpSpPr>
        <p:sp>
          <p:nvSpPr>
            <p:cNvPr id="52260" name="Rectangle 26"/>
            <p:cNvSpPr>
              <a:spLocks noChangeArrowheads="1"/>
            </p:cNvSpPr>
            <p:nvPr/>
          </p:nvSpPr>
          <p:spPr bwMode="auto">
            <a:xfrm>
              <a:off x="538" y="1239"/>
              <a:ext cx="1863" cy="26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52261" name="Rectangle 27"/>
            <p:cNvSpPr>
              <a:spLocks noChangeArrowheads="1"/>
            </p:cNvSpPr>
            <p:nvPr/>
          </p:nvSpPr>
          <p:spPr bwMode="auto">
            <a:xfrm>
              <a:off x="165" y="1239"/>
              <a:ext cx="507" cy="262"/>
            </a:xfrm>
            <a:prstGeom prst="rect">
              <a:avLst/>
            </a:prstGeom>
            <a:solidFill>
              <a:srgbClr val="F8F8F8"/>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smtClean="0"/>
                <a:t>段号</a:t>
              </a:r>
              <a:endParaRPr lang="en-US" altLang="zh-CN" sz="2400" dirty="0"/>
            </a:p>
          </p:txBody>
        </p:sp>
        <p:sp>
          <p:nvSpPr>
            <p:cNvPr id="52262" name="Text Box 28"/>
            <p:cNvSpPr txBox="1">
              <a:spLocks noChangeArrowheads="1"/>
            </p:cNvSpPr>
            <p:nvPr/>
          </p:nvSpPr>
          <p:spPr bwMode="auto">
            <a:xfrm>
              <a:off x="2263" y="1488"/>
              <a:ext cx="19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52263" name="Text Box 29"/>
            <p:cNvSpPr txBox="1">
              <a:spLocks noChangeArrowheads="1"/>
            </p:cNvSpPr>
            <p:nvPr/>
          </p:nvSpPr>
          <p:spPr bwMode="auto">
            <a:xfrm>
              <a:off x="393" y="1520"/>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14</a:t>
              </a:r>
            </a:p>
          </p:txBody>
        </p:sp>
        <p:sp>
          <p:nvSpPr>
            <p:cNvPr id="52264" name="Text Box 30"/>
            <p:cNvSpPr txBox="1">
              <a:spLocks noChangeArrowheads="1"/>
            </p:cNvSpPr>
            <p:nvPr/>
          </p:nvSpPr>
          <p:spPr bwMode="auto">
            <a:xfrm>
              <a:off x="586" y="1518"/>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13</a:t>
              </a:r>
            </a:p>
          </p:txBody>
        </p:sp>
        <p:sp>
          <p:nvSpPr>
            <p:cNvPr id="52265" name="Text Box 31"/>
            <p:cNvSpPr txBox="1">
              <a:spLocks noChangeArrowheads="1"/>
            </p:cNvSpPr>
            <p:nvPr/>
          </p:nvSpPr>
          <p:spPr bwMode="auto">
            <a:xfrm>
              <a:off x="65" y="1532"/>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15</a:t>
              </a:r>
            </a:p>
          </p:txBody>
        </p:sp>
        <p:sp>
          <p:nvSpPr>
            <p:cNvPr id="52266" name="Text Box 32"/>
            <p:cNvSpPr txBox="1">
              <a:spLocks noChangeArrowheads="1"/>
            </p:cNvSpPr>
            <p:nvPr/>
          </p:nvSpPr>
          <p:spPr bwMode="auto">
            <a:xfrm>
              <a:off x="625" y="1723"/>
              <a:ext cx="1272"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mic Sans MS" panose="030F0702030302020204" pitchFamily="66" charset="0"/>
                </a:rPr>
                <a:t>逻辑地址格式</a:t>
              </a:r>
            </a:p>
          </p:txBody>
        </p:sp>
      </p:grpSp>
      <p:sp>
        <p:nvSpPr>
          <p:cNvPr id="343073" name="AutoShape 33"/>
          <p:cNvSpPr>
            <a:spLocks noChangeArrowheads="1"/>
          </p:cNvSpPr>
          <p:nvPr/>
        </p:nvSpPr>
        <p:spPr bwMode="auto">
          <a:xfrm rot="10800000">
            <a:off x="304800" y="3276600"/>
            <a:ext cx="3048000" cy="914400"/>
          </a:xfrm>
          <a:prstGeom prst="wedgeRoundRectCallout">
            <a:avLst>
              <a:gd name="adj1" fmla="val -14481"/>
              <a:gd name="adj2" fmla="val 7413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可以有多种格式，如</a:t>
            </a:r>
            <a:r>
              <a:rPr lang="en-US" altLang="zh-CN" sz="2400"/>
              <a:t>es:bx</a:t>
            </a:r>
            <a:r>
              <a:rPr lang="zh-CN" altLang="en-US" sz="2400"/>
              <a:t>，</a:t>
            </a:r>
            <a:r>
              <a:rPr lang="en-US" altLang="zh-CN" sz="2400"/>
              <a:t>cs:ip</a:t>
            </a:r>
            <a:r>
              <a:rPr lang="zh-CN" altLang="en-US" sz="2400"/>
              <a:t>等</a:t>
            </a:r>
          </a:p>
        </p:txBody>
      </p:sp>
      <p:grpSp>
        <p:nvGrpSpPr>
          <p:cNvPr id="343074" name="Group 34"/>
          <p:cNvGrpSpPr>
            <a:grpSpLocks/>
          </p:cNvGrpSpPr>
          <p:nvPr/>
        </p:nvGrpSpPr>
        <p:grpSpPr bwMode="auto">
          <a:xfrm>
            <a:off x="914400" y="4724400"/>
            <a:ext cx="4127500" cy="1066800"/>
            <a:chOff x="576" y="2976"/>
            <a:chExt cx="2600" cy="672"/>
          </a:xfrm>
        </p:grpSpPr>
        <p:sp>
          <p:nvSpPr>
            <p:cNvPr id="52257" name="Text Box 35"/>
            <p:cNvSpPr txBox="1">
              <a:spLocks noChangeArrowheads="1"/>
            </p:cNvSpPr>
            <p:nvPr/>
          </p:nvSpPr>
          <p:spPr bwMode="auto">
            <a:xfrm>
              <a:off x="576" y="2976"/>
              <a:ext cx="2592" cy="67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tabLst>
                  <a:tab pos="1027113" algn="l"/>
                  <a:tab pos="2166938" algn="l"/>
                  <a:tab pos="2805113" algn="l"/>
                  <a:tab pos="4459288" algn="l"/>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tabLst>
                  <a:tab pos="1027113" algn="l"/>
                  <a:tab pos="2166938" algn="l"/>
                  <a:tab pos="2805113" algn="l"/>
                  <a:tab pos="4459288" algn="l"/>
                </a:tabLst>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tabLst>
                  <a:tab pos="1027113" algn="l"/>
                  <a:tab pos="2166938" algn="l"/>
                  <a:tab pos="2805113" algn="l"/>
                  <a:tab pos="4459288" algn="l"/>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9pPr>
            </a:lstStyle>
            <a:p>
              <a:pPr>
                <a:lnSpc>
                  <a:spcPct val="80000"/>
                </a:lnSpc>
                <a:buClrTx/>
                <a:buSzPct val="100000"/>
                <a:buFontTx/>
                <a:buNone/>
              </a:pPr>
              <a:r>
                <a:rPr lang="en-US" altLang="zh-CN" sz="2400">
                  <a:latin typeface="Courier New" panose="02070309020205020404" pitchFamily="49" charset="0"/>
                </a:rPr>
                <a:t>mov ax, _var</a:t>
              </a:r>
              <a:br>
                <a:rPr lang="en-US" altLang="zh-CN" sz="2400">
                  <a:latin typeface="Courier New" panose="02070309020205020404" pitchFamily="49" charset="0"/>
                </a:rPr>
              </a:br>
              <a:r>
                <a:rPr lang="en-US" altLang="zh-CN" sz="2400">
                  <a:latin typeface="Courier New" panose="02070309020205020404" pitchFamily="49" charset="0"/>
                </a:rPr>
                <a:t>…	   …</a:t>
              </a:r>
            </a:p>
            <a:p>
              <a:pPr>
                <a:lnSpc>
                  <a:spcPct val="80000"/>
                </a:lnSpc>
                <a:buClrTx/>
                <a:buSzPct val="100000"/>
                <a:buFontTx/>
                <a:buNone/>
              </a:pPr>
              <a:r>
                <a:rPr lang="en-US" altLang="zh-CN" sz="2400">
                  <a:latin typeface="Courier New" panose="02070309020205020404" pitchFamily="49" charset="0"/>
                </a:rPr>
                <a:t>_var	dw 0x314159</a:t>
              </a:r>
            </a:p>
          </p:txBody>
        </p:sp>
        <p:sp>
          <p:nvSpPr>
            <p:cNvPr id="52258" name="Rectangle 36"/>
            <p:cNvSpPr>
              <a:spLocks noChangeArrowheads="1"/>
            </p:cNvSpPr>
            <p:nvPr/>
          </p:nvSpPr>
          <p:spPr bwMode="auto">
            <a:xfrm>
              <a:off x="2518" y="3360"/>
              <a:ext cx="658" cy="258"/>
            </a:xfrm>
            <a:prstGeom prst="rect">
              <a:avLst/>
            </a:prstGeom>
            <a:noFill/>
            <a:ln w="12700">
              <a:solidFill>
                <a:srgbClr val="FF0000"/>
              </a:solidFill>
              <a:prstDash val="dash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0x4050</a:t>
              </a:r>
            </a:p>
          </p:txBody>
        </p:sp>
        <p:sp>
          <p:nvSpPr>
            <p:cNvPr id="52259" name="Rectangle 37"/>
            <p:cNvSpPr>
              <a:spLocks noChangeArrowheads="1"/>
            </p:cNvSpPr>
            <p:nvPr/>
          </p:nvSpPr>
          <p:spPr bwMode="auto">
            <a:xfrm>
              <a:off x="2079" y="2976"/>
              <a:ext cx="569" cy="258"/>
            </a:xfrm>
            <a:prstGeom prst="rect">
              <a:avLst/>
            </a:prstGeom>
            <a:noFill/>
            <a:ln w="12700">
              <a:solidFill>
                <a:srgbClr val="FF0000"/>
              </a:solidFill>
              <a:prstDash val="dash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0x240</a:t>
              </a:r>
            </a:p>
          </p:txBody>
        </p:sp>
      </p:grpSp>
      <p:sp>
        <p:nvSpPr>
          <p:cNvPr id="343078" name="AutoShape 38"/>
          <p:cNvSpPr>
            <a:spLocks noChangeArrowheads="1"/>
          </p:cNvSpPr>
          <p:nvPr/>
        </p:nvSpPr>
        <p:spPr bwMode="auto">
          <a:xfrm>
            <a:off x="6172200" y="3581400"/>
            <a:ext cx="304800" cy="152400"/>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3079" name="Group 39"/>
          <p:cNvGrpSpPr>
            <a:grpSpLocks/>
          </p:cNvGrpSpPr>
          <p:nvPr/>
        </p:nvGrpSpPr>
        <p:grpSpPr bwMode="auto">
          <a:xfrm>
            <a:off x="3657600" y="3429000"/>
            <a:ext cx="2438400" cy="466725"/>
            <a:chOff x="2304" y="2160"/>
            <a:chExt cx="1536" cy="294"/>
          </a:xfrm>
        </p:grpSpPr>
        <p:sp>
          <p:nvSpPr>
            <p:cNvPr id="52255" name="Rectangle 40"/>
            <p:cNvSpPr>
              <a:spLocks noChangeArrowheads="1"/>
            </p:cNvSpPr>
            <p:nvPr/>
          </p:nvSpPr>
          <p:spPr bwMode="auto">
            <a:xfrm>
              <a:off x="2880" y="2160"/>
              <a:ext cx="960"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0x240</a:t>
              </a:r>
            </a:p>
          </p:txBody>
        </p:sp>
        <p:sp>
          <p:nvSpPr>
            <p:cNvPr id="52256" name="Rectangle 41"/>
            <p:cNvSpPr>
              <a:spLocks noChangeArrowheads="1"/>
            </p:cNvSpPr>
            <p:nvPr/>
          </p:nvSpPr>
          <p:spPr bwMode="auto">
            <a:xfrm>
              <a:off x="2304" y="2162"/>
              <a:ext cx="5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PC =</a:t>
              </a:r>
            </a:p>
          </p:txBody>
        </p:sp>
      </p:grpSp>
      <p:sp>
        <p:nvSpPr>
          <p:cNvPr id="343082" name="Rectangle 42"/>
          <p:cNvSpPr>
            <a:spLocks noChangeArrowheads="1"/>
          </p:cNvSpPr>
          <p:nvPr/>
        </p:nvSpPr>
        <p:spPr bwMode="auto">
          <a:xfrm>
            <a:off x="6553200" y="3429000"/>
            <a:ext cx="2514600" cy="466725"/>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段号</a:t>
            </a:r>
            <a:r>
              <a:rPr lang="en-US" altLang="zh-CN" sz="2400">
                <a:solidFill>
                  <a:srgbClr val="FF0000"/>
                </a:solidFill>
              </a:rPr>
              <a:t>:0, </a:t>
            </a:r>
            <a:r>
              <a:rPr lang="zh-CN" altLang="en-US" sz="2400">
                <a:solidFill>
                  <a:srgbClr val="FF0000"/>
                </a:solidFill>
              </a:rPr>
              <a:t>偏移</a:t>
            </a:r>
            <a:r>
              <a:rPr lang="en-US" altLang="zh-CN" sz="2400">
                <a:solidFill>
                  <a:srgbClr val="FF0000"/>
                </a:solidFill>
              </a:rPr>
              <a:t>240</a:t>
            </a:r>
          </a:p>
        </p:txBody>
      </p:sp>
      <p:sp>
        <p:nvSpPr>
          <p:cNvPr id="343083" name="Freeform 43"/>
          <p:cNvSpPr>
            <a:spLocks/>
          </p:cNvSpPr>
          <p:nvPr/>
        </p:nvSpPr>
        <p:spPr bwMode="auto">
          <a:xfrm>
            <a:off x="4876800" y="1752600"/>
            <a:ext cx="1676400" cy="1752600"/>
          </a:xfrm>
          <a:custGeom>
            <a:avLst/>
            <a:gdLst>
              <a:gd name="T0" fmla="*/ 0 w 1056"/>
              <a:gd name="T1" fmla="*/ 0 h 1104"/>
              <a:gd name="T2" fmla="*/ 2147483646 w 1056"/>
              <a:gd name="T3" fmla="*/ 2147483646 h 1104"/>
              <a:gd name="T4" fmla="*/ 2147483646 w 1056"/>
              <a:gd name="T5" fmla="*/ 2147483646 h 1104"/>
              <a:gd name="T6" fmla="*/ 0 60000 65536"/>
              <a:gd name="T7" fmla="*/ 0 60000 65536"/>
              <a:gd name="T8" fmla="*/ 0 60000 65536"/>
            </a:gdLst>
            <a:ahLst/>
            <a:cxnLst>
              <a:cxn ang="T6">
                <a:pos x="T0" y="T1"/>
              </a:cxn>
              <a:cxn ang="T7">
                <a:pos x="T2" y="T3"/>
              </a:cxn>
              <a:cxn ang="T8">
                <a:pos x="T4" y="T5"/>
              </a:cxn>
            </a:cxnLst>
            <a:rect l="0" t="0" r="r" b="b"/>
            <a:pathLst>
              <a:path w="1056" h="1104">
                <a:moveTo>
                  <a:pt x="0" y="0"/>
                </a:moveTo>
                <a:cubicBezTo>
                  <a:pt x="56" y="340"/>
                  <a:pt x="112" y="680"/>
                  <a:pt x="288" y="864"/>
                </a:cubicBezTo>
                <a:cubicBezTo>
                  <a:pt x="464" y="1048"/>
                  <a:pt x="760" y="1076"/>
                  <a:pt x="1056" y="1104"/>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3084" name="AutoShape 44"/>
          <p:cNvSpPr>
            <a:spLocks noChangeArrowheads="1"/>
          </p:cNvSpPr>
          <p:nvPr/>
        </p:nvSpPr>
        <p:spPr bwMode="auto">
          <a:xfrm rot="16200000" flipH="1">
            <a:off x="7543800" y="4038600"/>
            <a:ext cx="304800" cy="152400"/>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43085" name="Rectangle 45"/>
          <p:cNvSpPr>
            <a:spLocks noChangeArrowheads="1"/>
          </p:cNvSpPr>
          <p:nvPr/>
        </p:nvSpPr>
        <p:spPr bwMode="auto">
          <a:xfrm>
            <a:off x="6553200" y="5172075"/>
            <a:ext cx="2514600" cy="466725"/>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0x4000+240</a:t>
            </a:r>
          </a:p>
        </p:txBody>
      </p:sp>
      <p:grpSp>
        <p:nvGrpSpPr>
          <p:cNvPr id="343086" name="Group 46"/>
          <p:cNvGrpSpPr>
            <a:grpSpLocks/>
          </p:cNvGrpSpPr>
          <p:nvPr/>
        </p:nvGrpSpPr>
        <p:grpSpPr bwMode="auto">
          <a:xfrm>
            <a:off x="6197600" y="1752600"/>
            <a:ext cx="2546350" cy="3048000"/>
            <a:chOff x="3904" y="1104"/>
            <a:chExt cx="1604" cy="1920"/>
          </a:xfrm>
        </p:grpSpPr>
        <p:sp>
          <p:nvSpPr>
            <p:cNvPr id="52250" name="Oval 47"/>
            <p:cNvSpPr>
              <a:spLocks noChangeArrowheads="1"/>
            </p:cNvSpPr>
            <p:nvPr/>
          </p:nvSpPr>
          <p:spPr bwMode="auto">
            <a:xfrm>
              <a:off x="4656" y="2698"/>
              <a:ext cx="358" cy="326"/>
            </a:xfrm>
            <a:prstGeom prst="ellipse">
              <a:avLst/>
            </a:prstGeom>
            <a:solidFill>
              <a:srgbClr val="FF66CC"/>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4000">
                  <a:latin typeface="Comic Sans MS" panose="030F0702030302020204" pitchFamily="66" charset="0"/>
                </a:rPr>
                <a:t>&lt;</a:t>
              </a:r>
            </a:p>
          </p:txBody>
        </p:sp>
        <p:grpSp>
          <p:nvGrpSpPr>
            <p:cNvPr id="52251" name="Group 48"/>
            <p:cNvGrpSpPr>
              <a:grpSpLocks/>
            </p:cNvGrpSpPr>
            <p:nvPr/>
          </p:nvGrpSpPr>
          <p:grpSpPr bwMode="auto">
            <a:xfrm>
              <a:off x="5008" y="2566"/>
              <a:ext cx="500" cy="341"/>
              <a:chOff x="5008" y="2566"/>
              <a:chExt cx="500" cy="341"/>
            </a:xfrm>
          </p:grpSpPr>
          <p:sp>
            <p:nvSpPr>
              <p:cNvPr id="52253" name="Text Box 49"/>
              <p:cNvSpPr txBox="1">
                <a:spLocks noChangeArrowheads="1"/>
              </p:cNvSpPr>
              <p:nvPr/>
            </p:nvSpPr>
            <p:spPr bwMode="auto">
              <a:xfrm>
                <a:off x="5008" y="2566"/>
                <a:ext cx="500"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异常</a:t>
                </a:r>
              </a:p>
            </p:txBody>
          </p:sp>
          <p:sp>
            <p:nvSpPr>
              <p:cNvPr id="52254" name="AutoShape 50"/>
              <p:cNvSpPr>
                <a:spLocks noChangeArrowheads="1"/>
              </p:cNvSpPr>
              <p:nvPr/>
            </p:nvSpPr>
            <p:spPr bwMode="auto">
              <a:xfrm>
                <a:off x="5040" y="2811"/>
                <a:ext cx="384" cy="96"/>
              </a:xfrm>
              <a:prstGeom prst="rightArrow">
                <a:avLst>
                  <a:gd name="adj1" fmla="val 50000"/>
                  <a:gd name="adj2" fmla="val 10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52252" name="Freeform 51"/>
            <p:cNvSpPr>
              <a:spLocks/>
            </p:cNvSpPr>
            <p:nvPr/>
          </p:nvSpPr>
          <p:spPr bwMode="auto">
            <a:xfrm>
              <a:off x="3904" y="1104"/>
              <a:ext cx="752" cy="1776"/>
            </a:xfrm>
            <a:custGeom>
              <a:avLst/>
              <a:gdLst>
                <a:gd name="T0" fmla="*/ 368 w 752"/>
                <a:gd name="T1" fmla="*/ 0 h 1776"/>
                <a:gd name="T2" fmla="*/ 32 w 752"/>
                <a:gd name="T3" fmla="*/ 960 h 1776"/>
                <a:gd name="T4" fmla="*/ 176 w 752"/>
                <a:gd name="T5" fmla="*/ 1632 h 1776"/>
                <a:gd name="T6" fmla="*/ 752 w 752"/>
                <a:gd name="T7" fmla="*/ 1776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2" h="1776">
                  <a:moveTo>
                    <a:pt x="368" y="0"/>
                  </a:moveTo>
                  <a:cubicBezTo>
                    <a:pt x="216" y="344"/>
                    <a:pt x="64" y="688"/>
                    <a:pt x="32" y="960"/>
                  </a:cubicBezTo>
                  <a:cubicBezTo>
                    <a:pt x="0" y="1232"/>
                    <a:pt x="56" y="1496"/>
                    <a:pt x="176" y="1632"/>
                  </a:cubicBezTo>
                  <a:cubicBezTo>
                    <a:pt x="296" y="1768"/>
                    <a:pt x="524" y="1772"/>
                    <a:pt x="752" y="1776"/>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3092" name="AutoShape 52"/>
          <p:cNvSpPr>
            <a:spLocks noChangeArrowheads="1"/>
          </p:cNvSpPr>
          <p:nvPr/>
        </p:nvSpPr>
        <p:spPr bwMode="auto">
          <a:xfrm rot="16200000" flipH="1">
            <a:off x="7543800" y="4924425"/>
            <a:ext cx="304800" cy="152400"/>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3093" name="Group 53"/>
          <p:cNvGrpSpPr>
            <a:grpSpLocks/>
          </p:cNvGrpSpPr>
          <p:nvPr/>
        </p:nvGrpSpPr>
        <p:grpSpPr bwMode="auto">
          <a:xfrm>
            <a:off x="4191000" y="4876800"/>
            <a:ext cx="2743200" cy="609600"/>
            <a:chOff x="2640" y="3072"/>
            <a:chExt cx="1728" cy="384"/>
          </a:xfrm>
        </p:grpSpPr>
        <p:sp>
          <p:nvSpPr>
            <p:cNvPr id="52248" name="Line 54"/>
            <p:cNvSpPr>
              <a:spLocks noChangeShapeType="1"/>
            </p:cNvSpPr>
            <p:nvPr/>
          </p:nvSpPr>
          <p:spPr bwMode="auto">
            <a:xfrm flipH="1" flipV="1">
              <a:off x="2640" y="3120"/>
              <a:ext cx="1440" cy="336"/>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sp>
          <p:nvSpPr>
            <p:cNvPr id="52249" name="Text Box 55"/>
            <p:cNvSpPr txBox="1">
              <a:spLocks noChangeArrowheads="1"/>
            </p:cNvSpPr>
            <p:nvPr/>
          </p:nvSpPr>
          <p:spPr bwMode="auto">
            <a:xfrm rot="681010">
              <a:off x="3216" y="3072"/>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hlink"/>
                  </a:solidFill>
                </a:rPr>
                <a:t>取出指令</a:t>
              </a:r>
            </a:p>
          </p:txBody>
        </p:sp>
      </p:grpSp>
      <p:sp>
        <p:nvSpPr>
          <p:cNvPr id="343096" name="Rectangle 56"/>
          <p:cNvSpPr>
            <a:spLocks noChangeArrowheads="1"/>
          </p:cNvSpPr>
          <p:nvPr/>
        </p:nvSpPr>
        <p:spPr bwMode="auto">
          <a:xfrm>
            <a:off x="-76200" y="4724400"/>
            <a:ext cx="103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0x4240</a:t>
            </a:r>
          </a:p>
        </p:txBody>
      </p:sp>
      <p:sp>
        <p:nvSpPr>
          <p:cNvPr id="343097" name="AutoShape 57"/>
          <p:cNvSpPr>
            <a:spLocks noChangeArrowheads="1"/>
          </p:cNvSpPr>
          <p:nvPr/>
        </p:nvSpPr>
        <p:spPr bwMode="auto">
          <a:xfrm rot="10800000">
            <a:off x="3429000" y="4038600"/>
            <a:ext cx="1905000" cy="533400"/>
          </a:xfrm>
          <a:prstGeom prst="wedgeRoundRectCallout">
            <a:avLst>
              <a:gd name="adj1" fmla="val 35333"/>
              <a:gd name="adj2" fmla="val -8899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逻辑地址</a:t>
            </a:r>
          </a:p>
        </p:txBody>
      </p:sp>
      <p:sp>
        <p:nvSpPr>
          <p:cNvPr id="343098" name="AutoShape 58"/>
          <p:cNvSpPr>
            <a:spLocks noChangeArrowheads="1"/>
          </p:cNvSpPr>
          <p:nvPr/>
        </p:nvSpPr>
        <p:spPr bwMode="auto">
          <a:xfrm rot="10800000">
            <a:off x="6705600" y="5791200"/>
            <a:ext cx="1905000" cy="533400"/>
          </a:xfrm>
          <a:prstGeom prst="wedgeRoundRectCallout">
            <a:avLst>
              <a:gd name="adj1" fmla="val -10421"/>
              <a:gd name="adj2" fmla="val 9404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物理地址</a:t>
            </a:r>
          </a:p>
        </p:txBody>
      </p:sp>
      <p:sp>
        <p:nvSpPr>
          <p:cNvPr id="343099" name="Rectangle 59"/>
          <p:cNvSpPr>
            <a:spLocks noChangeArrowheads="1"/>
          </p:cNvSpPr>
          <p:nvPr/>
        </p:nvSpPr>
        <p:spPr bwMode="auto">
          <a:xfrm>
            <a:off x="6400800" y="4699000"/>
            <a:ext cx="1189038" cy="406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800&gt;240</a:t>
            </a:r>
          </a:p>
        </p:txBody>
      </p:sp>
      <p:grpSp>
        <p:nvGrpSpPr>
          <p:cNvPr id="343100" name="Group 60"/>
          <p:cNvGrpSpPr>
            <a:grpSpLocks/>
          </p:cNvGrpSpPr>
          <p:nvPr/>
        </p:nvGrpSpPr>
        <p:grpSpPr bwMode="auto">
          <a:xfrm>
            <a:off x="1143000" y="5949950"/>
            <a:ext cx="7696200" cy="603250"/>
            <a:chOff x="720" y="3748"/>
            <a:chExt cx="4848" cy="380"/>
          </a:xfrm>
        </p:grpSpPr>
        <p:sp>
          <p:nvSpPr>
            <p:cNvPr id="52246" name="Rectangle 61"/>
            <p:cNvSpPr>
              <a:spLocks noChangeArrowheads="1"/>
            </p:cNvSpPr>
            <p:nvPr/>
          </p:nvSpPr>
          <p:spPr bwMode="auto">
            <a:xfrm>
              <a:off x="720" y="3748"/>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同样可算出</a:t>
              </a:r>
              <a:r>
                <a:rPr lang="en-US" altLang="zh-CN" sz="2400"/>
                <a:t>_var</a:t>
              </a:r>
              <a:r>
                <a:rPr lang="zh-CN" altLang="en-US" sz="2400"/>
                <a:t>应该在</a:t>
              </a:r>
              <a:r>
                <a:rPr lang="en-US" altLang="zh-CN" sz="2400"/>
                <a:t>0x4850</a:t>
              </a:r>
              <a:r>
                <a:rPr lang="zh-CN" altLang="en-US" sz="2400"/>
                <a:t>处</a:t>
              </a:r>
              <a:endParaRPr lang="zh-CN" altLang="en-US" sz="2400">
                <a:solidFill>
                  <a:srgbClr val="FF0000"/>
                </a:solidFill>
              </a:endParaRPr>
            </a:p>
          </p:txBody>
        </p:sp>
        <p:pic>
          <p:nvPicPr>
            <p:cNvPr id="52247" name="Picture 6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39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3043"/>
                                        </p:tgtEl>
                                        <p:attrNameLst>
                                          <p:attrName>style.visibility</p:attrName>
                                        </p:attrNameLst>
                                      </p:cBhvr>
                                      <p:to>
                                        <p:strVal val="visible"/>
                                      </p:to>
                                    </p:set>
                                    <p:animEffect transition="in" filter="dissolve">
                                      <p:cBhvr>
                                        <p:cTn id="7" dur="500"/>
                                        <p:tgtEl>
                                          <p:spTgt spid="3430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3044"/>
                                        </p:tgtEl>
                                        <p:attrNameLst>
                                          <p:attrName>style.visibility</p:attrName>
                                        </p:attrNameLst>
                                      </p:cBhvr>
                                      <p:to>
                                        <p:strVal val="visible"/>
                                      </p:to>
                                    </p:set>
                                    <p:animEffect transition="in" filter="dissolve">
                                      <p:cBhvr>
                                        <p:cTn id="12" dur="500"/>
                                        <p:tgtEl>
                                          <p:spTgt spid="343044"/>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43065"/>
                                        </p:tgtEl>
                                        <p:attrNameLst>
                                          <p:attrName>style.visibility</p:attrName>
                                        </p:attrNameLst>
                                      </p:cBhvr>
                                      <p:to>
                                        <p:strVal val="visible"/>
                                      </p:to>
                                    </p:set>
                                    <p:animEffect transition="in" filter="dissolve">
                                      <p:cBhvr>
                                        <p:cTn id="16" dur="500"/>
                                        <p:tgtEl>
                                          <p:spTgt spid="343065"/>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43073"/>
                                        </p:tgtEl>
                                        <p:attrNameLst>
                                          <p:attrName>style.visibility</p:attrName>
                                        </p:attrNameLst>
                                      </p:cBhvr>
                                      <p:to>
                                        <p:strVal val="visible"/>
                                      </p:to>
                                    </p:set>
                                    <p:animEffect transition="in" filter="dissolve">
                                      <p:cBhvr>
                                        <p:cTn id="20" dur="500"/>
                                        <p:tgtEl>
                                          <p:spTgt spid="34307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43074"/>
                                        </p:tgtEl>
                                        <p:attrNameLst>
                                          <p:attrName>style.visibility</p:attrName>
                                        </p:attrNameLst>
                                      </p:cBhvr>
                                      <p:to>
                                        <p:strVal val="visible"/>
                                      </p:to>
                                    </p:set>
                                    <p:animEffect transition="in" filter="dissolve">
                                      <p:cBhvr>
                                        <p:cTn id="25" dur="500"/>
                                        <p:tgtEl>
                                          <p:spTgt spid="343074"/>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43097"/>
                                        </p:tgtEl>
                                        <p:attrNameLst>
                                          <p:attrName>style.visibility</p:attrName>
                                        </p:attrNameLst>
                                      </p:cBhvr>
                                      <p:to>
                                        <p:strVal val="visible"/>
                                      </p:to>
                                    </p:set>
                                    <p:animEffect transition="in" filter="dissolve">
                                      <p:cBhvr>
                                        <p:cTn id="29" dur="500"/>
                                        <p:tgtEl>
                                          <p:spTgt spid="34309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343079"/>
                                        </p:tgtEl>
                                        <p:attrNameLst>
                                          <p:attrName>style.visibility</p:attrName>
                                        </p:attrNameLst>
                                      </p:cBhvr>
                                      <p:to>
                                        <p:strVal val="visible"/>
                                      </p:to>
                                    </p:set>
                                    <p:animEffect transition="in" filter="dissolve">
                                      <p:cBhvr>
                                        <p:cTn id="34" dur="500"/>
                                        <p:tgtEl>
                                          <p:spTgt spid="34307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343078"/>
                                        </p:tgtEl>
                                        <p:attrNameLst>
                                          <p:attrName>style.visibility</p:attrName>
                                        </p:attrNameLst>
                                      </p:cBhvr>
                                      <p:to>
                                        <p:strVal val="visible"/>
                                      </p:to>
                                    </p:set>
                                    <p:anim calcmode="lin" valueType="num">
                                      <p:cBhvr>
                                        <p:cTn id="39" dur="500" fill="hold"/>
                                        <p:tgtEl>
                                          <p:spTgt spid="343078"/>
                                        </p:tgtEl>
                                        <p:attrNameLst>
                                          <p:attrName>ppt_x</p:attrName>
                                        </p:attrNameLst>
                                      </p:cBhvr>
                                      <p:tavLst>
                                        <p:tav tm="0">
                                          <p:val>
                                            <p:strVal val="#ppt_x-#ppt_w/2"/>
                                          </p:val>
                                        </p:tav>
                                        <p:tav tm="100000">
                                          <p:val>
                                            <p:strVal val="#ppt_x"/>
                                          </p:val>
                                        </p:tav>
                                      </p:tavLst>
                                    </p:anim>
                                    <p:anim calcmode="lin" valueType="num">
                                      <p:cBhvr>
                                        <p:cTn id="40" dur="500" fill="hold"/>
                                        <p:tgtEl>
                                          <p:spTgt spid="343078"/>
                                        </p:tgtEl>
                                        <p:attrNameLst>
                                          <p:attrName>ppt_y</p:attrName>
                                        </p:attrNameLst>
                                      </p:cBhvr>
                                      <p:tavLst>
                                        <p:tav tm="0">
                                          <p:val>
                                            <p:strVal val="#ppt_y"/>
                                          </p:val>
                                        </p:tav>
                                        <p:tav tm="100000">
                                          <p:val>
                                            <p:strVal val="#ppt_y"/>
                                          </p:val>
                                        </p:tav>
                                      </p:tavLst>
                                    </p:anim>
                                    <p:anim calcmode="lin" valueType="num">
                                      <p:cBhvr>
                                        <p:cTn id="41" dur="500" fill="hold"/>
                                        <p:tgtEl>
                                          <p:spTgt spid="343078"/>
                                        </p:tgtEl>
                                        <p:attrNameLst>
                                          <p:attrName>ppt_w</p:attrName>
                                        </p:attrNameLst>
                                      </p:cBhvr>
                                      <p:tavLst>
                                        <p:tav tm="0">
                                          <p:val>
                                            <p:fltVal val="0"/>
                                          </p:val>
                                        </p:tav>
                                        <p:tav tm="100000">
                                          <p:val>
                                            <p:strVal val="#ppt_w"/>
                                          </p:val>
                                        </p:tav>
                                      </p:tavLst>
                                    </p:anim>
                                    <p:anim calcmode="lin" valueType="num">
                                      <p:cBhvr>
                                        <p:cTn id="42" dur="500" fill="hold"/>
                                        <p:tgtEl>
                                          <p:spTgt spid="343078"/>
                                        </p:tgtEl>
                                        <p:attrNameLst>
                                          <p:attrName>ppt_h</p:attrName>
                                        </p:attrNameLst>
                                      </p:cBhvr>
                                      <p:tavLst>
                                        <p:tav tm="0">
                                          <p:val>
                                            <p:strVal val="#ppt_h"/>
                                          </p:val>
                                        </p:tav>
                                        <p:tav tm="100000">
                                          <p:val>
                                            <p:strVal val="#ppt_h"/>
                                          </p:val>
                                        </p:tav>
                                      </p:tavLst>
                                    </p:anim>
                                  </p:childTnLst>
                                </p:cTn>
                              </p:par>
                            </p:childTnLst>
                          </p:cTn>
                        </p:par>
                        <p:par>
                          <p:cTn id="43" fill="hold" nodeType="afterGroup">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43082"/>
                                        </p:tgtEl>
                                        <p:attrNameLst>
                                          <p:attrName>style.visibility</p:attrName>
                                        </p:attrNameLst>
                                      </p:cBhvr>
                                      <p:to>
                                        <p:strVal val="visible"/>
                                      </p:to>
                                    </p:set>
                                    <p:animEffect transition="in" filter="dissolve">
                                      <p:cBhvr>
                                        <p:cTn id="46" dur="500"/>
                                        <p:tgtEl>
                                          <p:spTgt spid="34308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43083"/>
                                        </p:tgtEl>
                                        <p:attrNameLst>
                                          <p:attrName>style.visibility</p:attrName>
                                        </p:attrNameLst>
                                      </p:cBhvr>
                                      <p:to>
                                        <p:strVal val="visible"/>
                                      </p:to>
                                    </p:set>
                                    <p:animEffect transition="in" filter="wipe(up)">
                                      <p:cBhvr>
                                        <p:cTn id="51" dur="500"/>
                                        <p:tgtEl>
                                          <p:spTgt spid="343083"/>
                                        </p:tgtEl>
                                      </p:cBhvr>
                                    </p:animEffect>
                                  </p:childTnLst>
                                </p:cTn>
                              </p:par>
                            </p:childTnLst>
                          </p:cTn>
                        </p:par>
                        <p:par>
                          <p:cTn id="52" fill="hold" nodeType="afterGroup">
                            <p:stCondLst>
                              <p:cond delay="500"/>
                            </p:stCondLst>
                            <p:childTnLst>
                              <p:par>
                                <p:cTn id="53" presetID="17" presetClass="entr" presetSubtype="1" fill="hold" grpId="0" nodeType="afterEffect">
                                  <p:stCondLst>
                                    <p:cond delay="0"/>
                                  </p:stCondLst>
                                  <p:childTnLst>
                                    <p:set>
                                      <p:cBhvr>
                                        <p:cTn id="54" dur="1" fill="hold">
                                          <p:stCondLst>
                                            <p:cond delay="0"/>
                                          </p:stCondLst>
                                        </p:cTn>
                                        <p:tgtEl>
                                          <p:spTgt spid="343084"/>
                                        </p:tgtEl>
                                        <p:attrNameLst>
                                          <p:attrName>style.visibility</p:attrName>
                                        </p:attrNameLst>
                                      </p:cBhvr>
                                      <p:to>
                                        <p:strVal val="visible"/>
                                      </p:to>
                                    </p:set>
                                    <p:anim calcmode="lin" valueType="num">
                                      <p:cBhvr>
                                        <p:cTn id="55" dur="500" fill="hold"/>
                                        <p:tgtEl>
                                          <p:spTgt spid="343084"/>
                                        </p:tgtEl>
                                        <p:attrNameLst>
                                          <p:attrName>ppt_x</p:attrName>
                                        </p:attrNameLst>
                                      </p:cBhvr>
                                      <p:tavLst>
                                        <p:tav tm="0">
                                          <p:val>
                                            <p:strVal val="#ppt_x"/>
                                          </p:val>
                                        </p:tav>
                                        <p:tav tm="100000">
                                          <p:val>
                                            <p:strVal val="#ppt_x"/>
                                          </p:val>
                                        </p:tav>
                                      </p:tavLst>
                                    </p:anim>
                                    <p:anim calcmode="lin" valueType="num">
                                      <p:cBhvr>
                                        <p:cTn id="56" dur="500" fill="hold"/>
                                        <p:tgtEl>
                                          <p:spTgt spid="343084"/>
                                        </p:tgtEl>
                                        <p:attrNameLst>
                                          <p:attrName>ppt_y</p:attrName>
                                        </p:attrNameLst>
                                      </p:cBhvr>
                                      <p:tavLst>
                                        <p:tav tm="0">
                                          <p:val>
                                            <p:strVal val="#ppt_y-#ppt_h/2"/>
                                          </p:val>
                                        </p:tav>
                                        <p:tav tm="100000">
                                          <p:val>
                                            <p:strVal val="#ppt_y"/>
                                          </p:val>
                                        </p:tav>
                                      </p:tavLst>
                                    </p:anim>
                                    <p:anim calcmode="lin" valueType="num">
                                      <p:cBhvr>
                                        <p:cTn id="57" dur="500" fill="hold"/>
                                        <p:tgtEl>
                                          <p:spTgt spid="343084"/>
                                        </p:tgtEl>
                                        <p:attrNameLst>
                                          <p:attrName>ppt_w</p:attrName>
                                        </p:attrNameLst>
                                      </p:cBhvr>
                                      <p:tavLst>
                                        <p:tav tm="0">
                                          <p:val>
                                            <p:strVal val="#ppt_w"/>
                                          </p:val>
                                        </p:tav>
                                        <p:tav tm="100000">
                                          <p:val>
                                            <p:strVal val="#ppt_w"/>
                                          </p:val>
                                        </p:tav>
                                      </p:tavLst>
                                    </p:anim>
                                    <p:anim calcmode="lin" valueType="num">
                                      <p:cBhvr>
                                        <p:cTn id="58" dur="500" fill="hold"/>
                                        <p:tgtEl>
                                          <p:spTgt spid="343084"/>
                                        </p:tgtEl>
                                        <p:attrNameLst>
                                          <p:attrName>ppt_h</p:attrName>
                                        </p:attrNameLst>
                                      </p:cBhvr>
                                      <p:tavLst>
                                        <p:tav tm="0">
                                          <p:val>
                                            <p:fltVal val="0"/>
                                          </p:val>
                                        </p:tav>
                                        <p:tav tm="100000">
                                          <p:val>
                                            <p:strVal val="#ppt_h"/>
                                          </p:val>
                                        </p:tav>
                                      </p:tavLst>
                                    </p:anim>
                                  </p:childTnLst>
                                </p:cTn>
                              </p:par>
                            </p:childTnLst>
                          </p:cTn>
                        </p:par>
                        <p:par>
                          <p:cTn id="59" fill="hold" nodeType="afterGroup">
                            <p:stCondLst>
                              <p:cond delay="1000"/>
                            </p:stCondLst>
                            <p:childTnLst>
                              <p:par>
                                <p:cTn id="60" presetID="22" presetClass="entr" presetSubtype="1" fill="hold" nodeType="afterEffect">
                                  <p:stCondLst>
                                    <p:cond delay="0"/>
                                  </p:stCondLst>
                                  <p:childTnLst>
                                    <p:set>
                                      <p:cBhvr>
                                        <p:cTn id="61" dur="1" fill="hold">
                                          <p:stCondLst>
                                            <p:cond delay="0"/>
                                          </p:stCondLst>
                                        </p:cTn>
                                        <p:tgtEl>
                                          <p:spTgt spid="343086"/>
                                        </p:tgtEl>
                                        <p:attrNameLst>
                                          <p:attrName>style.visibility</p:attrName>
                                        </p:attrNameLst>
                                      </p:cBhvr>
                                      <p:to>
                                        <p:strVal val="visible"/>
                                      </p:to>
                                    </p:set>
                                    <p:animEffect transition="in" filter="wipe(up)">
                                      <p:cBhvr>
                                        <p:cTn id="62" dur="500"/>
                                        <p:tgtEl>
                                          <p:spTgt spid="34308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43099"/>
                                        </p:tgtEl>
                                        <p:attrNameLst>
                                          <p:attrName>style.visibility</p:attrName>
                                        </p:attrNameLst>
                                      </p:cBhvr>
                                      <p:to>
                                        <p:strVal val="visible"/>
                                      </p:to>
                                    </p:set>
                                    <p:animEffect transition="in" filter="dissolve">
                                      <p:cBhvr>
                                        <p:cTn id="67" dur="500"/>
                                        <p:tgtEl>
                                          <p:spTgt spid="34309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 fill="hold" grpId="0" nodeType="clickEffect">
                                  <p:stCondLst>
                                    <p:cond delay="0"/>
                                  </p:stCondLst>
                                  <p:childTnLst>
                                    <p:set>
                                      <p:cBhvr>
                                        <p:cTn id="71" dur="1" fill="hold">
                                          <p:stCondLst>
                                            <p:cond delay="0"/>
                                          </p:stCondLst>
                                        </p:cTn>
                                        <p:tgtEl>
                                          <p:spTgt spid="343092"/>
                                        </p:tgtEl>
                                        <p:attrNameLst>
                                          <p:attrName>style.visibility</p:attrName>
                                        </p:attrNameLst>
                                      </p:cBhvr>
                                      <p:to>
                                        <p:strVal val="visible"/>
                                      </p:to>
                                    </p:set>
                                    <p:anim calcmode="lin" valueType="num">
                                      <p:cBhvr>
                                        <p:cTn id="72" dur="500" fill="hold"/>
                                        <p:tgtEl>
                                          <p:spTgt spid="343092"/>
                                        </p:tgtEl>
                                        <p:attrNameLst>
                                          <p:attrName>ppt_x</p:attrName>
                                        </p:attrNameLst>
                                      </p:cBhvr>
                                      <p:tavLst>
                                        <p:tav tm="0">
                                          <p:val>
                                            <p:strVal val="#ppt_x"/>
                                          </p:val>
                                        </p:tav>
                                        <p:tav tm="100000">
                                          <p:val>
                                            <p:strVal val="#ppt_x"/>
                                          </p:val>
                                        </p:tav>
                                      </p:tavLst>
                                    </p:anim>
                                    <p:anim calcmode="lin" valueType="num">
                                      <p:cBhvr>
                                        <p:cTn id="73" dur="500" fill="hold"/>
                                        <p:tgtEl>
                                          <p:spTgt spid="343092"/>
                                        </p:tgtEl>
                                        <p:attrNameLst>
                                          <p:attrName>ppt_y</p:attrName>
                                        </p:attrNameLst>
                                      </p:cBhvr>
                                      <p:tavLst>
                                        <p:tav tm="0">
                                          <p:val>
                                            <p:strVal val="#ppt_y-#ppt_h/2"/>
                                          </p:val>
                                        </p:tav>
                                        <p:tav tm="100000">
                                          <p:val>
                                            <p:strVal val="#ppt_y"/>
                                          </p:val>
                                        </p:tav>
                                      </p:tavLst>
                                    </p:anim>
                                    <p:anim calcmode="lin" valueType="num">
                                      <p:cBhvr>
                                        <p:cTn id="74" dur="500" fill="hold"/>
                                        <p:tgtEl>
                                          <p:spTgt spid="343092"/>
                                        </p:tgtEl>
                                        <p:attrNameLst>
                                          <p:attrName>ppt_w</p:attrName>
                                        </p:attrNameLst>
                                      </p:cBhvr>
                                      <p:tavLst>
                                        <p:tav tm="0">
                                          <p:val>
                                            <p:strVal val="#ppt_w"/>
                                          </p:val>
                                        </p:tav>
                                        <p:tav tm="100000">
                                          <p:val>
                                            <p:strVal val="#ppt_w"/>
                                          </p:val>
                                        </p:tav>
                                      </p:tavLst>
                                    </p:anim>
                                    <p:anim calcmode="lin" valueType="num">
                                      <p:cBhvr>
                                        <p:cTn id="75" dur="500" fill="hold"/>
                                        <p:tgtEl>
                                          <p:spTgt spid="343092"/>
                                        </p:tgtEl>
                                        <p:attrNameLst>
                                          <p:attrName>ppt_h</p:attrName>
                                        </p:attrNameLst>
                                      </p:cBhvr>
                                      <p:tavLst>
                                        <p:tav tm="0">
                                          <p:val>
                                            <p:fltVal val="0"/>
                                          </p:val>
                                        </p:tav>
                                        <p:tav tm="100000">
                                          <p:val>
                                            <p:strVal val="#ppt_h"/>
                                          </p:val>
                                        </p:tav>
                                      </p:tavLst>
                                    </p:anim>
                                  </p:childTnLst>
                                </p:cTn>
                              </p:par>
                            </p:childTnLst>
                          </p:cTn>
                        </p:par>
                        <p:par>
                          <p:cTn id="76" fill="hold" nodeType="afterGroup">
                            <p:stCondLst>
                              <p:cond delay="500"/>
                            </p:stCondLst>
                            <p:childTnLst>
                              <p:par>
                                <p:cTn id="77" presetID="9" presetClass="entr" presetSubtype="0" fill="hold" grpId="0" nodeType="afterEffect">
                                  <p:stCondLst>
                                    <p:cond delay="0"/>
                                  </p:stCondLst>
                                  <p:childTnLst>
                                    <p:set>
                                      <p:cBhvr>
                                        <p:cTn id="78" dur="1" fill="hold">
                                          <p:stCondLst>
                                            <p:cond delay="0"/>
                                          </p:stCondLst>
                                        </p:cTn>
                                        <p:tgtEl>
                                          <p:spTgt spid="343085"/>
                                        </p:tgtEl>
                                        <p:attrNameLst>
                                          <p:attrName>style.visibility</p:attrName>
                                        </p:attrNameLst>
                                      </p:cBhvr>
                                      <p:to>
                                        <p:strVal val="visible"/>
                                      </p:to>
                                    </p:set>
                                    <p:animEffect transition="in" filter="dissolve">
                                      <p:cBhvr>
                                        <p:cTn id="79" dur="500"/>
                                        <p:tgtEl>
                                          <p:spTgt spid="34308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43096"/>
                                        </p:tgtEl>
                                        <p:attrNameLst>
                                          <p:attrName>style.visibility</p:attrName>
                                        </p:attrNameLst>
                                      </p:cBhvr>
                                      <p:to>
                                        <p:strVal val="visible"/>
                                      </p:to>
                                    </p:set>
                                    <p:animEffect transition="in" filter="dissolve">
                                      <p:cBhvr>
                                        <p:cTn id="84" dur="500"/>
                                        <p:tgtEl>
                                          <p:spTgt spid="34309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2" fill="hold" nodeType="clickEffect">
                                  <p:stCondLst>
                                    <p:cond delay="0"/>
                                  </p:stCondLst>
                                  <p:childTnLst>
                                    <p:set>
                                      <p:cBhvr>
                                        <p:cTn id="88" dur="1" fill="hold">
                                          <p:stCondLst>
                                            <p:cond delay="0"/>
                                          </p:stCondLst>
                                        </p:cTn>
                                        <p:tgtEl>
                                          <p:spTgt spid="343093"/>
                                        </p:tgtEl>
                                        <p:attrNameLst>
                                          <p:attrName>style.visibility</p:attrName>
                                        </p:attrNameLst>
                                      </p:cBhvr>
                                      <p:to>
                                        <p:strVal val="visible"/>
                                      </p:to>
                                    </p:set>
                                    <p:animEffect transition="in" filter="wipe(right)">
                                      <p:cBhvr>
                                        <p:cTn id="89" dur="500"/>
                                        <p:tgtEl>
                                          <p:spTgt spid="34309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343098"/>
                                        </p:tgtEl>
                                        <p:attrNameLst>
                                          <p:attrName>style.visibility</p:attrName>
                                        </p:attrNameLst>
                                      </p:cBhvr>
                                      <p:to>
                                        <p:strVal val="visible"/>
                                      </p:to>
                                    </p:set>
                                    <p:animEffect transition="in" filter="dissolve">
                                      <p:cBhvr>
                                        <p:cTn id="94" dur="500"/>
                                        <p:tgtEl>
                                          <p:spTgt spid="34309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nodeType="clickEffect">
                                  <p:stCondLst>
                                    <p:cond delay="0"/>
                                  </p:stCondLst>
                                  <p:childTnLst>
                                    <p:set>
                                      <p:cBhvr>
                                        <p:cTn id="98" dur="1" fill="hold">
                                          <p:stCondLst>
                                            <p:cond delay="0"/>
                                          </p:stCondLst>
                                        </p:cTn>
                                        <p:tgtEl>
                                          <p:spTgt spid="343100"/>
                                        </p:tgtEl>
                                        <p:attrNameLst>
                                          <p:attrName>style.visibility</p:attrName>
                                        </p:attrNameLst>
                                      </p:cBhvr>
                                      <p:to>
                                        <p:strVal val="visible"/>
                                      </p:to>
                                    </p:set>
                                    <p:animEffect transition="in" filter="dissolve">
                                      <p:cBhvr>
                                        <p:cTn id="99" dur="500"/>
                                        <p:tgtEl>
                                          <p:spTgt spid="343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p:bldP spid="343073" grpId="0" animBg="1"/>
      <p:bldP spid="343078" grpId="0" animBg="1"/>
      <p:bldP spid="343082" grpId="0" animBg="1"/>
      <p:bldP spid="343083" grpId="0" animBg="1"/>
      <p:bldP spid="343084" grpId="0" animBg="1"/>
      <p:bldP spid="343085" grpId="0" animBg="1"/>
      <p:bldP spid="343092" grpId="0" animBg="1"/>
      <p:bldP spid="343096" grpId="0"/>
      <p:bldP spid="343097" grpId="0" animBg="1"/>
      <p:bldP spid="343098" grpId="0" animBg="1"/>
      <p:bldP spid="34309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分段的地址翻译</a:t>
            </a:r>
            <a:endParaRPr lang="zh-CN" altLang="zh-CN" smtClean="0">
              <a:sym typeface="Symbol" panose="05050102010706020507" pitchFamily="18" charset="2"/>
            </a:endParaRPr>
          </a:p>
        </p:txBody>
      </p:sp>
      <p:sp>
        <p:nvSpPr>
          <p:cNvPr id="343043" name="Rectangle 3"/>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来看一个例子</a:t>
            </a:r>
            <a:r>
              <a:rPr lang="en-US" altLang="zh-CN">
                <a:solidFill>
                  <a:srgbClr val="FF0000"/>
                </a:solidFill>
              </a:rPr>
              <a:t>!</a:t>
            </a:r>
          </a:p>
        </p:txBody>
      </p:sp>
      <p:grpSp>
        <p:nvGrpSpPr>
          <p:cNvPr id="343044" name="Group 4"/>
          <p:cNvGrpSpPr>
            <a:grpSpLocks/>
          </p:cNvGrpSpPr>
          <p:nvPr/>
        </p:nvGrpSpPr>
        <p:grpSpPr bwMode="auto">
          <a:xfrm>
            <a:off x="4191000" y="1208088"/>
            <a:ext cx="4659313" cy="1916112"/>
            <a:chOff x="2640" y="761"/>
            <a:chExt cx="2935" cy="1207"/>
          </a:xfrm>
        </p:grpSpPr>
        <p:sp>
          <p:nvSpPr>
            <p:cNvPr id="53291" name="Rectangle 5"/>
            <p:cNvSpPr>
              <a:spLocks noChangeArrowheads="1"/>
            </p:cNvSpPr>
            <p:nvPr/>
          </p:nvSpPr>
          <p:spPr bwMode="auto">
            <a:xfrm>
              <a:off x="3226" y="761"/>
              <a:ext cx="91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53292" name="Rectangle 6"/>
            <p:cNvSpPr>
              <a:spLocks noChangeArrowheads="1"/>
            </p:cNvSpPr>
            <p:nvPr/>
          </p:nvSpPr>
          <p:spPr bwMode="auto">
            <a:xfrm>
              <a:off x="4135" y="761"/>
              <a:ext cx="952"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53293" name="Rectangle 7"/>
            <p:cNvSpPr>
              <a:spLocks noChangeArrowheads="1"/>
            </p:cNvSpPr>
            <p:nvPr/>
          </p:nvSpPr>
          <p:spPr bwMode="auto">
            <a:xfrm>
              <a:off x="5087" y="761"/>
              <a:ext cx="488"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53294" name="Rectangle 8"/>
            <p:cNvSpPr>
              <a:spLocks noChangeArrowheads="1"/>
            </p:cNvSpPr>
            <p:nvPr/>
          </p:nvSpPr>
          <p:spPr bwMode="auto">
            <a:xfrm>
              <a:off x="2640" y="761"/>
              <a:ext cx="58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53295" name="Rectangle 9"/>
            <p:cNvSpPr>
              <a:spLocks noChangeArrowheads="1"/>
            </p:cNvSpPr>
            <p:nvPr/>
          </p:nvSpPr>
          <p:spPr bwMode="auto">
            <a:xfrm>
              <a:off x="3226" y="1027"/>
              <a:ext cx="91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0x4000</a:t>
              </a:r>
            </a:p>
          </p:txBody>
        </p:sp>
        <p:sp>
          <p:nvSpPr>
            <p:cNvPr id="53296" name="Rectangle 10"/>
            <p:cNvSpPr>
              <a:spLocks noChangeArrowheads="1"/>
            </p:cNvSpPr>
            <p:nvPr/>
          </p:nvSpPr>
          <p:spPr bwMode="auto">
            <a:xfrm>
              <a:off x="4135" y="1027"/>
              <a:ext cx="952"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0x0800</a:t>
              </a:r>
            </a:p>
          </p:txBody>
        </p:sp>
        <p:sp>
          <p:nvSpPr>
            <p:cNvPr id="53297" name="Rectangle 11"/>
            <p:cNvSpPr>
              <a:spLocks noChangeArrowheads="1"/>
            </p:cNvSpPr>
            <p:nvPr/>
          </p:nvSpPr>
          <p:spPr bwMode="auto">
            <a:xfrm>
              <a:off x="5087" y="1027"/>
              <a:ext cx="488"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3298" name="Rectangle 12"/>
            <p:cNvSpPr>
              <a:spLocks noChangeArrowheads="1"/>
            </p:cNvSpPr>
            <p:nvPr/>
          </p:nvSpPr>
          <p:spPr bwMode="auto">
            <a:xfrm>
              <a:off x="2640" y="1027"/>
              <a:ext cx="58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53299" name="Rectangle 13"/>
            <p:cNvSpPr>
              <a:spLocks noChangeArrowheads="1"/>
            </p:cNvSpPr>
            <p:nvPr/>
          </p:nvSpPr>
          <p:spPr bwMode="auto">
            <a:xfrm>
              <a:off x="3226" y="124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0x4800</a:t>
              </a:r>
            </a:p>
          </p:txBody>
        </p:sp>
        <p:sp>
          <p:nvSpPr>
            <p:cNvPr id="53300" name="Rectangle 14"/>
            <p:cNvSpPr>
              <a:spLocks noChangeArrowheads="1"/>
            </p:cNvSpPr>
            <p:nvPr/>
          </p:nvSpPr>
          <p:spPr bwMode="auto">
            <a:xfrm>
              <a:off x="4135" y="124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0x1400</a:t>
              </a:r>
            </a:p>
          </p:txBody>
        </p:sp>
        <p:sp>
          <p:nvSpPr>
            <p:cNvPr id="53301" name="Rectangle 15"/>
            <p:cNvSpPr>
              <a:spLocks noChangeArrowheads="1"/>
            </p:cNvSpPr>
            <p:nvPr/>
          </p:nvSpPr>
          <p:spPr bwMode="auto">
            <a:xfrm>
              <a:off x="5087" y="124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3302" name="Rectangle 16"/>
            <p:cNvSpPr>
              <a:spLocks noChangeArrowheads="1"/>
            </p:cNvSpPr>
            <p:nvPr/>
          </p:nvSpPr>
          <p:spPr bwMode="auto">
            <a:xfrm>
              <a:off x="2640" y="124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3303" name="Rectangle 17"/>
            <p:cNvSpPr>
              <a:spLocks noChangeArrowheads="1"/>
            </p:cNvSpPr>
            <p:nvPr/>
          </p:nvSpPr>
          <p:spPr bwMode="auto">
            <a:xfrm>
              <a:off x="3226" y="148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0xF000</a:t>
              </a:r>
            </a:p>
          </p:txBody>
        </p:sp>
        <p:sp>
          <p:nvSpPr>
            <p:cNvPr id="53304" name="Rectangle 18"/>
            <p:cNvSpPr>
              <a:spLocks noChangeArrowheads="1"/>
            </p:cNvSpPr>
            <p:nvPr/>
          </p:nvSpPr>
          <p:spPr bwMode="auto">
            <a:xfrm>
              <a:off x="4135" y="148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0x1000</a:t>
              </a:r>
            </a:p>
          </p:txBody>
        </p:sp>
        <p:sp>
          <p:nvSpPr>
            <p:cNvPr id="53305" name="Rectangle 19"/>
            <p:cNvSpPr>
              <a:spLocks noChangeArrowheads="1"/>
            </p:cNvSpPr>
            <p:nvPr/>
          </p:nvSpPr>
          <p:spPr bwMode="auto">
            <a:xfrm>
              <a:off x="5087" y="148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3306" name="Rectangle 20"/>
            <p:cNvSpPr>
              <a:spLocks noChangeArrowheads="1"/>
            </p:cNvSpPr>
            <p:nvPr/>
          </p:nvSpPr>
          <p:spPr bwMode="auto">
            <a:xfrm>
              <a:off x="2640" y="148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53307" name="Rectangle 21"/>
            <p:cNvSpPr>
              <a:spLocks noChangeArrowheads="1"/>
            </p:cNvSpPr>
            <p:nvPr/>
          </p:nvSpPr>
          <p:spPr bwMode="auto">
            <a:xfrm>
              <a:off x="3226" y="172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0x0000</a:t>
              </a:r>
            </a:p>
          </p:txBody>
        </p:sp>
        <p:sp>
          <p:nvSpPr>
            <p:cNvPr id="53308" name="Rectangle 22"/>
            <p:cNvSpPr>
              <a:spLocks noChangeArrowheads="1"/>
            </p:cNvSpPr>
            <p:nvPr/>
          </p:nvSpPr>
          <p:spPr bwMode="auto">
            <a:xfrm>
              <a:off x="4135" y="172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0x3000</a:t>
              </a:r>
            </a:p>
          </p:txBody>
        </p:sp>
        <p:sp>
          <p:nvSpPr>
            <p:cNvPr id="53309" name="Rectangle 23"/>
            <p:cNvSpPr>
              <a:spLocks noChangeArrowheads="1"/>
            </p:cNvSpPr>
            <p:nvPr/>
          </p:nvSpPr>
          <p:spPr bwMode="auto">
            <a:xfrm>
              <a:off x="5087" y="172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3310" name="Rectangle 24"/>
            <p:cNvSpPr>
              <a:spLocks noChangeArrowheads="1"/>
            </p:cNvSpPr>
            <p:nvPr/>
          </p:nvSpPr>
          <p:spPr bwMode="auto">
            <a:xfrm>
              <a:off x="2640" y="172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3065" name="Group 25"/>
          <p:cNvGrpSpPr>
            <a:grpSpLocks/>
          </p:cNvGrpSpPr>
          <p:nvPr/>
        </p:nvGrpSpPr>
        <p:grpSpPr bwMode="auto">
          <a:xfrm>
            <a:off x="17463" y="1966913"/>
            <a:ext cx="4084637" cy="1149350"/>
            <a:chOff x="65" y="1239"/>
            <a:chExt cx="2394" cy="724"/>
          </a:xfrm>
        </p:grpSpPr>
        <p:sp>
          <p:nvSpPr>
            <p:cNvPr id="53284" name="Rectangle 26"/>
            <p:cNvSpPr>
              <a:spLocks noChangeArrowheads="1"/>
            </p:cNvSpPr>
            <p:nvPr/>
          </p:nvSpPr>
          <p:spPr bwMode="auto">
            <a:xfrm>
              <a:off x="538" y="1239"/>
              <a:ext cx="1863" cy="26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53285" name="Rectangle 27"/>
            <p:cNvSpPr>
              <a:spLocks noChangeArrowheads="1"/>
            </p:cNvSpPr>
            <p:nvPr/>
          </p:nvSpPr>
          <p:spPr bwMode="auto">
            <a:xfrm>
              <a:off x="165" y="1239"/>
              <a:ext cx="507" cy="262"/>
            </a:xfrm>
            <a:prstGeom prst="rect">
              <a:avLst/>
            </a:prstGeom>
            <a:solidFill>
              <a:srgbClr val="F8F8F8"/>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Seg#</a:t>
              </a:r>
            </a:p>
          </p:txBody>
        </p:sp>
        <p:sp>
          <p:nvSpPr>
            <p:cNvPr id="53286" name="Text Box 28"/>
            <p:cNvSpPr txBox="1">
              <a:spLocks noChangeArrowheads="1"/>
            </p:cNvSpPr>
            <p:nvPr/>
          </p:nvSpPr>
          <p:spPr bwMode="auto">
            <a:xfrm>
              <a:off x="2263" y="1488"/>
              <a:ext cx="19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53287" name="Text Box 29"/>
            <p:cNvSpPr txBox="1">
              <a:spLocks noChangeArrowheads="1"/>
            </p:cNvSpPr>
            <p:nvPr/>
          </p:nvSpPr>
          <p:spPr bwMode="auto">
            <a:xfrm>
              <a:off x="393" y="1520"/>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14</a:t>
              </a:r>
            </a:p>
          </p:txBody>
        </p:sp>
        <p:sp>
          <p:nvSpPr>
            <p:cNvPr id="53288" name="Text Box 30"/>
            <p:cNvSpPr txBox="1">
              <a:spLocks noChangeArrowheads="1"/>
            </p:cNvSpPr>
            <p:nvPr/>
          </p:nvSpPr>
          <p:spPr bwMode="auto">
            <a:xfrm>
              <a:off x="586" y="1518"/>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13</a:t>
              </a:r>
            </a:p>
          </p:txBody>
        </p:sp>
        <p:sp>
          <p:nvSpPr>
            <p:cNvPr id="53289" name="Text Box 31"/>
            <p:cNvSpPr txBox="1">
              <a:spLocks noChangeArrowheads="1"/>
            </p:cNvSpPr>
            <p:nvPr/>
          </p:nvSpPr>
          <p:spPr bwMode="auto">
            <a:xfrm>
              <a:off x="65" y="1532"/>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15</a:t>
              </a:r>
            </a:p>
          </p:txBody>
        </p:sp>
        <p:sp>
          <p:nvSpPr>
            <p:cNvPr id="53290" name="Text Box 32"/>
            <p:cNvSpPr txBox="1">
              <a:spLocks noChangeArrowheads="1"/>
            </p:cNvSpPr>
            <p:nvPr/>
          </p:nvSpPr>
          <p:spPr bwMode="auto">
            <a:xfrm>
              <a:off x="625" y="1723"/>
              <a:ext cx="1272"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mic Sans MS" panose="030F0702030302020204" pitchFamily="66" charset="0"/>
                </a:rPr>
                <a:t>逻辑地址格式</a:t>
              </a:r>
            </a:p>
          </p:txBody>
        </p:sp>
      </p:grpSp>
      <p:sp>
        <p:nvSpPr>
          <p:cNvPr id="343073" name="AutoShape 33"/>
          <p:cNvSpPr>
            <a:spLocks noChangeArrowheads="1"/>
          </p:cNvSpPr>
          <p:nvPr/>
        </p:nvSpPr>
        <p:spPr bwMode="auto">
          <a:xfrm rot="10800000">
            <a:off x="304800" y="3276600"/>
            <a:ext cx="3048000" cy="914400"/>
          </a:xfrm>
          <a:prstGeom prst="wedgeRoundRectCallout">
            <a:avLst>
              <a:gd name="adj1" fmla="val -14481"/>
              <a:gd name="adj2" fmla="val 7413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可以有多种格式，如</a:t>
            </a:r>
            <a:r>
              <a:rPr lang="en-US" altLang="zh-CN" sz="2400"/>
              <a:t>es:bx</a:t>
            </a:r>
            <a:r>
              <a:rPr lang="zh-CN" altLang="en-US" sz="2400"/>
              <a:t>等</a:t>
            </a:r>
          </a:p>
        </p:txBody>
      </p:sp>
      <p:grpSp>
        <p:nvGrpSpPr>
          <p:cNvPr id="343074" name="Group 34"/>
          <p:cNvGrpSpPr>
            <a:grpSpLocks/>
          </p:cNvGrpSpPr>
          <p:nvPr/>
        </p:nvGrpSpPr>
        <p:grpSpPr bwMode="auto">
          <a:xfrm>
            <a:off x="914400" y="4724400"/>
            <a:ext cx="4127500" cy="1066800"/>
            <a:chOff x="576" y="2976"/>
            <a:chExt cx="2600" cy="672"/>
          </a:xfrm>
        </p:grpSpPr>
        <p:sp>
          <p:nvSpPr>
            <p:cNvPr id="53281" name="Text Box 35"/>
            <p:cNvSpPr txBox="1">
              <a:spLocks noChangeArrowheads="1"/>
            </p:cNvSpPr>
            <p:nvPr/>
          </p:nvSpPr>
          <p:spPr bwMode="auto">
            <a:xfrm>
              <a:off x="576" y="2976"/>
              <a:ext cx="2592" cy="67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tabLst>
                  <a:tab pos="1027113" algn="l"/>
                  <a:tab pos="2166938" algn="l"/>
                  <a:tab pos="2805113" algn="l"/>
                  <a:tab pos="4459288" algn="l"/>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tabLst>
                  <a:tab pos="1027113" algn="l"/>
                  <a:tab pos="2166938" algn="l"/>
                  <a:tab pos="2805113" algn="l"/>
                  <a:tab pos="4459288" algn="l"/>
                </a:tabLst>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tabLst>
                  <a:tab pos="1027113" algn="l"/>
                  <a:tab pos="2166938" algn="l"/>
                  <a:tab pos="2805113" algn="l"/>
                  <a:tab pos="4459288" algn="l"/>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9pPr>
            </a:lstStyle>
            <a:p>
              <a:pPr>
                <a:lnSpc>
                  <a:spcPct val="80000"/>
                </a:lnSpc>
                <a:buClrTx/>
                <a:buSzPct val="100000"/>
                <a:buFontTx/>
                <a:buNone/>
              </a:pPr>
              <a:r>
                <a:rPr lang="en-US" altLang="zh-CN" sz="2400">
                  <a:latin typeface="Courier New" panose="02070309020205020404" pitchFamily="49" charset="0"/>
                </a:rPr>
                <a:t>mov ax, _var</a:t>
              </a:r>
              <a:br>
                <a:rPr lang="en-US" altLang="zh-CN" sz="2400">
                  <a:latin typeface="Courier New" panose="02070309020205020404" pitchFamily="49" charset="0"/>
                </a:rPr>
              </a:br>
              <a:r>
                <a:rPr lang="en-US" altLang="zh-CN" sz="2400">
                  <a:latin typeface="Courier New" panose="02070309020205020404" pitchFamily="49" charset="0"/>
                </a:rPr>
                <a:t>…	   …</a:t>
              </a:r>
            </a:p>
            <a:p>
              <a:pPr>
                <a:lnSpc>
                  <a:spcPct val="80000"/>
                </a:lnSpc>
                <a:buClrTx/>
                <a:buSzPct val="100000"/>
                <a:buFontTx/>
                <a:buNone/>
              </a:pPr>
              <a:r>
                <a:rPr lang="en-US" altLang="zh-CN" sz="2400">
                  <a:latin typeface="Courier New" panose="02070309020205020404" pitchFamily="49" charset="0"/>
                </a:rPr>
                <a:t>_var	dw 0x314159</a:t>
              </a:r>
            </a:p>
          </p:txBody>
        </p:sp>
        <p:sp>
          <p:nvSpPr>
            <p:cNvPr id="53282" name="Rectangle 36"/>
            <p:cNvSpPr>
              <a:spLocks noChangeArrowheads="1"/>
            </p:cNvSpPr>
            <p:nvPr/>
          </p:nvSpPr>
          <p:spPr bwMode="auto">
            <a:xfrm>
              <a:off x="2518" y="3360"/>
              <a:ext cx="658" cy="258"/>
            </a:xfrm>
            <a:prstGeom prst="rect">
              <a:avLst/>
            </a:prstGeom>
            <a:noFill/>
            <a:ln w="12700">
              <a:solidFill>
                <a:srgbClr val="FF0000"/>
              </a:solidFill>
              <a:prstDash val="dash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0x4050</a:t>
              </a:r>
            </a:p>
          </p:txBody>
        </p:sp>
        <p:sp>
          <p:nvSpPr>
            <p:cNvPr id="53283" name="Rectangle 37"/>
            <p:cNvSpPr>
              <a:spLocks noChangeArrowheads="1"/>
            </p:cNvSpPr>
            <p:nvPr/>
          </p:nvSpPr>
          <p:spPr bwMode="auto">
            <a:xfrm>
              <a:off x="2079" y="2976"/>
              <a:ext cx="569" cy="258"/>
            </a:xfrm>
            <a:prstGeom prst="rect">
              <a:avLst/>
            </a:prstGeom>
            <a:noFill/>
            <a:ln w="12700">
              <a:solidFill>
                <a:srgbClr val="FF0000"/>
              </a:solidFill>
              <a:prstDash val="dash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0x240</a:t>
              </a:r>
            </a:p>
          </p:txBody>
        </p:sp>
      </p:grpSp>
      <p:sp>
        <p:nvSpPr>
          <p:cNvPr id="343078" name="AutoShape 38"/>
          <p:cNvSpPr>
            <a:spLocks noChangeArrowheads="1"/>
          </p:cNvSpPr>
          <p:nvPr/>
        </p:nvSpPr>
        <p:spPr bwMode="auto">
          <a:xfrm>
            <a:off x="6172200" y="3581400"/>
            <a:ext cx="304800" cy="152400"/>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3079" name="Group 39"/>
          <p:cNvGrpSpPr>
            <a:grpSpLocks/>
          </p:cNvGrpSpPr>
          <p:nvPr/>
        </p:nvGrpSpPr>
        <p:grpSpPr bwMode="auto">
          <a:xfrm>
            <a:off x="3657600" y="3429000"/>
            <a:ext cx="2438400" cy="466725"/>
            <a:chOff x="2304" y="2160"/>
            <a:chExt cx="1536" cy="294"/>
          </a:xfrm>
        </p:grpSpPr>
        <p:sp>
          <p:nvSpPr>
            <p:cNvPr id="53279" name="Rectangle 40"/>
            <p:cNvSpPr>
              <a:spLocks noChangeArrowheads="1"/>
            </p:cNvSpPr>
            <p:nvPr/>
          </p:nvSpPr>
          <p:spPr bwMode="auto">
            <a:xfrm>
              <a:off x="2880" y="2160"/>
              <a:ext cx="960"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a:t>
              </a:r>
              <a:endParaRPr lang="en-US" altLang="zh-CN" sz="2400">
                <a:solidFill>
                  <a:srgbClr val="FF0000"/>
                </a:solidFill>
              </a:endParaRPr>
            </a:p>
          </p:txBody>
        </p:sp>
        <p:sp>
          <p:nvSpPr>
            <p:cNvPr id="53280" name="Rectangle 41"/>
            <p:cNvSpPr>
              <a:spLocks noChangeArrowheads="1"/>
            </p:cNvSpPr>
            <p:nvPr/>
          </p:nvSpPr>
          <p:spPr bwMode="auto">
            <a:xfrm>
              <a:off x="2304" y="2162"/>
              <a:ext cx="5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PC =</a:t>
              </a:r>
            </a:p>
          </p:txBody>
        </p:sp>
      </p:grpSp>
      <p:sp>
        <p:nvSpPr>
          <p:cNvPr id="343082" name="Rectangle 42"/>
          <p:cNvSpPr>
            <a:spLocks noChangeArrowheads="1"/>
          </p:cNvSpPr>
          <p:nvPr/>
        </p:nvSpPr>
        <p:spPr bwMode="auto">
          <a:xfrm>
            <a:off x="6553200" y="3429000"/>
            <a:ext cx="2514600" cy="466725"/>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段号</a:t>
            </a:r>
            <a:r>
              <a:rPr lang="en-US" altLang="zh-CN" sz="2400">
                <a:solidFill>
                  <a:srgbClr val="FF0000"/>
                </a:solidFill>
              </a:rPr>
              <a:t>:</a:t>
            </a:r>
            <a:r>
              <a:rPr lang="zh-CN" altLang="en-US" sz="2400">
                <a:solidFill>
                  <a:srgbClr val="FF0000"/>
                </a:solidFill>
              </a:rPr>
              <a:t>？</a:t>
            </a:r>
            <a:r>
              <a:rPr lang="en-US" altLang="zh-CN" sz="2400">
                <a:solidFill>
                  <a:srgbClr val="FF0000"/>
                </a:solidFill>
              </a:rPr>
              <a:t>, </a:t>
            </a:r>
            <a:r>
              <a:rPr lang="zh-CN" altLang="en-US" sz="2400">
                <a:solidFill>
                  <a:srgbClr val="FF0000"/>
                </a:solidFill>
              </a:rPr>
              <a:t>偏移？</a:t>
            </a:r>
            <a:endParaRPr lang="en-US" altLang="zh-CN" sz="2400">
              <a:solidFill>
                <a:srgbClr val="FF0000"/>
              </a:solidFill>
            </a:endParaRPr>
          </a:p>
        </p:txBody>
      </p:sp>
      <p:sp>
        <p:nvSpPr>
          <p:cNvPr id="343083" name="Freeform 43"/>
          <p:cNvSpPr>
            <a:spLocks/>
          </p:cNvSpPr>
          <p:nvPr/>
        </p:nvSpPr>
        <p:spPr bwMode="auto">
          <a:xfrm>
            <a:off x="4876800" y="1752600"/>
            <a:ext cx="1676400" cy="1752600"/>
          </a:xfrm>
          <a:custGeom>
            <a:avLst/>
            <a:gdLst>
              <a:gd name="T0" fmla="*/ 0 w 1056"/>
              <a:gd name="T1" fmla="*/ 0 h 1104"/>
              <a:gd name="T2" fmla="*/ 2147483646 w 1056"/>
              <a:gd name="T3" fmla="*/ 2147483646 h 1104"/>
              <a:gd name="T4" fmla="*/ 2147483646 w 1056"/>
              <a:gd name="T5" fmla="*/ 2147483646 h 1104"/>
              <a:gd name="T6" fmla="*/ 0 60000 65536"/>
              <a:gd name="T7" fmla="*/ 0 60000 65536"/>
              <a:gd name="T8" fmla="*/ 0 60000 65536"/>
            </a:gdLst>
            <a:ahLst/>
            <a:cxnLst>
              <a:cxn ang="T6">
                <a:pos x="T0" y="T1"/>
              </a:cxn>
              <a:cxn ang="T7">
                <a:pos x="T2" y="T3"/>
              </a:cxn>
              <a:cxn ang="T8">
                <a:pos x="T4" y="T5"/>
              </a:cxn>
            </a:cxnLst>
            <a:rect l="0" t="0" r="r" b="b"/>
            <a:pathLst>
              <a:path w="1056" h="1104">
                <a:moveTo>
                  <a:pt x="0" y="0"/>
                </a:moveTo>
                <a:cubicBezTo>
                  <a:pt x="56" y="340"/>
                  <a:pt x="112" y="680"/>
                  <a:pt x="288" y="864"/>
                </a:cubicBezTo>
                <a:cubicBezTo>
                  <a:pt x="464" y="1048"/>
                  <a:pt x="760" y="1076"/>
                  <a:pt x="1056" y="1104"/>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3084" name="AutoShape 44"/>
          <p:cNvSpPr>
            <a:spLocks noChangeArrowheads="1"/>
          </p:cNvSpPr>
          <p:nvPr/>
        </p:nvSpPr>
        <p:spPr bwMode="auto">
          <a:xfrm rot="16200000" flipH="1">
            <a:off x="7543800" y="4038600"/>
            <a:ext cx="304800" cy="152400"/>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43085" name="Rectangle 45"/>
          <p:cNvSpPr>
            <a:spLocks noChangeArrowheads="1"/>
          </p:cNvSpPr>
          <p:nvPr/>
        </p:nvSpPr>
        <p:spPr bwMode="auto">
          <a:xfrm>
            <a:off x="6553200" y="5172075"/>
            <a:ext cx="2514600" cy="466725"/>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a:t>
            </a:r>
            <a:endParaRPr lang="en-US" altLang="zh-CN" sz="2400">
              <a:solidFill>
                <a:srgbClr val="FF0000"/>
              </a:solidFill>
            </a:endParaRPr>
          </a:p>
        </p:txBody>
      </p:sp>
      <p:grpSp>
        <p:nvGrpSpPr>
          <p:cNvPr id="343086" name="Group 46"/>
          <p:cNvGrpSpPr>
            <a:grpSpLocks/>
          </p:cNvGrpSpPr>
          <p:nvPr/>
        </p:nvGrpSpPr>
        <p:grpSpPr bwMode="auto">
          <a:xfrm>
            <a:off x="6197600" y="1752600"/>
            <a:ext cx="2546350" cy="3048000"/>
            <a:chOff x="3904" y="1104"/>
            <a:chExt cx="1604" cy="1920"/>
          </a:xfrm>
        </p:grpSpPr>
        <p:sp>
          <p:nvSpPr>
            <p:cNvPr id="53274" name="Oval 47"/>
            <p:cNvSpPr>
              <a:spLocks noChangeArrowheads="1"/>
            </p:cNvSpPr>
            <p:nvPr/>
          </p:nvSpPr>
          <p:spPr bwMode="auto">
            <a:xfrm>
              <a:off x="4656" y="2698"/>
              <a:ext cx="358" cy="326"/>
            </a:xfrm>
            <a:prstGeom prst="ellipse">
              <a:avLst/>
            </a:prstGeom>
            <a:solidFill>
              <a:srgbClr val="FF66CC"/>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4000">
                  <a:latin typeface="Comic Sans MS" panose="030F0702030302020204" pitchFamily="66" charset="0"/>
                </a:rPr>
                <a:t>&lt;</a:t>
              </a:r>
            </a:p>
          </p:txBody>
        </p:sp>
        <p:grpSp>
          <p:nvGrpSpPr>
            <p:cNvPr id="53275" name="Group 48"/>
            <p:cNvGrpSpPr>
              <a:grpSpLocks/>
            </p:cNvGrpSpPr>
            <p:nvPr/>
          </p:nvGrpSpPr>
          <p:grpSpPr bwMode="auto">
            <a:xfrm>
              <a:off x="5008" y="2566"/>
              <a:ext cx="500" cy="341"/>
              <a:chOff x="5008" y="2566"/>
              <a:chExt cx="500" cy="341"/>
            </a:xfrm>
          </p:grpSpPr>
          <p:sp>
            <p:nvSpPr>
              <p:cNvPr id="53277" name="Text Box 49"/>
              <p:cNvSpPr txBox="1">
                <a:spLocks noChangeArrowheads="1"/>
              </p:cNvSpPr>
              <p:nvPr/>
            </p:nvSpPr>
            <p:spPr bwMode="auto">
              <a:xfrm>
                <a:off x="5008" y="2566"/>
                <a:ext cx="500"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异常</a:t>
                </a:r>
              </a:p>
            </p:txBody>
          </p:sp>
          <p:sp>
            <p:nvSpPr>
              <p:cNvPr id="53278" name="AutoShape 50"/>
              <p:cNvSpPr>
                <a:spLocks noChangeArrowheads="1"/>
              </p:cNvSpPr>
              <p:nvPr/>
            </p:nvSpPr>
            <p:spPr bwMode="auto">
              <a:xfrm>
                <a:off x="5040" y="2811"/>
                <a:ext cx="384" cy="96"/>
              </a:xfrm>
              <a:prstGeom prst="rightArrow">
                <a:avLst>
                  <a:gd name="adj1" fmla="val 50000"/>
                  <a:gd name="adj2" fmla="val 10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53276" name="Freeform 51"/>
            <p:cNvSpPr>
              <a:spLocks/>
            </p:cNvSpPr>
            <p:nvPr/>
          </p:nvSpPr>
          <p:spPr bwMode="auto">
            <a:xfrm>
              <a:off x="3904" y="1104"/>
              <a:ext cx="752" cy="1776"/>
            </a:xfrm>
            <a:custGeom>
              <a:avLst/>
              <a:gdLst>
                <a:gd name="T0" fmla="*/ 368 w 752"/>
                <a:gd name="T1" fmla="*/ 0 h 1776"/>
                <a:gd name="T2" fmla="*/ 32 w 752"/>
                <a:gd name="T3" fmla="*/ 960 h 1776"/>
                <a:gd name="T4" fmla="*/ 176 w 752"/>
                <a:gd name="T5" fmla="*/ 1632 h 1776"/>
                <a:gd name="T6" fmla="*/ 752 w 752"/>
                <a:gd name="T7" fmla="*/ 1776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2" h="1776">
                  <a:moveTo>
                    <a:pt x="368" y="0"/>
                  </a:moveTo>
                  <a:cubicBezTo>
                    <a:pt x="216" y="344"/>
                    <a:pt x="64" y="688"/>
                    <a:pt x="32" y="960"/>
                  </a:cubicBezTo>
                  <a:cubicBezTo>
                    <a:pt x="0" y="1232"/>
                    <a:pt x="56" y="1496"/>
                    <a:pt x="176" y="1632"/>
                  </a:cubicBezTo>
                  <a:cubicBezTo>
                    <a:pt x="296" y="1768"/>
                    <a:pt x="524" y="1772"/>
                    <a:pt x="752" y="1776"/>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3092" name="AutoShape 52"/>
          <p:cNvSpPr>
            <a:spLocks noChangeArrowheads="1"/>
          </p:cNvSpPr>
          <p:nvPr/>
        </p:nvSpPr>
        <p:spPr bwMode="auto">
          <a:xfrm rot="16200000" flipH="1">
            <a:off x="7543800" y="4924425"/>
            <a:ext cx="304800" cy="152400"/>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3093" name="Group 53"/>
          <p:cNvGrpSpPr>
            <a:grpSpLocks/>
          </p:cNvGrpSpPr>
          <p:nvPr/>
        </p:nvGrpSpPr>
        <p:grpSpPr bwMode="auto">
          <a:xfrm rot="-2170500">
            <a:off x="4953000" y="5019675"/>
            <a:ext cx="1892300" cy="657225"/>
            <a:chOff x="2640" y="3042"/>
            <a:chExt cx="1736" cy="414"/>
          </a:xfrm>
        </p:grpSpPr>
        <p:sp>
          <p:nvSpPr>
            <p:cNvPr id="53272" name="Line 54"/>
            <p:cNvSpPr>
              <a:spLocks noChangeShapeType="1"/>
            </p:cNvSpPr>
            <p:nvPr/>
          </p:nvSpPr>
          <p:spPr bwMode="auto">
            <a:xfrm flipH="1" flipV="1">
              <a:off x="2640" y="3120"/>
              <a:ext cx="1440" cy="336"/>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sp>
          <p:nvSpPr>
            <p:cNvPr id="53273" name="Text Box 55"/>
            <p:cNvSpPr txBox="1">
              <a:spLocks noChangeArrowheads="1"/>
            </p:cNvSpPr>
            <p:nvPr/>
          </p:nvSpPr>
          <p:spPr bwMode="auto">
            <a:xfrm rot="1161729">
              <a:off x="2956" y="3042"/>
              <a:ext cx="14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hlink"/>
                  </a:solidFill>
                </a:rPr>
                <a:t>取出指令</a:t>
              </a:r>
            </a:p>
          </p:txBody>
        </p:sp>
      </p:grpSp>
      <p:sp>
        <p:nvSpPr>
          <p:cNvPr id="343096" name="Rectangle 56"/>
          <p:cNvSpPr>
            <a:spLocks noChangeArrowheads="1"/>
          </p:cNvSpPr>
          <p:nvPr/>
        </p:nvSpPr>
        <p:spPr bwMode="auto">
          <a:xfrm>
            <a:off x="-76200" y="4724400"/>
            <a:ext cx="103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0x4240</a:t>
            </a:r>
          </a:p>
        </p:txBody>
      </p:sp>
      <p:sp>
        <p:nvSpPr>
          <p:cNvPr id="343097" name="AutoShape 57"/>
          <p:cNvSpPr>
            <a:spLocks noChangeArrowheads="1"/>
          </p:cNvSpPr>
          <p:nvPr/>
        </p:nvSpPr>
        <p:spPr bwMode="auto">
          <a:xfrm rot="10800000">
            <a:off x="3429000" y="4038600"/>
            <a:ext cx="1905000" cy="533400"/>
          </a:xfrm>
          <a:prstGeom prst="wedgeRoundRectCallout">
            <a:avLst>
              <a:gd name="adj1" fmla="val 35333"/>
              <a:gd name="adj2" fmla="val -8899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逻辑地址</a:t>
            </a:r>
          </a:p>
        </p:txBody>
      </p:sp>
      <p:sp>
        <p:nvSpPr>
          <p:cNvPr id="343098" name="AutoShape 58"/>
          <p:cNvSpPr>
            <a:spLocks noChangeArrowheads="1"/>
          </p:cNvSpPr>
          <p:nvPr/>
        </p:nvSpPr>
        <p:spPr bwMode="auto">
          <a:xfrm rot="10800000">
            <a:off x="6705600" y="5791200"/>
            <a:ext cx="1905000" cy="533400"/>
          </a:xfrm>
          <a:prstGeom prst="wedgeRoundRectCallout">
            <a:avLst>
              <a:gd name="adj1" fmla="val -10421"/>
              <a:gd name="adj2" fmla="val 9404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物理地址</a:t>
            </a:r>
          </a:p>
        </p:txBody>
      </p:sp>
      <p:sp>
        <p:nvSpPr>
          <p:cNvPr id="343099" name="Rectangle 59"/>
          <p:cNvSpPr>
            <a:spLocks noChangeArrowheads="1"/>
          </p:cNvSpPr>
          <p:nvPr/>
        </p:nvSpPr>
        <p:spPr bwMode="auto">
          <a:xfrm>
            <a:off x="6400800" y="4699000"/>
            <a:ext cx="442913" cy="4000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t>？</a:t>
            </a:r>
            <a:endParaRPr lang="en-US" altLang="zh-CN" sz="2000"/>
          </a:p>
        </p:txBody>
      </p:sp>
      <p:grpSp>
        <p:nvGrpSpPr>
          <p:cNvPr id="343100" name="Group 60"/>
          <p:cNvGrpSpPr>
            <a:grpSpLocks/>
          </p:cNvGrpSpPr>
          <p:nvPr/>
        </p:nvGrpSpPr>
        <p:grpSpPr bwMode="auto">
          <a:xfrm>
            <a:off x="1143000" y="5949950"/>
            <a:ext cx="7696200" cy="546100"/>
            <a:chOff x="720" y="3748"/>
            <a:chExt cx="4848" cy="344"/>
          </a:xfrm>
        </p:grpSpPr>
        <p:sp>
          <p:nvSpPr>
            <p:cNvPr id="39958" name="Rectangle 61"/>
            <p:cNvSpPr>
              <a:spLocks noChangeArrowheads="1"/>
            </p:cNvSpPr>
            <p:nvPr/>
          </p:nvSpPr>
          <p:spPr bwMode="auto">
            <a:xfrm>
              <a:off x="720" y="3748"/>
              <a:ext cx="4848"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rgbClr val="993300"/>
                </a:buClr>
                <a:buSzPct val="90000"/>
                <a:buFont typeface="Wingdings" pitchFamily="2" charset="2"/>
                <a:buChar char="n"/>
                <a:defRPr sz="2800" b="1">
                  <a:solidFill>
                    <a:schemeClr val="tx1"/>
                  </a:solidFill>
                  <a:latin typeface="Arial" charset="0"/>
                  <a:ea typeface="宋体" pitchFamily="2" charset="-122"/>
                </a:defRPr>
              </a:lvl1pPr>
              <a:lvl2pPr eaLnBrk="0" hangingPunct="0">
                <a:spcBef>
                  <a:spcPct val="20000"/>
                </a:spcBef>
                <a:buClr>
                  <a:srgbClr val="CC6600"/>
                </a:buClr>
                <a:buSzPct val="80000"/>
                <a:buFont typeface="Wingdings" pitchFamily="2" charset="2"/>
                <a:buChar char="l"/>
                <a:defRPr sz="2800" b="1">
                  <a:solidFill>
                    <a:schemeClr val="tx1"/>
                  </a:solidFill>
                  <a:latin typeface="Arial" charset="0"/>
                  <a:ea typeface="宋体" pitchFamily="2" charset="-122"/>
                </a:defRPr>
              </a:lvl2pPr>
              <a:lvl3pPr marL="1143000" indent="-228600" eaLnBrk="0" hangingPunct="0">
                <a:spcBef>
                  <a:spcPct val="20000"/>
                </a:spcBef>
                <a:buClr>
                  <a:srgbClr val="009900"/>
                </a:buClr>
                <a:buSzPct val="75000"/>
                <a:buFont typeface="Webdings" pitchFamily="18" charset="2"/>
                <a:buChar char="4"/>
                <a:defRPr sz="2000">
                  <a:solidFill>
                    <a:schemeClr val="tx1"/>
                  </a:solidFill>
                  <a:latin typeface="Arial" charset="0"/>
                  <a:ea typeface="宋体" pitchFamily="2" charset="-122"/>
                </a:defRPr>
              </a:lvl3pPr>
              <a:lvl4pPr marL="1600200" indent="-228600" eaLnBrk="0" hangingPunct="0">
                <a:spcBef>
                  <a:spcPct val="20000"/>
                </a:spcBef>
                <a:buClr>
                  <a:srgbClr val="FF6600"/>
                </a:buClr>
                <a:buSzPct val="75000"/>
                <a:buFont typeface="Times New Roman" pitchFamily="18" charset="0"/>
                <a:buChar char="–"/>
                <a:defRPr>
                  <a:solidFill>
                    <a:schemeClr val="tx1"/>
                  </a:solidFill>
                  <a:latin typeface="Arial" charset="0"/>
                  <a:ea typeface="宋体" pitchFamily="2" charset="-122"/>
                </a:defRPr>
              </a:lvl4pPr>
              <a:lvl5pPr marL="2057400" indent="-228600" eaLnBrk="0" hangingPunct="0">
                <a:spcBef>
                  <a:spcPct val="20000"/>
                </a:spcBef>
                <a:buClr>
                  <a:srgbClr val="FF0066"/>
                </a:buClr>
                <a:buSzPct val="75000"/>
                <a:buFont typeface="Times New Roman" pitchFamily="18" charset="0"/>
                <a:buChar char="»"/>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rgbClr val="FF0066"/>
                </a:buClr>
                <a:buSzPct val="75000"/>
                <a:buFont typeface="Times New Roman" pitchFamily="18" charset="0"/>
                <a:buChar char="»"/>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rgbClr val="FF0066"/>
                </a:buClr>
                <a:buSzPct val="75000"/>
                <a:buFont typeface="Times New Roman" pitchFamily="18" charset="0"/>
                <a:buChar char="»"/>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rgbClr val="FF0066"/>
                </a:buClr>
                <a:buSzPct val="75000"/>
                <a:buFont typeface="Times New Roman" pitchFamily="18" charset="0"/>
                <a:buChar char="»"/>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rgbClr val="FF0066"/>
                </a:buClr>
                <a:buSzPct val="75000"/>
                <a:buFont typeface="Times New Roman" pitchFamily="18" charset="0"/>
                <a:buChar char="»"/>
                <a:defRPr>
                  <a:solidFill>
                    <a:schemeClr val="tx1"/>
                  </a:solidFill>
                  <a:latin typeface="Arial" charset="0"/>
                  <a:ea typeface="宋体" pitchFamily="2" charset="-122"/>
                </a:defRPr>
              </a:lvl9pPr>
            </a:lstStyle>
            <a:p>
              <a:pPr lvl="1" eaLnBrk="1" hangingPunct="1">
                <a:lnSpc>
                  <a:spcPct val="140000"/>
                </a:lnSpc>
                <a:spcBef>
                  <a:spcPct val="0"/>
                </a:spcBef>
                <a:buClrTx/>
                <a:buSzTx/>
                <a:buFontTx/>
                <a:buNone/>
                <a:defRPr/>
              </a:pPr>
              <a:r>
                <a:rPr lang="zh-CN" altLang="en-US" sz="2400" dirty="0">
                  <a:effectLst>
                    <a:outerShdw blurRad="38100" dist="38100" dir="2700000" algn="tl">
                      <a:srgbClr val="000000">
                        <a:alpha val="43137"/>
                      </a:srgbClr>
                    </a:outerShdw>
                  </a:effectLst>
                </a:rPr>
                <a:t>同样可算出</a:t>
              </a:r>
              <a:r>
                <a:rPr lang="en-US" altLang="zh-CN" sz="2400" dirty="0">
                  <a:effectLst>
                    <a:outerShdw blurRad="38100" dist="38100" dir="2700000" algn="tl">
                      <a:srgbClr val="000000">
                        <a:alpha val="43137"/>
                      </a:srgbClr>
                    </a:outerShdw>
                  </a:effectLst>
                </a:rPr>
                <a:t>_</a:t>
              </a:r>
              <a:r>
                <a:rPr lang="en-US" altLang="zh-CN" sz="2400" dirty="0" err="1">
                  <a:effectLst>
                    <a:outerShdw blurRad="38100" dist="38100" dir="2700000" algn="tl">
                      <a:srgbClr val="000000">
                        <a:alpha val="43137"/>
                      </a:srgbClr>
                    </a:outerShdw>
                  </a:effectLst>
                </a:rPr>
                <a:t>var</a:t>
              </a:r>
              <a:r>
                <a:rPr lang="zh-CN" altLang="en-US" sz="2400" dirty="0">
                  <a:effectLst>
                    <a:outerShdw blurRad="38100" dist="38100" dir="2700000" algn="tl">
                      <a:srgbClr val="000000">
                        <a:alpha val="43137"/>
                      </a:srgbClr>
                    </a:outerShdw>
                  </a:effectLst>
                </a:rPr>
                <a:t>应该在</a:t>
              </a:r>
              <a:r>
                <a:rPr lang="en-US" altLang="zh-CN" sz="2400" dirty="0">
                  <a:effectLst>
                    <a:outerShdw blurRad="38100" dist="38100" dir="2700000" algn="tl">
                      <a:srgbClr val="000000">
                        <a:alpha val="43137"/>
                      </a:srgbClr>
                    </a:outerShdw>
                  </a:effectLst>
                </a:rPr>
                <a:t>0x4850</a:t>
              </a:r>
              <a:r>
                <a:rPr lang="zh-CN" altLang="en-US" sz="2400" dirty="0" smtClean="0">
                  <a:effectLst>
                    <a:outerShdw blurRad="38100" dist="38100" dir="2700000" algn="tl">
                      <a:srgbClr val="000000">
                        <a:alpha val="43137"/>
                      </a:srgbClr>
                    </a:outerShdw>
                  </a:effectLst>
                </a:rPr>
                <a:t>处？</a:t>
              </a:r>
              <a:endParaRPr lang="zh-CN" altLang="en-US" sz="2400" dirty="0">
                <a:solidFill>
                  <a:srgbClr val="FF0000"/>
                </a:solidFill>
                <a:effectLst>
                  <a:outerShdw blurRad="38100" dist="38100" dir="2700000" algn="tl">
                    <a:srgbClr val="000000">
                      <a:alpha val="43137"/>
                    </a:srgbClr>
                  </a:outerShdw>
                </a:effectLst>
              </a:endParaRPr>
            </a:p>
          </p:txBody>
        </p:sp>
        <p:pic>
          <p:nvPicPr>
            <p:cNvPr id="53271" name="Picture 6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39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3043"/>
                                        </p:tgtEl>
                                        <p:attrNameLst>
                                          <p:attrName>style.visibility</p:attrName>
                                        </p:attrNameLst>
                                      </p:cBhvr>
                                      <p:to>
                                        <p:strVal val="visible"/>
                                      </p:to>
                                    </p:set>
                                    <p:animEffect transition="in" filter="dissolve">
                                      <p:cBhvr>
                                        <p:cTn id="7" dur="500"/>
                                        <p:tgtEl>
                                          <p:spTgt spid="3430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3044"/>
                                        </p:tgtEl>
                                        <p:attrNameLst>
                                          <p:attrName>style.visibility</p:attrName>
                                        </p:attrNameLst>
                                      </p:cBhvr>
                                      <p:to>
                                        <p:strVal val="visible"/>
                                      </p:to>
                                    </p:set>
                                    <p:animEffect transition="in" filter="dissolve">
                                      <p:cBhvr>
                                        <p:cTn id="12" dur="500"/>
                                        <p:tgtEl>
                                          <p:spTgt spid="343044"/>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43065"/>
                                        </p:tgtEl>
                                        <p:attrNameLst>
                                          <p:attrName>style.visibility</p:attrName>
                                        </p:attrNameLst>
                                      </p:cBhvr>
                                      <p:to>
                                        <p:strVal val="visible"/>
                                      </p:to>
                                    </p:set>
                                    <p:animEffect transition="in" filter="dissolve">
                                      <p:cBhvr>
                                        <p:cTn id="16" dur="500"/>
                                        <p:tgtEl>
                                          <p:spTgt spid="343065"/>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43073"/>
                                        </p:tgtEl>
                                        <p:attrNameLst>
                                          <p:attrName>style.visibility</p:attrName>
                                        </p:attrNameLst>
                                      </p:cBhvr>
                                      <p:to>
                                        <p:strVal val="visible"/>
                                      </p:to>
                                    </p:set>
                                    <p:animEffect transition="in" filter="dissolve">
                                      <p:cBhvr>
                                        <p:cTn id="20" dur="500"/>
                                        <p:tgtEl>
                                          <p:spTgt spid="34307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43074"/>
                                        </p:tgtEl>
                                        <p:attrNameLst>
                                          <p:attrName>style.visibility</p:attrName>
                                        </p:attrNameLst>
                                      </p:cBhvr>
                                      <p:to>
                                        <p:strVal val="visible"/>
                                      </p:to>
                                    </p:set>
                                    <p:animEffect transition="in" filter="dissolve">
                                      <p:cBhvr>
                                        <p:cTn id="25" dur="500"/>
                                        <p:tgtEl>
                                          <p:spTgt spid="343074"/>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43097"/>
                                        </p:tgtEl>
                                        <p:attrNameLst>
                                          <p:attrName>style.visibility</p:attrName>
                                        </p:attrNameLst>
                                      </p:cBhvr>
                                      <p:to>
                                        <p:strVal val="visible"/>
                                      </p:to>
                                    </p:set>
                                    <p:animEffect transition="in" filter="dissolve">
                                      <p:cBhvr>
                                        <p:cTn id="29" dur="500"/>
                                        <p:tgtEl>
                                          <p:spTgt spid="34309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343079"/>
                                        </p:tgtEl>
                                        <p:attrNameLst>
                                          <p:attrName>style.visibility</p:attrName>
                                        </p:attrNameLst>
                                      </p:cBhvr>
                                      <p:to>
                                        <p:strVal val="visible"/>
                                      </p:to>
                                    </p:set>
                                    <p:animEffect transition="in" filter="dissolve">
                                      <p:cBhvr>
                                        <p:cTn id="34" dur="500"/>
                                        <p:tgtEl>
                                          <p:spTgt spid="34307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343078"/>
                                        </p:tgtEl>
                                        <p:attrNameLst>
                                          <p:attrName>style.visibility</p:attrName>
                                        </p:attrNameLst>
                                      </p:cBhvr>
                                      <p:to>
                                        <p:strVal val="visible"/>
                                      </p:to>
                                    </p:set>
                                    <p:anim calcmode="lin" valueType="num">
                                      <p:cBhvr>
                                        <p:cTn id="39" dur="500" fill="hold"/>
                                        <p:tgtEl>
                                          <p:spTgt spid="343078"/>
                                        </p:tgtEl>
                                        <p:attrNameLst>
                                          <p:attrName>ppt_x</p:attrName>
                                        </p:attrNameLst>
                                      </p:cBhvr>
                                      <p:tavLst>
                                        <p:tav tm="0">
                                          <p:val>
                                            <p:strVal val="#ppt_x-#ppt_w/2"/>
                                          </p:val>
                                        </p:tav>
                                        <p:tav tm="100000">
                                          <p:val>
                                            <p:strVal val="#ppt_x"/>
                                          </p:val>
                                        </p:tav>
                                      </p:tavLst>
                                    </p:anim>
                                    <p:anim calcmode="lin" valueType="num">
                                      <p:cBhvr>
                                        <p:cTn id="40" dur="500" fill="hold"/>
                                        <p:tgtEl>
                                          <p:spTgt spid="343078"/>
                                        </p:tgtEl>
                                        <p:attrNameLst>
                                          <p:attrName>ppt_y</p:attrName>
                                        </p:attrNameLst>
                                      </p:cBhvr>
                                      <p:tavLst>
                                        <p:tav tm="0">
                                          <p:val>
                                            <p:strVal val="#ppt_y"/>
                                          </p:val>
                                        </p:tav>
                                        <p:tav tm="100000">
                                          <p:val>
                                            <p:strVal val="#ppt_y"/>
                                          </p:val>
                                        </p:tav>
                                      </p:tavLst>
                                    </p:anim>
                                    <p:anim calcmode="lin" valueType="num">
                                      <p:cBhvr>
                                        <p:cTn id="41" dur="500" fill="hold"/>
                                        <p:tgtEl>
                                          <p:spTgt spid="343078"/>
                                        </p:tgtEl>
                                        <p:attrNameLst>
                                          <p:attrName>ppt_w</p:attrName>
                                        </p:attrNameLst>
                                      </p:cBhvr>
                                      <p:tavLst>
                                        <p:tav tm="0">
                                          <p:val>
                                            <p:fltVal val="0"/>
                                          </p:val>
                                        </p:tav>
                                        <p:tav tm="100000">
                                          <p:val>
                                            <p:strVal val="#ppt_w"/>
                                          </p:val>
                                        </p:tav>
                                      </p:tavLst>
                                    </p:anim>
                                    <p:anim calcmode="lin" valueType="num">
                                      <p:cBhvr>
                                        <p:cTn id="42" dur="500" fill="hold"/>
                                        <p:tgtEl>
                                          <p:spTgt spid="343078"/>
                                        </p:tgtEl>
                                        <p:attrNameLst>
                                          <p:attrName>ppt_h</p:attrName>
                                        </p:attrNameLst>
                                      </p:cBhvr>
                                      <p:tavLst>
                                        <p:tav tm="0">
                                          <p:val>
                                            <p:strVal val="#ppt_h"/>
                                          </p:val>
                                        </p:tav>
                                        <p:tav tm="100000">
                                          <p:val>
                                            <p:strVal val="#ppt_h"/>
                                          </p:val>
                                        </p:tav>
                                      </p:tavLst>
                                    </p:anim>
                                  </p:childTnLst>
                                </p:cTn>
                              </p:par>
                            </p:childTnLst>
                          </p:cTn>
                        </p:par>
                        <p:par>
                          <p:cTn id="43" fill="hold" nodeType="afterGroup">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43082"/>
                                        </p:tgtEl>
                                        <p:attrNameLst>
                                          <p:attrName>style.visibility</p:attrName>
                                        </p:attrNameLst>
                                      </p:cBhvr>
                                      <p:to>
                                        <p:strVal val="visible"/>
                                      </p:to>
                                    </p:set>
                                    <p:animEffect transition="in" filter="dissolve">
                                      <p:cBhvr>
                                        <p:cTn id="46" dur="500"/>
                                        <p:tgtEl>
                                          <p:spTgt spid="34308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43083"/>
                                        </p:tgtEl>
                                        <p:attrNameLst>
                                          <p:attrName>style.visibility</p:attrName>
                                        </p:attrNameLst>
                                      </p:cBhvr>
                                      <p:to>
                                        <p:strVal val="visible"/>
                                      </p:to>
                                    </p:set>
                                    <p:animEffect transition="in" filter="wipe(up)">
                                      <p:cBhvr>
                                        <p:cTn id="51" dur="500"/>
                                        <p:tgtEl>
                                          <p:spTgt spid="343083"/>
                                        </p:tgtEl>
                                      </p:cBhvr>
                                    </p:animEffect>
                                  </p:childTnLst>
                                </p:cTn>
                              </p:par>
                            </p:childTnLst>
                          </p:cTn>
                        </p:par>
                        <p:par>
                          <p:cTn id="52" fill="hold" nodeType="afterGroup">
                            <p:stCondLst>
                              <p:cond delay="500"/>
                            </p:stCondLst>
                            <p:childTnLst>
                              <p:par>
                                <p:cTn id="53" presetID="17" presetClass="entr" presetSubtype="1" fill="hold" grpId="0" nodeType="afterEffect">
                                  <p:stCondLst>
                                    <p:cond delay="0"/>
                                  </p:stCondLst>
                                  <p:childTnLst>
                                    <p:set>
                                      <p:cBhvr>
                                        <p:cTn id="54" dur="1" fill="hold">
                                          <p:stCondLst>
                                            <p:cond delay="0"/>
                                          </p:stCondLst>
                                        </p:cTn>
                                        <p:tgtEl>
                                          <p:spTgt spid="343084"/>
                                        </p:tgtEl>
                                        <p:attrNameLst>
                                          <p:attrName>style.visibility</p:attrName>
                                        </p:attrNameLst>
                                      </p:cBhvr>
                                      <p:to>
                                        <p:strVal val="visible"/>
                                      </p:to>
                                    </p:set>
                                    <p:anim calcmode="lin" valueType="num">
                                      <p:cBhvr>
                                        <p:cTn id="55" dur="500" fill="hold"/>
                                        <p:tgtEl>
                                          <p:spTgt spid="343084"/>
                                        </p:tgtEl>
                                        <p:attrNameLst>
                                          <p:attrName>ppt_x</p:attrName>
                                        </p:attrNameLst>
                                      </p:cBhvr>
                                      <p:tavLst>
                                        <p:tav tm="0">
                                          <p:val>
                                            <p:strVal val="#ppt_x"/>
                                          </p:val>
                                        </p:tav>
                                        <p:tav tm="100000">
                                          <p:val>
                                            <p:strVal val="#ppt_x"/>
                                          </p:val>
                                        </p:tav>
                                      </p:tavLst>
                                    </p:anim>
                                    <p:anim calcmode="lin" valueType="num">
                                      <p:cBhvr>
                                        <p:cTn id="56" dur="500" fill="hold"/>
                                        <p:tgtEl>
                                          <p:spTgt spid="343084"/>
                                        </p:tgtEl>
                                        <p:attrNameLst>
                                          <p:attrName>ppt_y</p:attrName>
                                        </p:attrNameLst>
                                      </p:cBhvr>
                                      <p:tavLst>
                                        <p:tav tm="0">
                                          <p:val>
                                            <p:strVal val="#ppt_y-#ppt_h/2"/>
                                          </p:val>
                                        </p:tav>
                                        <p:tav tm="100000">
                                          <p:val>
                                            <p:strVal val="#ppt_y"/>
                                          </p:val>
                                        </p:tav>
                                      </p:tavLst>
                                    </p:anim>
                                    <p:anim calcmode="lin" valueType="num">
                                      <p:cBhvr>
                                        <p:cTn id="57" dur="500" fill="hold"/>
                                        <p:tgtEl>
                                          <p:spTgt spid="343084"/>
                                        </p:tgtEl>
                                        <p:attrNameLst>
                                          <p:attrName>ppt_w</p:attrName>
                                        </p:attrNameLst>
                                      </p:cBhvr>
                                      <p:tavLst>
                                        <p:tav tm="0">
                                          <p:val>
                                            <p:strVal val="#ppt_w"/>
                                          </p:val>
                                        </p:tav>
                                        <p:tav tm="100000">
                                          <p:val>
                                            <p:strVal val="#ppt_w"/>
                                          </p:val>
                                        </p:tav>
                                      </p:tavLst>
                                    </p:anim>
                                    <p:anim calcmode="lin" valueType="num">
                                      <p:cBhvr>
                                        <p:cTn id="58" dur="500" fill="hold"/>
                                        <p:tgtEl>
                                          <p:spTgt spid="343084"/>
                                        </p:tgtEl>
                                        <p:attrNameLst>
                                          <p:attrName>ppt_h</p:attrName>
                                        </p:attrNameLst>
                                      </p:cBhvr>
                                      <p:tavLst>
                                        <p:tav tm="0">
                                          <p:val>
                                            <p:fltVal val="0"/>
                                          </p:val>
                                        </p:tav>
                                        <p:tav tm="100000">
                                          <p:val>
                                            <p:strVal val="#ppt_h"/>
                                          </p:val>
                                        </p:tav>
                                      </p:tavLst>
                                    </p:anim>
                                  </p:childTnLst>
                                </p:cTn>
                              </p:par>
                            </p:childTnLst>
                          </p:cTn>
                        </p:par>
                        <p:par>
                          <p:cTn id="59" fill="hold" nodeType="afterGroup">
                            <p:stCondLst>
                              <p:cond delay="1000"/>
                            </p:stCondLst>
                            <p:childTnLst>
                              <p:par>
                                <p:cTn id="60" presetID="22" presetClass="entr" presetSubtype="1" fill="hold" nodeType="afterEffect">
                                  <p:stCondLst>
                                    <p:cond delay="0"/>
                                  </p:stCondLst>
                                  <p:childTnLst>
                                    <p:set>
                                      <p:cBhvr>
                                        <p:cTn id="61" dur="1" fill="hold">
                                          <p:stCondLst>
                                            <p:cond delay="0"/>
                                          </p:stCondLst>
                                        </p:cTn>
                                        <p:tgtEl>
                                          <p:spTgt spid="343086"/>
                                        </p:tgtEl>
                                        <p:attrNameLst>
                                          <p:attrName>style.visibility</p:attrName>
                                        </p:attrNameLst>
                                      </p:cBhvr>
                                      <p:to>
                                        <p:strVal val="visible"/>
                                      </p:to>
                                    </p:set>
                                    <p:animEffect transition="in" filter="wipe(up)">
                                      <p:cBhvr>
                                        <p:cTn id="62" dur="500"/>
                                        <p:tgtEl>
                                          <p:spTgt spid="34308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43099"/>
                                        </p:tgtEl>
                                        <p:attrNameLst>
                                          <p:attrName>style.visibility</p:attrName>
                                        </p:attrNameLst>
                                      </p:cBhvr>
                                      <p:to>
                                        <p:strVal val="visible"/>
                                      </p:to>
                                    </p:set>
                                    <p:animEffect transition="in" filter="dissolve">
                                      <p:cBhvr>
                                        <p:cTn id="67" dur="500"/>
                                        <p:tgtEl>
                                          <p:spTgt spid="34309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 fill="hold" grpId="0" nodeType="clickEffect">
                                  <p:stCondLst>
                                    <p:cond delay="0"/>
                                  </p:stCondLst>
                                  <p:childTnLst>
                                    <p:set>
                                      <p:cBhvr>
                                        <p:cTn id="71" dur="1" fill="hold">
                                          <p:stCondLst>
                                            <p:cond delay="0"/>
                                          </p:stCondLst>
                                        </p:cTn>
                                        <p:tgtEl>
                                          <p:spTgt spid="343092"/>
                                        </p:tgtEl>
                                        <p:attrNameLst>
                                          <p:attrName>style.visibility</p:attrName>
                                        </p:attrNameLst>
                                      </p:cBhvr>
                                      <p:to>
                                        <p:strVal val="visible"/>
                                      </p:to>
                                    </p:set>
                                    <p:anim calcmode="lin" valueType="num">
                                      <p:cBhvr>
                                        <p:cTn id="72" dur="500" fill="hold"/>
                                        <p:tgtEl>
                                          <p:spTgt spid="343092"/>
                                        </p:tgtEl>
                                        <p:attrNameLst>
                                          <p:attrName>ppt_x</p:attrName>
                                        </p:attrNameLst>
                                      </p:cBhvr>
                                      <p:tavLst>
                                        <p:tav tm="0">
                                          <p:val>
                                            <p:strVal val="#ppt_x"/>
                                          </p:val>
                                        </p:tav>
                                        <p:tav tm="100000">
                                          <p:val>
                                            <p:strVal val="#ppt_x"/>
                                          </p:val>
                                        </p:tav>
                                      </p:tavLst>
                                    </p:anim>
                                    <p:anim calcmode="lin" valueType="num">
                                      <p:cBhvr>
                                        <p:cTn id="73" dur="500" fill="hold"/>
                                        <p:tgtEl>
                                          <p:spTgt spid="343092"/>
                                        </p:tgtEl>
                                        <p:attrNameLst>
                                          <p:attrName>ppt_y</p:attrName>
                                        </p:attrNameLst>
                                      </p:cBhvr>
                                      <p:tavLst>
                                        <p:tav tm="0">
                                          <p:val>
                                            <p:strVal val="#ppt_y-#ppt_h/2"/>
                                          </p:val>
                                        </p:tav>
                                        <p:tav tm="100000">
                                          <p:val>
                                            <p:strVal val="#ppt_y"/>
                                          </p:val>
                                        </p:tav>
                                      </p:tavLst>
                                    </p:anim>
                                    <p:anim calcmode="lin" valueType="num">
                                      <p:cBhvr>
                                        <p:cTn id="74" dur="500" fill="hold"/>
                                        <p:tgtEl>
                                          <p:spTgt spid="343092"/>
                                        </p:tgtEl>
                                        <p:attrNameLst>
                                          <p:attrName>ppt_w</p:attrName>
                                        </p:attrNameLst>
                                      </p:cBhvr>
                                      <p:tavLst>
                                        <p:tav tm="0">
                                          <p:val>
                                            <p:strVal val="#ppt_w"/>
                                          </p:val>
                                        </p:tav>
                                        <p:tav tm="100000">
                                          <p:val>
                                            <p:strVal val="#ppt_w"/>
                                          </p:val>
                                        </p:tav>
                                      </p:tavLst>
                                    </p:anim>
                                    <p:anim calcmode="lin" valueType="num">
                                      <p:cBhvr>
                                        <p:cTn id="75" dur="500" fill="hold"/>
                                        <p:tgtEl>
                                          <p:spTgt spid="343092"/>
                                        </p:tgtEl>
                                        <p:attrNameLst>
                                          <p:attrName>ppt_h</p:attrName>
                                        </p:attrNameLst>
                                      </p:cBhvr>
                                      <p:tavLst>
                                        <p:tav tm="0">
                                          <p:val>
                                            <p:fltVal val="0"/>
                                          </p:val>
                                        </p:tav>
                                        <p:tav tm="100000">
                                          <p:val>
                                            <p:strVal val="#ppt_h"/>
                                          </p:val>
                                        </p:tav>
                                      </p:tavLst>
                                    </p:anim>
                                  </p:childTnLst>
                                </p:cTn>
                              </p:par>
                            </p:childTnLst>
                          </p:cTn>
                        </p:par>
                        <p:par>
                          <p:cTn id="76" fill="hold" nodeType="afterGroup">
                            <p:stCondLst>
                              <p:cond delay="500"/>
                            </p:stCondLst>
                            <p:childTnLst>
                              <p:par>
                                <p:cTn id="77" presetID="9" presetClass="entr" presetSubtype="0" fill="hold" grpId="0" nodeType="afterEffect">
                                  <p:stCondLst>
                                    <p:cond delay="0"/>
                                  </p:stCondLst>
                                  <p:childTnLst>
                                    <p:set>
                                      <p:cBhvr>
                                        <p:cTn id="78" dur="1" fill="hold">
                                          <p:stCondLst>
                                            <p:cond delay="0"/>
                                          </p:stCondLst>
                                        </p:cTn>
                                        <p:tgtEl>
                                          <p:spTgt spid="343085"/>
                                        </p:tgtEl>
                                        <p:attrNameLst>
                                          <p:attrName>style.visibility</p:attrName>
                                        </p:attrNameLst>
                                      </p:cBhvr>
                                      <p:to>
                                        <p:strVal val="visible"/>
                                      </p:to>
                                    </p:set>
                                    <p:animEffect transition="in" filter="dissolve">
                                      <p:cBhvr>
                                        <p:cTn id="79" dur="500"/>
                                        <p:tgtEl>
                                          <p:spTgt spid="34308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43096"/>
                                        </p:tgtEl>
                                        <p:attrNameLst>
                                          <p:attrName>style.visibility</p:attrName>
                                        </p:attrNameLst>
                                      </p:cBhvr>
                                      <p:to>
                                        <p:strVal val="visible"/>
                                      </p:to>
                                    </p:set>
                                    <p:animEffect transition="in" filter="dissolve">
                                      <p:cBhvr>
                                        <p:cTn id="84" dur="500"/>
                                        <p:tgtEl>
                                          <p:spTgt spid="34309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2" fill="hold" nodeType="clickEffect">
                                  <p:stCondLst>
                                    <p:cond delay="0"/>
                                  </p:stCondLst>
                                  <p:childTnLst>
                                    <p:set>
                                      <p:cBhvr>
                                        <p:cTn id="88" dur="1" fill="hold">
                                          <p:stCondLst>
                                            <p:cond delay="0"/>
                                          </p:stCondLst>
                                        </p:cTn>
                                        <p:tgtEl>
                                          <p:spTgt spid="343093"/>
                                        </p:tgtEl>
                                        <p:attrNameLst>
                                          <p:attrName>style.visibility</p:attrName>
                                        </p:attrNameLst>
                                      </p:cBhvr>
                                      <p:to>
                                        <p:strVal val="visible"/>
                                      </p:to>
                                    </p:set>
                                    <p:animEffect transition="in" filter="wipe(right)">
                                      <p:cBhvr>
                                        <p:cTn id="89" dur="500"/>
                                        <p:tgtEl>
                                          <p:spTgt spid="34309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343098"/>
                                        </p:tgtEl>
                                        <p:attrNameLst>
                                          <p:attrName>style.visibility</p:attrName>
                                        </p:attrNameLst>
                                      </p:cBhvr>
                                      <p:to>
                                        <p:strVal val="visible"/>
                                      </p:to>
                                    </p:set>
                                    <p:animEffect transition="in" filter="dissolve">
                                      <p:cBhvr>
                                        <p:cTn id="94" dur="500"/>
                                        <p:tgtEl>
                                          <p:spTgt spid="34309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nodeType="clickEffect">
                                  <p:stCondLst>
                                    <p:cond delay="0"/>
                                  </p:stCondLst>
                                  <p:childTnLst>
                                    <p:set>
                                      <p:cBhvr>
                                        <p:cTn id="98" dur="1" fill="hold">
                                          <p:stCondLst>
                                            <p:cond delay="0"/>
                                          </p:stCondLst>
                                        </p:cTn>
                                        <p:tgtEl>
                                          <p:spTgt spid="343100"/>
                                        </p:tgtEl>
                                        <p:attrNameLst>
                                          <p:attrName>style.visibility</p:attrName>
                                        </p:attrNameLst>
                                      </p:cBhvr>
                                      <p:to>
                                        <p:strVal val="visible"/>
                                      </p:to>
                                    </p:set>
                                    <p:animEffect transition="in" filter="dissolve">
                                      <p:cBhvr>
                                        <p:cTn id="99" dur="500"/>
                                        <p:tgtEl>
                                          <p:spTgt spid="343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p:bldP spid="343073" grpId="0" animBg="1"/>
      <p:bldP spid="343078" grpId="0" animBg="1"/>
      <p:bldP spid="343082" grpId="0" animBg="1"/>
      <p:bldP spid="343083" grpId="0" animBg="1"/>
      <p:bldP spid="343084" grpId="0" animBg="1"/>
      <p:bldP spid="343085" grpId="0" animBg="1"/>
      <p:bldP spid="343092" grpId="0" animBg="1"/>
      <p:bldP spid="343096" grpId="0"/>
      <p:bldP spid="343097" grpId="0" animBg="1"/>
      <p:bldP spid="343098" grpId="0" animBg="1"/>
      <p:bldP spid="34309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分段技术总结</a:t>
            </a:r>
            <a:endParaRPr lang="zh-CN" altLang="zh-CN" smtClean="0">
              <a:sym typeface="Symbol" panose="05050102010706020507" pitchFamily="18" charset="2"/>
            </a:endParaRPr>
          </a:p>
        </p:txBody>
      </p:sp>
      <p:sp>
        <p:nvSpPr>
          <p:cNvPr id="344067" name="Rectangle 3"/>
          <p:cNvSpPr>
            <a:spLocks noChangeArrowheads="1"/>
          </p:cNvSpPr>
          <p:nvPr/>
        </p:nvSpPr>
        <p:spPr bwMode="auto">
          <a:xfrm>
            <a:off x="381000" y="1169050"/>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000" dirty="0" smtClean="0">
                <a:solidFill>
                  <a:srgbClr val="FF0000"/>
                </a:solidFill>
              </a:rPr>
              <a:t>实现原理</a:t>
            </a:r>
            <a:endParaRPr lang="zh-CN" altLang="en-US" sz="2000" dirty="0">
              <a:solidFill>
                <a:srgbClr val="FF0000"/>
              </a:solidFill>
            </a:endParaRPr>
          </a:p>
        </p:txBody>
      </p:sp>
      <p:grpSp>
        <p:nvGrpSpPr>
          <p:cNvPr id="344068" name="Group 4"/>
          <p:cNvGrpSpPr>
            <a:grpSpLocks/>
          </p:cNvGrpSpPr>
          <p:nvPr/>
        </p:nvGrpSpPr>
        <p:grpSpPr bwMode="auto">
          <a:xfrm>
            <a:off x="152400" y="1828800"/>
            <a:ext cx="7696200" cy="523875"/>
            <a:chOff x="720" y="1152"/>
            <a:chExt cx="4848" cy="330"/>
          </a:xfrm>
        </p:grpSpPr>
        <p:sp>
          <p:nvSpPr>
            <p:cNvPr id="54295" name="Rectangle 5"/>
            <p:cNvSpPr>
              <a:spLocks noChangeArrowheads="1"/>
            </p:cNvSpPr>
            <p:nvPr/>
          </p:nvSpPr>
          <p:spPr bwMode="auto">
            <a:xfrm>
              <a:off x="720" y="1152"/>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000" dirty="0" smtClean="0"/>
                <a:t>将</a:t>
              </a:r>
              <a:r>
                <a:rPr lang="zh-CN" altLang="en-US" sz="2000" dirty="0"/>
                <a:t>程序</a:t>
              </a:r>
              <a:r>
                <a:rPr lang="zh-CN" altLang="en-US" sz="2000" dirty="0">
                  <a:solidFill>
                    <a:srgbClr val="FF0000"/>
                  </a:solidFill>
                </a:rPr>
                <a:t>按含义</a:t>
              </a:r>
              <a:r>
                <a:rPr lang="zh-CN" altLang="en-US" sz="2000" dirty="0"/>
                <a:t>分成若干部分，即</a:t>
              </a:r>
              <a:r>
                <a:rPr lang="zh-CN" altLang="en-US" sz="2000" dirty="0" smtClean="0"/>
                <a:t>分段。分治管理</a:t>
              </a:r>
              <a:endParaRPr lang="zh-CN" altLang="en-US" sz="2000" dirty="0">
                <a:solidFill>
                  <a:srgbClr val="FF0000"/>
                </a:solidFill>
              </a:endParaRPr>
            </a:p>
          </p:txBody>
        </p:sp>
        <p:pic>
          <p:nvPicPr>
            <p:cNvPr id="54296"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71" name="Group 7"/>
          <p:cNvGrpSpPr>
            <a:grpSpLocks/>
          </p:cNvGrpSpPr>
          <p:nvPr/>
        </p:nvGrpSpPr>
        <p:grpSpPr bwMode="auto">
          <a:xfrm>
            <a:off x="152400" y="2368550"/>
            <a:ext cx="9525000" cy="523875"/>
            <a:chOff x="720" y="1492"/>
            <a:chExt cx="4848" cy="330"/>
          </a:xfrm>
        </p:grpSpPr>
        <p:sp>
          <p:nvSpPr>
            <p:cNvPr id="54293" name="Rectangle 8"/>
            <p:cNvSpPr>
              <a:spLocks noChangeArrowheads="1"/>
            </p:cNvSpPr>
            <p:nvPr/>
          </p:nvSpPr>
          <p:spPr bwMode="auto">
            <a:xfrm>
              <a:off x="720" y="1492"/>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000" dirty="0" err="1" smtClean="0"/>
                <a:t>Ld</a:t>
              </a:r>
              <a:r>
                <a:rPr lang="zh-CN" altLang="en-US" sz="2000" dirty="0"/>
                <a:t>各</a:t>
              </a:r>
              <a:r>
                <a:rPr lang="zh-CN" altLang="en-US" sz="2000" dirty="0" smtClean="0"/>
                <a:t>文件</a:t>
              </a:r>
              <a:r>
                <a:rPr lang="zh-CN" altLang="en-US" sz="2000" dirty="0" smtClean="0">
                  <a:solidFill>
                    <a:srgbClr val="FF0000"/>
                  </a:solidFill>
                </a:rPr>
                <a:t>从</a:t>
              </a:r>
              <a:r>
                <a:rPr lang="en-US" altLang="zh-CN" sz="2000" dirty="0">
                  <a:solidFill>
                    <a:srgbClr val="FF0000"/>
                  </a:solidFill>
                </a:rPr>
                <a:t>0</a:t>
              </a:r>
              <a:r>
                <a:rPr lang="zh-CN" altLang="en-US" sz="2000" dirty="0">
                  <a:solidFill>
                    <a:srgbClr val="FF0000"/>
                  </a:solidFill>
                </a:rPr>
                <a:t>开始</a:t>
              </a:r>
              <a:r>
                <a:rPr lang="zh-CN" altLang="en-US" sz="2000" dirty="0" smtClean="0">
                  <a:solidFill>
                    <a:srgbClr val="FF0000"/>
                  </a:solidFill>
                </a:rPr>
                <a:t>编址</a:t>
              </a:r>
              <a:r>
                <a:rPr lang="zh-CN" altLang="en-US" sz="2000" dirty="0" smtClean="0"/>
                <a:t> </a:t>
              </a:r>
              <a:r>
                <a:rPr lang="en-US" altLang="zh-CN" sz="2000" dirty="0" smtClean="0"/>
                <a:t>(</a:t>
              </a:r>
              <a:r>
                <a:rPr lang="zh-CN" altLang="en-US" sz="2000" dirty="0" smtClean="0"/>
                <a:t>速度快</a:t>
              </a:r>
              <a:r>
                <a:rPr lang="en-US" altLang="zh-CN" sz="2000" dirty="0" smtClean="0"/>
                <a:t>)</a:t>
              </a:r>
              <a:r>
                <a:rPr lang="zh-CN" altLang="en-US" sz="2000" dirty="0" smtClean="0"/>
                <a:t>：汇编时从</a:t>
              </a:r>
              <a:r>
                <a:rPr lang="en-US" altLang="zh-CN" sz="2000" dirty="0" smtClean="0"/>
                <a:t>0</a:t>
              </a:r>
              <a:r>
                <a:rPr lang="zh-CN" altLang="en-US" sz="2000" dirty="0" smtClean="0"/>
                <a:t>编址、链接时可不为</a:t>
              </a:r>
              <a:r>
                <a:rPr lang="en-US" altLang="zh-CN" sz="2000" dirty="0" smtClean="0"/>
                <a:t>0</a:t>
              </a:r>
              <a:endParaRPr lang="en-US" altLang="zh-CN" sz="2000" dirty="0">
                <a:solidFill>
                  <a:srgbClr val="33CC33"/>
                </a:solidFill>
              </a:endParaRPr>
            </a:p>
          </p:txBody>
        </p:sp>
        <p:pic>
          <p:nvPicPr>
            <p:cNvPr id="54294"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66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74" name="Group 10"/>
          <p:cNvGrpSpPr>
            <a:grpSpLocks/>
          </p:cNvGrpSpPr>
          <p:nvPr/>
        </p:nvGrpSpPr>
        <p:grpSpPr bwMode="auto">
          <a:xfrm>
            <a:off x="152400" y="2901950"/>
            <a:ext cx="7696200" cy="523875"/>
            <a:chOff x="720" y="1828"/>
            <a:chExt cx="4848" cy="330"/>
          </a:xfrm>
        </p:grpSpPr>
        <p:sp>
          <p:nvSpPr>
            <p:cNvPr id="54291" name="Rectangle 11"/>
            <p:cNvSpPr>
              <a:spLocks noChangeArrowheads="1"/>
            </p:cNvSpPr>
            <p:nvPr/>
          </p:nvSpPr>
          <p:spPr bwMode="auto">
            <a:xfrm>
              <a:off x="720" y="1828"/>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000"/>
                <a:t>创建进程</a:t>
              </a:r>
              <a:r>
                <a:rPr lang="en-US" altLang="zh-CN" sz="2000"/>
                <a:t>(</a:t>
              </a:r>
              <a:r>
                <a:rPr lang="zh-CN" altLang="en-US" sz="2000"/>
                <a:t>分别载入各个段</a:t>
              </a:r>
              <a:r>
                <a:rPr lang="en-US" altLang="zh-CN" sz="2000"/>
                <a:t>)</a:t>
              </a:r>
              <a:r>
                <a:rPr lang="zh-CN" altLang="en-US" sz="2000"/>
                <a:t>时，建立</a:t>
              </a:r>
              <a:r>
                <a:rPr lang="zh-CN" altLang="en-US" sz="2000">
                  <a:solidFill>
                    <a:srgbClr val="FF0000"/>
                  </a:solidFill>
                </a:rPr>
                <a:t>进程段表</a:t>
              </a:r>
            </a:p>
          </p:txBody>
        </p:sp>
        <p:pic>
          <p:nvPicPr>
            <p:cNvPr id="54292" name="Picture 1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9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77" name="Group 13"/>
          <p:cNvGrpSpPr>
            <a:grpSpLocks/>
          </p:cNvGrpSpPr>
          <p:nvPr/>
        </p:nvGrpSpPr>
        <p:grpSpPr bwMode="auto">
          <a:xfrm>
            <a:off x="152400" y="3962400"/>
            <a:ext cx="7696200" cy="523875"/>
            <a:chOff x="720" y="2185"/>
            <a:chExt cx="4848" cy="330"/>
          </a:xfrm>
        </p:grpSpPr>
        <p:sp>
          <p:nvSpPr>
            <p:cNvPr id="54289" name="Rectangle 14"/>
            <p:cNvSpPr>
              <a:spLocks noChangeArrowheads="1"/>
            </p:cNvSpPr>
            <p:nvPr/>
          </p:nvSpPr>
          <p:spPr bwMode="auto">
            <a:xfrm>
              <a:off x="720" y="2185"/>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000"/>
                <a:t>PC</a:t>
              </a:r>
              <a:r>
                <a:rPr lang="zh-CN" altLang="en-US" sz="2000"/>
                <a:t>及数据地址</a:t>
              </a:r>
              <a:r>
                <a:rPr lang="zh-CN" altLang="en-US" sz="2000">
                  <a:solidFill>
                    <a:srgbClr val="FF0000"/>
                  </a:solidFill>
                </a:rPr>
                <a:t>要通过段表算出物理地址</a:t>
              </a:r>
              <a:r>
                <a:rPr lang="zh-CN" altLang="en-US" sz="2000"/>
                <a:t>，到达内存</a:t>
              </a:r>
            </a:p>
          </p:txBody>
        </p:sp>
        <p:pic>
          <p:nvPicPr>
            <p:cNvPr id="54290" name="Picture 1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33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80" name="Group 16"/>
          <p:cNvGrpSpPr>
            <a:grpSpLocks/>
          </p:cNvGrpSpPr>
          <p:nvPr/>
        </p:nvGrpSpPr>
        <p:grpSpPr bwMode="auto">
          <a:xfrm>
            <a:off x="152400" y="4462463"/>
            <a:ext cx="7696200" cy="523875"/>
            <a:chOff x="720" y="2500"/>
            <a:chExt cx="4848" cy="330"/>
          </a:xfrm>
        </p:grpSpPr>
        <p:sp>
          <p:nvSpPr>
            <p:cNvPr id="54287" name="Rectangle 17"/>
            <p:cNvSpPr>
              <a:spLocks noChangeArrowheads="1"/>
            </p:cNvSpPr>
            <p:nvPr/>
          </p:nvSpPr>
          <p:spPr bwMode="auto">
            <a:xfrm>
              <a:off x="720" y="2500"/>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000"/>
                <a:t>进程切换时，进程段表也跟着切换</a:t>
              </a:r>
            </a:p>
          </p:txBody>
        </p:sp>
        <p:pic>
          <p:nvPicPr>
            <p:cNvPr id="54288" name="Picture 1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67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83" name="Group 19"/>
          <p:cNvGrpSpPr>
            <a:grpSpLocks/>
          </p:cNvGrpSpPr>
          <p:nvPr/>
        </p:nvGrpSpPr>
        <p:grpSpPr bwMode="auto">
          <a:xfrm>
            <a:off x="-76200" y="4781550"/>
            <a:ext cx="7543800" cy="1241425"/>
            <a:chOff x="576" y="3226"/>
            <a:chExt cx="4752" cy="782"/>
          </a:xfrm>
        </p:grpSpPr>
        <p:sp>
          <p:nvSpPr>
            <p:cNvPr id="54285" name="Text Box 20"/>
            <p:cNvSpPr txBox="1">
              <a:spLocks noChangeArrowheads="1"/>
            </p:cNvSpPr>
            <p:nvPr/>
          </p:nvSpPr>
          <p:spPr bwMode="auto">
            <a:xfrm>
              <a:off x="576" y="3562"/>
              <a:ext cx="4416" cy="44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chemeClr val="accent2"/>
                  </a:solidFill>
                </a:rPr>
                <a:t>进程、内存、编译环境、编程思想被扭结</a:t>
              </a:r>
            </a:p>
            <a:p>
              <a:pPr algn="ctr" eaLnBrk="1" hangingPunct="1">
                <a:spcBef>
                  <a:spcPct val="0"/>
                </a:spcBef>
                <a:buClrTx/>
                <a:buSzTx/>
                <a:buFontTx/>
                <a:buNone/>
              </a:pPr>
              <a:r>
                <a:rPr lang="zh-CN" altLang="en-US" sz="2000">
                  <a:solidFill>
                    <a:schemeClr val="accent2"/>
                  </a:solidFill>
                </a:rPr>
                <a:t>在一起了，这正是操作系统的复杂之处</a:t>
              </a:r>
              <a:r>
                <a:rPr lang="en-US" altLang="zh-CN" sz="2000">
                  <a:solidFill>
                    <a:schemeClr val="accent2"/>
                  </a:solidFill>
                </a:rPr>
                <a:t>!</a:t>
              </a:r>
            </a:p>
          </p:txBody>
        </p:sp>
        <p:pic>
          <p:nvPicPr>
            <p:cNvPr id="54286" name="Picture 21" descr="j03012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6" y="3226"/>
              <a:ext cx="912"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86" name="Group 22"/>
          <p:cNvGrpSpPr>
            <a:grpSpLocks/>
          </p:cNvGrpSpPr>
          <p:nvPr/>
        </p:nvGrpSpPr>
        <p:grpSpPr bwMode="auto">
          <a:xfrm>
            <a:off x="152400" y="3429000"/>
            <a:ext cx="7696200" cy="523875"/>
            <a:chOff x="720" y="1828"/>
            <a:chExt cx="4848" cy="330"/>
          </a:xfrm>
        </p:grpSpPr>
        <p:sp>
          <p:nvSpPr>
            <p:cNvPr id="54283" name="Rectangle 23"/>
            <p:cNvSpPr>
              <a:spLocks noChangeArrowheads="1"/>
            </p:cNvSpPr>
            <p:nvPr/>
          </p:nvSpPr>
          <p:spPr bwMode="auto">
            <a:xfrm>
              <a:off x="720" y="1828"/>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000"/>
                <a:t>内存仍用可变分区进行管理，载入段时需调分配算法</a:t>
              </a:r>
              <a:endParaRPr lang="zh-CN" altLang="en-US" sz="2000">
                <a:solidFill>
                  <a:srgbClr val="FF0000"/>
                </a:solidFill>
              </a:endParaRPr>
            </a:p>
          </p:txBody>
        </p:sp>
        <p:pic>
          <p:nvPicPr>
            <p:cNvPr id="54284" name="Picture 2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9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p:cNvPicPr>
            <a:picLocks noChangeAspect="1"/>
          </p:cNvPicPr>
          <p:nvPr/>
        </p:nvPicPr>
        <p:blipFill rotWithShape="1">
          <a:blip r:embed="rId4"/>
          <a:srcRect l="31667" t="30542" r="6666" b="12667"/>
          <a:stretch/>
        </p:blipFill>
        <p:spPr>
          <a:xfrm>
            <a:off x="3489960" y="73581"/>
            <a:ext cx="5638800" cy="32456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4067"/>
                                        </p:tgtEl>
                                        <p:attrNameLst>
                                          <p:attrName>style.visibility</p:attrName>
                                        </p:attrNameLst>
                                      </p:cBhvr>
                                      <p:to>
                                        <p:strVal val="visible"/>
                                      </p:to>
                                    </p:set>
                                    <p:animEffect transition="in" filter="dissolve">
                                      <p:cBhvr>
                                        <p:cTn id="7" dur="500"/>
                                        <p:tgtEl>
                                          <p:spTgt spid="3440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4068"/>
                                        </p:tgtEl>
                                        <p:attrNameLst>
                                          <p:attrName>style.visibility</p:attrName>
                                        </p:attrNameLst>
                                      </p:cBhvr>
                                      <p:to>
                                        <p:strVal val="visible"/>
                                      </p:to>
                                    </p:set>
                                    <p:animEffect transition="in" filter="dissolve">
                                      <p:cBhvr>
                                        <p:cTn id="12" dur="500"/>
                                        <p:tgtEl>
                                          <p:spTgt spid="3440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44071"/>
                                        </p:tgtEl>
                                        <p:attrNameLst>
                                          <p:attrName>style.visibility</p:attrName>
                                        </p:attrNameLst>
                                      </p:cBhvr>
                                      <p:to>
                                        <p:strVal val="visible"/>
                                      </p:to>
                                    </p:set>
                                    <p:animEffect transition="in" filter="dissolve">
                                      <p:cBhvr>
                                        <p:cTn id="17" dur="500"/>
                                        <p:tgtEl>
                                          <p:spTgt spid="3440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44074"/>
                                        </p:tgtEl>
                                        <p:attrNameLst>
                                          <p:attrName>style.visibility</p:attrName>
                                        </p:attrNameLst>
                                      </p:cBhvr>
                                      <p:to>
                                        <p:strVal val="visible"/>
                                      </p:to>
                                    </p:set>
                                    <p:animEffect transition="in" filter="dissolve">
                                      <p:cBhvr>
                                        <p:cTn id="33" dur="500"/>
                                        <p:tgtEl>
                                          <p:spTgt spid="34407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44086"/>
                                        </p:tgtEl>
                                        <p:attrNameLst>
                                          <p:attrName>style.visibility</p:attrName>
                                        </p:attrNameLst>
                                      </p:cBhvr>
                                      <p:to>
                                        <p:strVal val="visible"/>
                                      </p:to>
                                    </p:set>
                                    <p:animEffect transition="in" filter="dissolve">
                                      <p:cBhvr>
                                        <p:cTn id="38" dur="500"/>
                                        <p:tgtEl>
                                          <p:spTgt spid="34408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44077"/>
                                        </p:tgtEl>
                                        <p:attrNameLst>
                                          <p:attrName>style.visibility</p:attrName>
                                        </p:attrNameLst>
                                      </p:cBhvr>
                                      <p:to>
                                        <p:strVal val="visible"/>
                                      </p:to>
                                    </p:set>
                                    <p:animEffect transition="in" filter="dissolve">
                                      <p:cBhvr>
                                        <p:cTn id="43" dur="500"/>
                                        <p:tgtEl>
                                          <p:spTgt spid="34407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44080"/>
                                        </p:tgtEl>
                                        <p:attrNameLst>
                                          <p:attrName>style.visibility</p:attrName>
                                        </p:attrNameLst>
                                      </p:cBhvr>
                                      <p:to>
                                        <p:strVal val="visible"/>
                                      </p:to>
                                    </p:set>
                                    <p:animEffect transition="in" filter="dissolve">
                                      <p:cBhvr>
                                        <p:cTn id="48" dur="500"/>
                                        <p:tgtEl>
                                          <p:spTgt spid="344080"/>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344083"/>
                                        </p:tgtEl>
                                        <p:attrNameLst>
                                          <p:attrName>style.visibility</p:attrName>
                                        </p:attrNameLst>
                                      </p:cBhvr>
                                      <p:to>
                                        <p:strVal val="visible"/>
                                      </p:to>
                                    </p:set>
                                    <p:animEffect transition="in" filter="dissolve">
                                      <p:cBhvr>
                                        <p:cTn id="53" dur="500"/>
                                        <p:tgtEl>
                                          <p:spTgt spid="34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分段技术优缺点分析</a:t>
            </a:r>
            <a:endParaRPr lang="zh-CN" altLang="zh-CN" smtClean="0">
              <a:sym typeface="Symbol" panose="05050102010706020507" pitchFamily="18" charset="2"/>
            </a:endParaRPr>
          </a:p>
        </p:txBody>
      </p:sp>
      <p:sp>
        <p:nvSpPr>
          <p:cNvPr id="345091" name="Rectangle 3"/>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优点</a:t>
            </a:r>
            <a:r>
              <a:rPr lang="en-US" altLang="zh-CN">
                <a:solidFill>
                  <a:srgbClr val="FF0000"/>
                </a:solidFill>
              </a:rPr>
              <a:t>: </a:t>
            </a:r>
          </a:p>
        </p:txBody>
      </p:sp>
      <p:grpSp>
        <p:nvGrpSpPr>
          <p:cNvPr id="345092" name="Group 4"/>
          <p:cNvGrpSpPr>
            <a:grpSpLocks/>
          </p:cNvGrpSpPr>
          <p:nvPr/>
        </p:nvGrpSpPr>
        <p:grpSpPr bwMode="auto">
          <a:xfrm>
            <a:off x="1143000" y="1828800"/>
            <a:ext cx="7696200" cy="603250"/>
            <a:chOff x="720" y="1152"/>
            <a:chExt cx="4848" cy="380"/>
          </a:xfrm>
        </p:grpSpPr>
        <p:sp>
          <p:nvSpPr>
            <p:cNvPr id="55332" name="Rectangle 5"/>
            <p:cNvSpPr>
              <a:spLocks noChangeArrowheads="1"/>
            </p:cNvSpPr>
            <p:nvPr/>
          </p:nvSpPr>
          <p:spPr bwMode="auto">
            <a:xfrm>
              <a:off x="720" y="115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不同的段有不同的含义，可区别对待</a:t>
              </a:r>
              <a:endParaRPr lang="zh-CN" altLang="en-US" sz="2400">
                <a:solidFill>
                  <a:srgbClr val="FF0000"/>
                </a:solidFill>
              </a:endParaRPr>
            </a:p>
          </p:txBody>
        </p:sp>
        <p:pic>
          <p:nvPicPr>
            <p:cNvPr id="55333"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5095" name="Group 7"/>
          <p:cNvGrpSpPr>
            <a:grpSpLocks/>
          </p:cNvGrpSpPr>
          <p:nvPr/>
        </p:nvGrpSpPr>
        <p:grpSpPr bwMode="auto">
          <a:xfrm>
            <a:off x="1143000" y="2368550"/>
            <a:ext cx="7696200" cy="546100"/>
            <a:chOff x="720" y="1492"/>
            <a:chExt cx="4848" cy="344"/>
          </a:xfrm>
        </p:grpSpPr>
        <p:sp>
          <p:nvSpPr>
            <p:cNvPr id="55330" name="Rectangle 8"/>
            <p:cNvSpPr>
              <a:spLocks noChangeArrowheads="1"/>
            </p:cNvSpPr>
            <p:nvPr/>
          </p:nvSpPr>
          <p:spPr bwMode="auto">
            <a:xfrm>
              <a:off x="720" y="1492"/>
              <a:ext cx="4848"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每个段独立编址，编程</a:t>
              </a:r>
              <a:r>
                <a:rPr lang="zh-CN" altLang="en-US" sz="2400" dirty="0" smtClean="0"/>
                <a:t>容易</a:t>
              </a:r>
              <a:r>
                <a:rPr lang="en-US" altLang="zh-CN" sz="2400" dirty="0" smtClean="0"/>
                <a:t> </a:t>
              </a:r>
              <a:r>
                <a:rPr lang="en-US" altLang="zh-CN" sz="2400" dirty="0" smtClean="0">
                  <a:solidFill>
                    <a:srgbClr val="FF0000"/>
                  </a:solidFill>
                </a:rPr>
                <a:t>(</a:t>
              </a:r>
              <a:r>
                <a:rPr lang="zh-CN" altLang="en-US" sz="2400" dirty="0">
                  <a:solidFill>
                    <a:srgbClr val="FF0000"/>
                  </a:solidFill>
                </a:rPr>
                <a:t>分治</a:t>
              </a:r>
              <a:r>
                <a:rPr lang="en-US" altLang="zh-CN" sz="2400" dirty="0">
                  <a:solidFill>
                    <a:srgbClr val="FF0000"/>
                  </a:solidFill>
                </a:rPr>
                <a:t>)</a:t>
              </a:r>
            </a:p>
          </p:txBody>
        </p:sp>
        <p:pic>
          <p:nvPicPr>
            <p:cNvPr id="55331"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66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5099" name="Rectangle 11"/>
          <p:cNvSpPr>
            <a:spLocks noChangeArrowheads="1"/>
          </p:cNvSpPr>
          <p:nvPr/>
        </p:nvSpPr>
        <p:spPr bwMode="auto">
          <a:xfrm>
            <a:off x="762000" y="3505200"/>
            <a:ext cx="65532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缺点</a:t>
            </a:r>
            <a:r>
              <a:rPr lang="en-US" altLang="zh-CN">
                <a:solidFill>
                  <a:srgbClr val="FF0000"/>
                </a:solidFill>
              </a:rPr>
              <a:t>:  </a:t>
            </a:r>
            <a:r>
              <a:rPr lang="zh-CN" altLang="en-US">
                <a:solidFill>
                  <a:srgbClr val="FF0000"/>
                </a:solidFill>
              </a:rPr>
              <a:t>靠近了我们，必然会远离</a:t>
            </a:r>
            <a:r>
              <a:rPr lang="en-US" altLang="zh-CN">
                <a:solidFill>
                  <a:srgbClr val="FF0000"/>
                </a:solidFill>
              </a:rPr>
              <a:t>…</a:t>
            </a:r>
          </a:p>
        </p:txBody>
      </p:sp>
      <p:sp>
        <p:nvSpPr>
          <p:cNvPr id="345100" name="Text Box 12"/>
          <p:cNvSpPr txBox="1">
            <a:spLocks noChangeArrowheads="1"/>
          </p:cNvSpPr>
          <p:nvPr/>
        </p:nvSpPr>
        <p:spPr bwMode="auto">
          <a:xfrm>
            <a:off x="6858000" y="3595688"/>
            <a:ext cx="1752600" cy="54768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a:solidFill>
                  <a:srgbClr val="FF0000"/>
                </a:solidFill>
              </a:rPr>
              <a:t>空间低效</a:t>
            </a:r>
          </a:p>
        </p:txBody>
      </p:sp>
      <p:grpSp>
        <p:nvGrpSpPr>
          <p:cNvPr id="345101" name="Group 13"/>
          <p:cNvGrpSpPr>
            <a:grpSpLocks/>
          </p:cNvGrpSpPr>
          <p:nvPr/>
        </p:nvGrpSpPr>
        <p:grpSpPr bwMode="auto">
          <a:xfrm>
            <a:off x="1143000" y="4121150"/>
            <a:ext cx="7696200" cy="603250"/>
            <a:chOff x="720" y="1152"/>
            <a:chExt cx="4848" cy="380"/>
          </a:xfrm>
        </p:grpSpPr>
        <p:sp>
          <p:nvSpPr>
            <p:cNvPr id="55328" name="Rectangle 14"/>
            <p:cNvSpPr>
              <a:spLocks noChangeArrowheads="1"/>
            </p:cNvSpPr>
            <p:nvPr/>
          </p:nvSpPr>
          <p:spPr bwMode="auto">
            <a:xfrm>
              <a:off x="720" y="115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空间预留；空闲空间很大却不能分配；内存紧缩</a:t>
              </a:r>
            </a:p>
          </p:txBody>
        </p:sp>
        <p:pic>
          <p:nvPicPr>
            <p:cNvPr id="55329" name="Picture 1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5104" name="Group 16"/>
          <p:cNvGrpSpPr>
            <a:grpSpLocks/>
          </p:cNvGrpSpPr>
          <p:nvPr/>
        </p:nvGrpSpPr>
        <p:grpSpPr bwMode="auto">
          <a:xfrm>
            <a:off x="1143000" y="4654550"/>
            <a:ext cx="7696200" cy="603250"/>
            <a:chOff x="720" y="1152"/>
            <a:chExt cx="4848" cy="380"/>
          </a:xfrm>
        </p:grpSpPr>
        <p:sp>
          <p:nvSpPr>
            <p:cNvPr id="55326" name="Rectangle 17"/>
            <p:cNvSpPr>
              <a:spLocks noChangeArrowheads="1"/>
            </p:cNvSpPr>
            <p:nvPr/>
          </p:nvSpPr>
          <p:spPr bwMode="auto">
            <a:xfrm>
              <a:off x="720" y="115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著名的</a:t>
              </a:r>
              <a:r>
                <a:rPr lang="zh-CN" altLang="en-US" sz="2400">
                  <a:solidFill>
                    <a:srgbClr val="FF0000"/>
                  </a:solidFill>
                </a:rPr>
                <a:t>碎片</a:t>
              </a:r>
              <a:r>
                <a:rPr lang="zh-CN" altLang="en-US" sz="2400"/>
                <a:t>概念</a:t>
              </a:r>
              <a:r>
                <a:rPr lang="en-US" altLang="zh-CN" sz="2400"/>
                <a:t>: </a:t>
              </a:r>
              <a:r>
                <a:rPr lang="zh-CN" altLang="en-US" sz="2400"/>
                <a:t>空闲的却用不上的空间</a:t>
              </a:r>
            </a:p>
          </p:txBody>
        </p:sp>
        <p:pic>
          <p:nvPicPr>
            <p:cNvPr id="55327" name="Picture 1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5107" name="Group 19"/>
          <p:cNvGrpSpPr>
            <a:grpSpLocks/>
          </p:cNvGrpSpPr>
          <p:nvPr/>
        </p:nvGrpSpPr>
        <p:grpSpPr bwMode="auto">
          <a:xfrm>
            <a:off x="7924800" y="4800600"/>
            <a:ext cx="533400" cy="1905000"/>
            <a:chOff x="4992" y="3024"/>
            <a:chExt cx="336" cy="1200"/>
          </a:xfrm>
        </p:grpSpPr>
        <p:sp>
          <p:nvSpPr>
            <p:cNvPr id="55319"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5320"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55321"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55322"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55323"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55324" name="Rectangle 25"/>
            <p:cNvSpPr>
              <a:spLocks noChangeArrowheads="1"/>
            </p:cNvSpPr>
            <p:nvPr/>
          </p:nvSpPr>
          <p:spPr bwMode="auto">
            <a:xfrm>
              <a:off x="4992" y="3024"/>
              <a:ext cx="336" cy="1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5325"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grpSp>
      <p:sp>
        <p:nvSpPr>
          <p:cNvPr id="345115" name="Rectangle 27"/>
          <p:cNvSpPr>
            <a:spLocks noChangeArrowheads="1"/>
          </p:cNvSpPr>
          <p:nvPr/>
        </p:nvSpPr>
        <p:spPr bwMode="auto">
          <a:xfrm>
            <a:off x="6781800" y="5591175"/>
            <a:ext cx="533400" cy="2286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345116" name="Line 28"/>
          <p:cNvSpPr>
            <a:spLocks noChangeShapeType="1"/>
          </p:cNvSpPr>
          <p:nvPr/>
        </p:nvSpPr>
        <p:spPr bwMode="auto">
          <a:xfrm flipV="1">
            <a:off x="7315200" y="5029200"/>
            <a:ext cx="609600" cy="68580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17" name="Line 29"/>
          <p:cNvSpPr>
            <a:spLocks noChangeShapeType="1"/>
          </p:cNvSpPr>
          <p:nvPr/>
        </p:nvSpPr>
        <p:spPr bwMode="auto">
          <a:xfrm flipV="1">
            <a:off x="7315200" y="5486400"/>
            <a:ext cx="609600" cy="22860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18" name="Line 30"/>
          <p:cNvSpPr>
            <a:spLocks noChangeShapeType="1"/>
          </p:cNvSpPr>
          <p:nvPr/>
        </p:nvSpPr>
        <p:spPr bwMode="auto">
          <a:xfrm>
            <a:off x="7315200" y="5715000"/>
            <a:ext cx="609600" cy="30480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19" name="Line 31"/>
          <p:cNvSpPr>
            <a:spLocks noChangeShapeType="1"/>
          </p:cNvSpPr>
          <p:nvPr/>
        </p:nvSpPr>
        <p:spPr bwMode="auto">
          <a:xfrm>
            <a:off x="7315200" y="5715000"/>
            <a:ext cx="609600" cy="76200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5120" name="Group 32"/>
          <p:cNvGrpSpPr>
            <a:grpSpLocks/>
          </p:cNvGrpSpPr>
          <p:nvPr/>
        </p:nvGrpSpPr>
        <p:grpSpPr bwMode="auto">
          <a:xfrm>
            <a:off x="1676400" y="4648200"/>
            <a:ext cx="1524000" cy="1304925"/>
            <a:chOff x="1056" y="2928"/>
            <a:chExt cx="960" cy="822"/>
          </a:xfrm>
        </p:grpSpPr>
        <p:sp>
          <p:nvSpPr>
            <p:cNvPr id="55317" name="Line 33"/>
            <p:cNvSpPr>
              <a:spLocks noChangeShapeType="1"/>
            </p:cNvSpPr>
            <p:nvPr/>
          </p:nvSpPr>
          <p:spPr bwMode="auto">
            <a:xfrm flipH="1" flipV="1">
              <a:off x="1440" y="2928"/>
              <a:ext cx="96" cy="52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8" name="Text Box 34"/>
            <p:cNvSpPr txBox="1">
              <a:spLocks noChangeArrowheads="1"/>
            </p:cNvSpPr>
            <p:nvPr/>
          </p:nvSpPr>
          <p:spPr bwMode="auto">
            <a:xfrm>
              <a:off x="1056" y="3456"/>
              <a:ext cx="960"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内部碎片</a:t>
              </a:r>
            </a:p>
          </p:txBody>
        </p:sp>
      </p:grpSp>
      <p:grpSp>
        <p:nvGrpSpPr>
          <p:cNvPr id="345123" name="Group 35"/>
          <p:cNvGrpSpPr>
            <a:grpSpLocks/>
          </p:cNvGrpSpPr>
          <p:nvPr/>
        </p:nvGrpSpPr>
        <p:grpSpPr bwMode="auto">
          <a:xfrm>
            <a:off x="3505200" y="4648200"/>
            <a:ext cx="1524000" cy="1304925"/>
            <a:chOff x="2208" y="2928"/>
            <a:chExt cx="960" cy="822"/>
          </a:xfrm>
        </p:grpSpPr>
        <p:sp>
          <p:nvSpPr>
            <p:cNvPr id="55315" name="Line 36"/>
            <p:cNvSpPr>
              <a:spLocks noChangeShapeType="1"/>
            </p:cNvSpPr>
            <p:nvPr/>
          </p:nvSpPr>
          <p:spPr bwMode="auto">
            <a:xfrm flipV="1">
              <a:off x="2688" y="2928"/>
              <a:ext cx="96" cy="52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6" name="Text Box 37"/>
            <p:cNvSpPr txBox="1">
              <a:spLocks noChangeArrowheads="1"/>
            </p:cNvSpPr>
            <p:nvPr/>
          </p:nvSpPr>
          <p:spPr bwMode="auto">
            <a:xfrm>
              <a:off x="2208" y="3456"/>
              <a:ext cx="960"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外部碎片</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5091"/>
                                        </p:tgtEl>
                                        <p:attrNameLst>
                                          <p:attrName>style.visibility</p:attrName>
                                        </p:attrNameLst>
                                      </p:cBhvr>
                                      <p:to>
                                        <p:strVal val="visible"/>
                                      </p:to>
                                    </p:set>
                                    <p:animEffect transition="in" filter="dissolve">
                                      <p:cBhvr>
                                        <p:cTn id="7" dur="500"/>
                                        <p:tgtEl>
                                          <p:spTgt spid="3450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5092"/>
                                        </p:tgtEl>
                                        <p:attrNameLst>
                                          <p:attrName>style.visibility</p:attrName>
                                        </p:attrNameLst>
                                      </p:cBhvr>
                                      <p:to>
                                        <p:strVal val="visible"/>
                                      </p:to>
                                    </p:set>
                                    <p:animEffect transition="in" filter="dissolve">
                                      <p:cBhvr>
                                        <p:cTn id="12" dur="500"/>
                                        <p:tgtEl>
                                          <p:spTgt spid="3450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45095"/>
                                        </p:tgtEl>
                                        <p:attrNameLst>
                                          <p:attrName>style.visibility</p:attrName>
                                        </p:attrNameLst>
                                      </p:cBhvr>
                                      <p:to>
                                        <p:strVal val="visible"/>
                                      </p:to>
                                    </p:set>
                                    <p:animEffect transition="in" filter="dissolve">
                                      <p:cBhvr>
                                        <p:cTn id="17" dur="500"/>
                                        <p:tgtEl>
                                          <p:spTgt spid="3450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5099"/>
                                        </p:tgtEl>
                                        <p:attrNameLst>
                                          <p:attrName>style.visibility</p:attrName>
                                        </p:attrNameLst>
                                      </p:cBhvr>
                                      <p:to>
                                        <p:strVal val="visible"/>
                                      </p:to>
                                    </p:set>
                                    <p:animEffect transition="in" filter="dissolve">
                                      <p:cBhvr>
                                        <p:cTn id="22" dur="500"/>
                                        <p:tgtEl>
                                          <p:spTgt spid="3450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45101"/>
                                        </p:tgtEl>
                                        <p:attrNameLst>
                                          <p:attrName>style.visibility</p:attrName>
                                        </p:attrNameLst>
                                      </p:cBhvr>
                                      <p:to>
                                        <p:strVal val="visible"/>
                                      </p:to>
                                    </p:set>
                                    <p:animEffect transition="in" filter="dissolve">
                                      <p:cBhvr>
                                        <p:cTn id="27" dur="500"/>
                                        <p:tgtEl>
                                          <p:spTgt spid="3451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45104"/>
                                        </p:tgtEl>
                                        <p:attrNameLst>
                                          <p:attrName>style.visibility</p:attrName>
                                        </p:attrNameLst>
                                      </p:cBhvr>
                                      <p:to>
                                        <p:strVal val="visible"/>
                                      </p:to>
                                    </p:set>
                                    <p:animEffect transition="in" filter="dissolve">
                                      <p:cBhvr>
                                        <p:cTn id="32" dur="500"/>
                                        <p:tgtEl>
                                          <p:spTgt spid="345104"/>
                                        </p:tgtEl>
                                      </p:cBhvr>
                                    </p:animEffect>
                                  </p:childTnLst>
                                </p:cTn>
                              </p:par>
                            </p:childTnLst>
                          </p:cTn>
                        </p:par>
                        <p:par>
                          <p:cTn id="33" fill="hold" nodeType="afterGroup">
                            <p:stCondLst>
                              <p:cond delay="500"/>
                            </p:stCondLst>
                            <p:childTnLst>
                              <p:par>
                                <p:cTn id="34" presetID="9" presetClass="entr" presetSubtype="0" fill="hold" nodeType="afterEffect">
                                  <p:stCondLst>
                                    <p:cond delay="0"/>
                                  </p:stCondLst>
                                  <p:childTnLst>
                                    <p:set>
                                      <p:cBhvr>
                                        <p:cTn id="35" dur="1" fill="hold">
                                          <p:stCondLst>
                                            <p:cond delay="0"/>
                                          </p:stCondLst>
                                        </p:cTn>
                                        <p:tgtEl>
                                          <p:spTgt spid="345107"/>
                                        </p:tgtEl>
                                        <p:attrNameLst>
                                          <p:attrName>style.visibility</p:attrName>
                                        </p:attrNameLst>
                                      </p:cBhvr>
                                      <p:to>
                                        <p:strVal val="visible"/>
                                      </p:to>
                                    </p:set>
                                    <p:animEffect transition="in" filter="dissolve">
                                      <p:cBhvr>
                                        <p:cTn id="36" dur="500"/>
                                        <p:tgtEl>
                                          <p:spTgt spid="345107"/>
                                        </p:tgtEl>
                                      </p:cBhvr>
                                    </p:animEffect>
                                  </p:childTnLst>
                                </p:cTn>
                              </p:par>
                            </p:childTnLst>
                          </p:cTn>
                        </p:par>
                        <p:par>
                          <p:cTn id="37" fill="hold" nodeType="afterGroup">
                            <p:stCondLst>
                              <p:cond delay="1000"/>
                            </p:stCondLst>
                            <p:childTnLst>
                              <p:par>
                                <p:cTn id="38" presetID="26" presetClass="entr" presetSubtype="0" fill="hold" grpId="0" nodeType="afterEffect">
                                  <p:stCondLst>
                                    <p:cond delay="0"/>
                                  </p:stCondLst>
                                  <p:childTnLst>
                                    <p:set>
                                      <p:cBhvr>
                                        <p:cTn id="39" dur="1" fill="hold">
                                          <p:stCondLst>
                                            <p:cond delay="0"/>
                                          </p:stCondLst>
                                        </p:cTn>
                                        <p:tgtEl>
                                          <p:spTgt spid="345115"/>
                                        </p:tgtEl>
                                        <p:attrNameLst>
                                          <p:attrName>style.visibility</p:attrName>
                                        </p:attrNameLst>
                                      </p:cBhvr>
                                      <p:to>
                                        <p:strVal val="visible"/>
                                      </p:to>
                                    </p:set>
                                    <p:animEffect transition="in" filter="wipe(down)">
                                      <p:cBhvr>
                                        <p:cTn id="40" dur="580">
                                          <p:stCondLst>
                                            <p:cond delay="0"/>
                                          </p:stCondLst>
                                        </p:cTn>
                                        <p:tgtEl>
                                          <p:spTgt spid="345115"/>
                                        </p:tgtEl>
                                      </p:cBhvr>
                                    </p:animEffect>
                                    <p:anim calcmode="lin" valueType="num">
                                      <p:cBhvr>
                                        <p:cTn id="41" dur="1822" tmFilter="0,0; 0.14,0.36; 0.43,0.73; 0.71,0.91; 1.0,1.0">
                                          <p:stCondLst>
                                            <p:cond delay="0"/>
                                          </p:stCondLst>
                                        </p:cTn>
                                        <p:tgtEl>
                                          <p:spTgt spid="345115"/>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345115"/>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345115"/>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345115"/>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345115"/>
                                        </p:tgtEl>
                                        <p:attrNameLst>
                                          <p:attrName>ppt_y</p:attrName>
                                        </p:attrNameLst>
                                      </p:cBhvr>
                                      <p:tavLst>
                                        <p:tav tm="0" fmla="#ppt_y-sin(pi*$)/81">
                                          <p:val>
                                            <p:fltVal val="0"/>
                                          </p:val>
                                        </p:tav>
                                        <p:tav tm="100000">
                                          <p:val>
                                            <p:fltVal val="1"/>
                                          </p:val>
                                        </p:tav>
                                      </p:tavLst>
                                    </p:anim>
                                    <p:animScale>
                                      <p:cBhvr>
                                        <p:cTn id="46" dur="26">
                                          <p:stCondLst>
                                            <p:cond delay="650"/>
                                          </p:stCondLst>
                                        </p:cTn>
                                        <p:tgtEl>
                                          <p:spTgt spid="345115"/>
                                        </p:tgtEl>
                                      </p:cBhvr>
                                      <p:to x="100000" y="60000"/>
                                    </p:animScale>
                                    <p:animScale>
                                      <p:cBhvr>
                                        <p:cTn id="47" dur="166" decel="50000">
                                          <p:stCondLst>
                                            <p:cond delay="676"/>
                                          </p:stCondLst>
                                        </p:cTn>
                                        <p:tgtEl>
                                          <p:spTgt spid="345115"/>
                                        </p:tgtEl>
                                      </p:cBhvr>
                                      <p:to x="100000" y="100000"/>
                                    </p:animScale>
                                    <p:animScale>
                                      <p:cBhvr>
                                        <p:cTn id="48" dur="26">
                                          <p:stCondLst>
                                            <p:cond delay="1312"/>
                                          </p:stCondLst>
                                        </p:cTn>
                                        <p:tgtEl>
                                          <p:spTgt spid="345115"/>
                                        </p:tgtEl>
                                      </p:cBhvr>
                                      <p:to x="100000" y="80000"/>
                                    </p:animScale>
                                    <p:animScale>
                                      <p:cBhvr>
                                        <p:cTn id="49" dur="166" decel="50000">
                                          <p:stCondLst>
                                            <p:cond delay="1338"/>
                                          </p:stCondLst>
                                        </p:cTn>
                                        <p:tgtEl>
                                          <p:spTgt spid="345115"/>
                                        </p:tgtEl>
                                      </p:cBhvr>
                                      <p:to x="100000" y="100000"/>
                                    </p:animScale>
                                    <p:animScale>
                                      <p:cBhvr>
                                        <p:cTn id="50" dur="26">
                                          <p:stCondLst>
                                            <p:cond delay="1642"/>
                                          </p:stCondLst>
                                        </p:cTn>
                                        <p:tgtEl>
                                          <p:spTgt spid="345115"/>
                                        </p:tgtEl>
                                      </p:cBhvr>
                                      <p:to x="100000" y="90000"/>
                                    </p:animScale>
                                    <p:animScale>
                                      <p:cBhvr>
                                        <p:cTn id="51" dur="166" decel="50000">
                                          <p:stCondLst>
                                            <p:cond delay="1668"/>
                                          </p:stCondLst>
                                        </p:cTn>
                                        <p:tgtEl>
                                          <p:spTgt spid="345115"/>
                                        </p:tgtEl>
                                      </p:cBhvr>
                                      <p:to x="100000" y="100000"/>
                                    </p:animScale>
                                    <p:animScale>
                                      <p:cBhvr>
                                        <p:cTn id="52" dur="26">
                                          <p:stCondLst>
                                            <p:cond delay="1808"/>
                                          </p:stCondLst>
                                        </p:cTn>
                                        <p:tgtEl>
                                          <p:spTgt spid="345115"/>
                                        </p:tgtEl>
                                      </p:cBhvr>
                                      <p:to x="100000" y="95000"/>
                                    </p:animScale>
                                    <p:animScale>
                                      <p:cBhvr>
                                        <p:cTn id="53" dur="166" decel="50000">
                                          <p:stCondLst>
                                            <p:cond delay="1834"/>
                                          </p:stCondLst>
                                        </p:cTn>
                                        <p:tgtEl>
                                          <p:spTgt spid="345115"/>
                                        </p:tgtEl>
                                      </p:cBhvr>
                                      <p:to x="100000" y="100000"/>
                                    </p:animScale>
                                  </p:childTnLst>
                                </p:cTn>
                              </p:par>
                            </p:childTnLst>
                          </p:cTn>
                        </p:par>
                        <p:par>
                          <p:cTn id="54" fill="hold" nodeType="afterGroup">
                            <p:stCondLst>
                              <p:cond delay="3000"/>
                            </p:stCondLst>
                            <p:childTnLst>
                              <p:par>
                                <p:cTn id="55" presetID="22" presetClass="entr" presetSubtype="8" fill="hold" grpId="0" nodeType="afterEffect">
                                  <p:stCondLst>
                                    <p:cond delay="0"/>
                                  </p:stCondLst>
                                  <p:childTnLst>
                                    <p:set>
                                      <p:cBhvr>
                                        <p:cTn id="56" dur="1" fill="hold">
                                          <p:stCondLst>
                                            <p:cond delay="0"/>
                                          </p:stCondLst>
                                        </p:cTn>
                                        <p:tgtEl>
                                          <p:spTgt spid="345116"/>
                                        </p:tgtEl>
                                        <p:attrNameLst>
                                          <p:attrName>style.visibility</p:attrName>
                                        </p:attrNameLst>
                                      </p:cBhvr>
                                      <p:to>
                                        <p:strVal val="visible"/>
                                      </p:to>
                                    </p:set>
                                    <p:animEffect transition="in" filter="wipe(left)">
                                      <p:cBhvr>
                                        <p:cTn id="57" dur="500"/>
                                        <p:tgtEl>
                                          <p:spTgt spid="345116"/>
                                        </p:tgtEl>
                                      </p:cBhvr>
                                    </p:animEffect>
                                  </p:childTnLst>
                                </p:cTn>
                              </p:par>
                            </p:childTnLst>
                          </p:cTn>
                        </p:par>
                        <p:par>
                          <p:cTn id="58" fill="hold" nodeType="afterGroup">
                            <p:stCondLst>
                              <p:cond delay="3500"/>
                            </p:stCondLst>
                            <p:childTnLst>
                              <p:par>
                                <p:cTn id="59" presetID="22" presetClass="entr" presetSubtype="8" fill="hold" grpId="0" nodeType="afterEffect">
                                  <p:stCondLst>
                                    <p:cond delay="0"/>
                                  </p:stCondLst>
                                  <p:childTnLst>
                                    <p:set>
                                      <p:cBhvr>
                                        <p:cTn id="60" dur="1" fill="hold">
                                          <p:stCondLst>
                                            <p:cond delay="0"/>
                                          </p:stCondLst>
                                        </p:cTn>
                                        <p:tgtEl>
                                          <p:spTgt spid="345117"/>
                                        </p:tgtEl>
                                        <p:attrNameLst>
                                          <p:attrName>style.visibility</p:attrName>
                                        </p:attrNameLst>
                                      </p:cBhvr>
                                      <p:to>
                                        <p:strVal val="visible"/>
                                      </p:to>
                                    </p:set>
                                    <p:animEffect transition="in" filter="wipe(left)">
                                      <p:cBhvr>
                                        <p:cTn id="61" dur="500"/>
                                        <p:tgtEl>
                                          <p:spTgt spid="345117"/>
                                        </p:tgtEl>
                                      </p:cBhvr>
                                    </p:animEffect>
                                  </p:childTnLst>
                                </p:cTn>
                              </p:par>
                            </p:childTnLst>
                          </p:cTn>
                        </p:par>
                        <p:par>
                          <p:cTn id="62" fill="hold" nodeType="afterGroup">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345118"/>
                                        </p:tgtEl>
                                        <p:attrNameLst>
                                          <p:attrName>style.visibility</p:attrName>
                                        </p:attrNameLst>
                                      </p:cBhvr>
                                      <p:to>
                                        <p:strVal val="visible"/>
                                      </p:to>
                                    </p:set>
                                    <p:animEffect transition="in" filter="wipe(left)">
                                      <p:cBhvr>
                                        <p:cTn id="65" dur="500"/>
                                        <p:tgtEl>
                                          <p:spTgt spid="345118"/>
                                        </p:tgtEl>
                                      </p:cBhvr>
                                    </p:animEffect>
                                  </p:childTnLst>
                                </p:cTn>
                              </p:par>
                            </p:childTnLst>
                          </p:cTn>
                        </p:par>
                        <p:par>
                          <p:cTn id="66" fill="hold" nodeType="afterGroup">
                            <p:stCondLst>
                              <p:cond delay="4500"/>
                            </p:stCondLst>
                            <p:childTnLst>
                              <p:par>
                                <p:cTn id="67" presetID="22" presetClass="entr" presetSubtype="8" fill="hold" grpId="0" nodeType="afterEffect">
                                  <p:stCondLst>
                                    <p:cond delay="0"/>
                                  </p:stCondLst>
                                  <p:childTnLst>
                                    <p:set>
                                      <p:cBhvr>
                                        <p:cTn id="68" dur="1" fill="hold">
                                          <p:stCondLst>
                                            <p:cond delay="0"/>
                                          </p:stCondLst>
                                        </p:cTn>
                                        <p:tgtEl>
                                          <p:spTgt spid="345119"/>
                                        </p:tgtEl>
                                        <p:attrNameLst>
                                          <p:attrName>style.visibility</p:attrName>
                                        </p:attrNameLst>
                                      </p:cBhvr>
                                      <p:to>
                                        <p:strVal val="visible"/>
                                      </p:to>
                                    </p:set>
                                    <p:animEffect transition="in" filter="wipe(left)">
                                      <p:cBhvr>
                                        <p:cTn id="69" dur="500"/>
                                        <p:tgtEl>
                                          <p:spTgt spid="345119"/>
                                        </p:tgtEl>
                                      </p:cBhvr>
                                    </p:animEffect>
                                  </p:childTnLst>
                                </p:cTn>
                              </p:par>
                            </p:childTnLst>
                          </p:cTn>
                        </p:par>
                        <p:par>
                          <p:cTn id="70" fill="hold" nodeType="afterGroup">
                            <p:stCondLst>
                              <p:cond delay="5000"/>
                            </p:stCondLst>
                            <p:childTnLst>
                              <p:par>
                                <p:cTn id="71" presetID="22" presetClass="entr" presetSubtype="4" fill="hold" nodeType="afterEffect">
                                  <p:stCondLst>
                                    <p:cond delay="0"/>
                                  </p:stCondLst>
                                  <p:childTnLst>
                                    <p:set>
                                      <p:cBhvr>
                                        <p:cTn id="72" dur="1" fill="hold">
                                          <p:stCondLst>
                                            <p:cond delay="0"/>
                                          </p:stCondLst>
                                        </p:cTn>
                                        <p:tgtEl>
                                          <p:spTgt spid="345120"/>
                                        </p:tgtEl>
                                        <p:attrNameLst>
                                          <p:attrName>style.visibility</p:attrName>
                                        </p:attrNameLst>
                                      </p:cBhvr>
                                      <p:to>
                                        <p:strVal val="visible"/>
                                      </p:to>
                                    </p:set>
                                    <p:animEffect transition="in" filter="wipe(down)">
                                      <p:cBhvr>
                                        <p:cTn id="73" dur="500"/>
                                        <p:tgtEl>
                                          <p:spTgt spid="345120"/>
                                        </p:tgtEl>
                                      </p:cBhvr>
                                    </p:animEffect>
                                  </p:childTnLst>
                                </p:cTn>
                              </p:par>
                            </p:childTnLst>
                          </p:cTn>
                        </p:par>
                        <p:par>
                          <p:cTn id="74" fill="hold" nodeType="afterGroup">
                            <p:stCondLst>
                              <p:cond delay="5500"/>
                            </p:stCondLst>
                            <p:childTnLst>
                              <p:par>
                                <p:cTn id="75" presetID="22" presetClass="entr" presetSubtype="4" fill="hold" nodeType="afterEffect">
                                  <p:stCondLst>
                                    <p:cond delay="0"/>
                                  </p:stCondLst>
                                  <p:childTnLst>
                                    <p:set>
                                      <p:cBhvr>
                                        <p:cTn id="76" dur="1" fill="hold">
                                          <p:stCondLst>
                                            <p:cond delay="0"/>
                                          </p:stCondLst>
                                        </p:cTn>
                                        <p:tgtEl>
                                          <p:spTgt spid="345123"/>
                                        </p:tgtEl>
                                        <p:attrNameLst>
                                          <p:attrName>style.visibility</p:attrName>
                                        </p:attrNameLst>
                                      </p:cBhvr>
                                      <p:to>
                                        <p:strVal val="visible"/>
                                      </p:to>
                                    </p:set>
                                    <p:animEffect transition="in" filter="wipe(down)">
                                      <p:cBhvr>
                                        <p:cTn id="77" dur="500"/>
                                        <p:tgtEl>
                                          <p:spTgt spid="34512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45100"/>
                                        </p:tgtEl>
                                        <p:attrNameLst>
                                          <p:attrName>style.visibility</p:attrName>
                                        </p:attrNameLst>
                                      </p:cBhvr>
                                      <p:to>
                                        <p:strVal val="visible"/>
                                      </p:to>
                                    </p:set>
                                    <p:animEffect transition="in" filter="dissolve">
                                      <p:cBhvr>
                                        <p:cTn id="82" dur="500"/>
                                        <p:tgtEl>
                                          <p:spTgt spid="345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1" grpId="0"/>
      <p:bldP spid="345099" grpId="0"/>
      <p:bldP spid="345100" grpId="0" animBg="1"/>
      <p:bldP spid="345115" grpId="0" animBg="1"/>
      <p:bldP spid="345116" grpId="0" animBg="1"/>
      <p:bldP spid="345117" grpId="0" animBg="1"/>
      <p:bldP spid="345118" grpId="0" animBg="1"/>
      <p:bldP spid="3451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800" dirty="0">
                <a:solidFill>
                  <a:srgbClr val="FF0000"/>
                </a:solidFill>
                <a:latin typeface="Arial Black" panose="020B0A04020102020204" pitchFamily="34" charset="0"/>
                <a:ea typeface="黑体" panose="02010609060101010101" pitchFamily="49" charset="-122"/>
              </a:rPr>
              <a:t>分页</a:t>
            </a:r>
            <a:r>
              <a:rPr lang="en-US" altLang="zh-CN" sz="4800" dirty="0">
                <a:solidFill>
                  <a:srgbClr val="FF0000"/>
                </a:solidFill>
                <a:latin typeface="Arial Black" panose="020B0A04020102020204" pitchFamily="34" charset="0"/>
                <a:ea typeface="黑体" panose="02010609060101010101" pitchFamily="49" charset="-122"/>
              </a:rPr>
              <a:t>(Paging</a:t>
            </a:r>
            <a:r>
              <a:rPr lang="en-US" altLang="zh-CN" sz="4800" dirty="0" smtClean="0">
                <a:solidFill>
                  <a:srgbClr val="FF0000"/>
                </a:solidFill>
                <a:latin typeface="Arial Black" panose="020B0A04020102020204" pitchFamily="34" charset="0"/>
                <a:ea typeface="黑体" panose="02010609060101010101" pitchFamily="49" charset="-122"/>
              </a:rPr>
              <a:t>)!</a:t>
            </a:r>
          </a:p>
          <a:p>
            <a:pPr algn="ctr" eaLnBrk="1" hangingPunct="1">
              <a:spcBef>
                <a:spcPct val="0"/>
              </a:spcBef>
              <a:buClrTx/>
              <a:buSzTx/>
              <a:buFontTx/>
              <a:buNone/>
            </a:pPr>
            <a:endParaRPr lang="en-US" altLang="zh-CN" sz="4800" dirty="0">
              <a:solidFill>
                <a:srgbClr val="FF0000"/>
              </a:solidFill>
              <a:latin typeface="Arial Black" panose="020B0A04020102020204" pitchFamily="34" charset="0"/>
              <a:ea typeface="黑体" panose="02010609060101010101" pitchFamily="49" charset="-122"/>
            </a:endParaRPr>
          </a:p>
          <a:p>
            <a:pPr algn="ctr" eaLnBrk="1" hangingPunct="1">
              <a:spcBef>
                <a:spcPct val="0"/>
              </a:spcBef>
              <a:buClrTx/>
              <a:buSzTx/>
              <a:buFontTx/>
              <a:buNone/>
            </a:pPr>
            <a:r>
              <a:rPr lang="zh-CN" altLang="en-US" dirty="0" smtClean="0">
                <a:solidFill>
                  <a:srgbClr val="FF0000"/>
                </a:solidFill>
                <a:latin typeface="Arial Black" panose="020B0A04020102020204" pitchFamily="34" charset="0"/>
                <a:ea typeface="黑体" panose="02010609060101010101" pitchFamily="49" charset="-122"/>
              </a:rPr>
              <a:t>思考：按需供给内存</a:t>
            </a:r>
            <a:endParaRPr lang="en-US" altLang="zh-CN" dirty="0">
              <a:solidFill>
                <a:srgbClr val="FF0000"/>
              </a:solidFill>
              <a:latin typeface="Arial Black" panose="020B0A04020102020204" pitchFamily="34" charset="0"/>
              <a:ea typeface="黑体" panose="02010609060101010101" pitchFamily="49" charset="-122"/>
            </a:endParaRPr>
          </a:p>
        </p:txBody>
      </p:sp>
      <p:sp>
        <p:nvSpPr>
          <p:cNvPr id="56323" name="Rectangle 2"/>
          <p:cNvSpPr>
            <a:spLocks noChangeArrowheads="1"/>
          </p:cNvSpPr>
          <p:nvPr/>
        </p:nvSpPr>
        <p:spPr bwMode="auto">
          <a:xfrm>
            <a:off x="2971800" y="457200"/>
            <a:ext cx="426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8.4 </a:t>
            </a:r>
            <a:r>
              <a:rPr lang="zh-CN" altLang="en-US" sz="3200">
                <a:latin typeface="黑体" panose="02010609060101010101" pitchFamily="49" charset="-122"/>
                <a:ea typeface="黑体" panose="02010609060101010101" pitchFamily="49" charset="-122"/>
              </a:rPr>
              <a:t>分页内存管理</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从连续到离散</a:t>
            </a:r>
            <a:endParaRPr lang="zh-CN" altLang="zh-CN" smtClean="0">
              <a:sym typeface="Symbol" panose="05050102010706020507" pitchFamily="18" charset="2"/>
            </a:endParaRPr>
          </a:p>
        </p:txBody>
      </p:sp>
      <p:sp>
        <p:nvSpPr>
          <p:cNvPr id="347139" name="Rectangle 3"/>
          <p:cNvSpPr>
            <a:spLocks noChangeArrowheads="1"/>
          </p:cNvSpPr>
          <p:nvPr/>
        </p:nvSpPr>
        <p:spPr bwMode="auto">
          <a:xfrm>
            <a:off x="765175"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只有吃到最后才能知道到底有多饿</a:t>
            </a:r>
            <a:r>
              <a:rPr lang="en-US" altLang="zh-CN">
                <a:solidFill>
                  <a:srgbClr val="FF0000"/>
                </a:solidFill>
              </a:rPr>
              <a:t>!</a:t>
            </a:r>
          </a:p>
        </p:txBody>
      </p:sp>
      <p:grpSp>
        <p:nvGrpSpPr>
          <p:cNvPr id="347140" name="Group 4"/>
          <p:cNvGrpSpPr>
            <a:grpSpLocks/>
          </p:cNvGrpSpPr>
          <p:nvPr/>
        </p:nvGrpSpPr>
        <p:grpSpPr bwMode="auto">
          <a:xfrm>
            <a:off x="906463" y="1835150"/>
            <a:ext cx="7399337" cy="1127125"/>
            <a:chOff x="571" y="1104"/>
            <a:chExt cx="4661" cy="710"/>
          </a:xfrm>
        </p:grpSpPr>
        <p:sp>
          <p:nvSpPr>
            <p:cNvPr id="57379" name="Rectangle 5"/>
            <p:cNvSpPr>
              <a:spLocks noChangeArrowheads="1"/>
            </p:cNvSpPr>
            <p:nvPr/>
          </p:nvSpPr>
          <p:spPr bwMode="auto">
            <a:xfrm>
              <a:off x="571" y="1104"/>
              <a:ext cx="4661"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对于进程的堆栈段，只有运行完才</a:t>
              </a:r>
            </a:p>
            <a:p>
              <a:pPr lvl="1" eaLnBrk="1" hangingPunct="1">
                <a:lnSpc>
                  <a:spcPct val="140000"/>
                </a:lnSpc>
                <a:spcBef>
                  <a:spcPct val="0"/>
                </a:spcBef>
                <a:buClrTx/>
                <a:buSzTx/>
                <a:buFontTx/>
                <a:buNone/>
              </a:pPr>
              <a:r>
                <a:rPr lang="zh-CN" altLang="en-US" sz="2400" dirty="0"/>
                <a:t>知道嵌套</a:t>
              </a:r>
              <a:r>
                <a:rPr lang="zh-CN" altLang="en-US" sz="2400" dirty="0" smtClean="0"/>
                <a:t>深度（函数调用链）</a:t>
              </a:r>
              <a:endParaRPr lang="zh-CN" altLang="en-US" sz="2400" dirty="0">
                <a:solidFill>
                  <a:srgbClr val="FF0000"/>
                </a:solidFill>
                <a:sym typeface="Symbol" panose="05050102010706020507" pitchFamily="18" charset="2"/>
              </a:endParaRPr>
            </a:p>
          </p:txBody>
        </p:sp>
        <p:pic>
          <p:nvPicPr>
            <p:cNvPr id="57380"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127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143" name="Group 7"/>
          <p:cNvGrpSpPr>
            <a:grpSpLocks/>
          </p:cNvGrpSpPr>
          <p:nvPr/>
        </p:nvGrpSpPr>
        <p:grpSpPr bwMode="auto">
          <a:xfrm>
            <a:off x="914400" y="2908300"/>
            <a:ext cx="7399338" cy="1114425"/>
            <a:chOff x="576" y="1444"/>
            <a:chExt cx="4661" cy="702"/>
          </a:xfrm>
        </p:grpSpPr>
        <p:sp>
          <p:nvSpPr>
            <p:cNvPr id="57377" name="Rectangle 8"/>
            <p:cNvSpPr>
              <a:spLocks noChangeArrowheads="1"/>
            </p:cNvSpPr>
            <p:nvPr/>
          </p:nvSpPr>
          <p:spPr bwMode="auto">
            <a:xfrm>
              <a:off x="576" y="1444"/>
              <a:ext cx="4661"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一次分配给一点</a:t>
              </a:r>
              <a:r>
                <a:rPr lang="en-US" altLang="zh-CN" sz="2400">
                  <a:solidFill>
                    <a:srgbClr val="FF0000"/>
                  </a:solidFill>
                </a:rPr>
                <a:t>(</a:t>
              </a:r>
              <a:r>
                <a:rPr lang="zh-CN" altLang="en-US" sz="2400">
                  <a:solidFill>
                    <a:srgbClr val="FF0000"/>
                  </a:solidFill>
                </a:rPr>
                <a:t>没有外部碎片，</a:t>
              </a:r>
            </a:p>
            <a:p>
              <a:pPr lvl="1" eaLnBrk="1" hangingPunct="1">
                <a:lnSpc>
                  <a:spcPct val="140000"/>
                </a:lnSpc>
                <a:spcBef>
                  <a:spcPct val="0"/>
                </a:spcBef>
                <a:buClrTx/>
                <a:buSzTx/>
                <a:buFontTx/>
                <a:buNone/>
              </a:pPr>
              <a:r>
                <a:rPr lang="zh-CN" altLang="en-US" sz="2400">
                  <a:solidFill>
                    <a:srgbClr val="FF0000"/>
                  </a:solidFill>
                </a:rPr>
                <a:t>内部碎片有上界</a:t>
              </a:r>
              <a:r>
                <a:rPr lang="en-US" altLang="zh-CN" sz="2400">
                  <a:solidFill>
                    <a:srgbClr val="FF0000"/>
                  </a:solidFill>
                </a:rPr>
                <a:t>)</a:t>
              </a:r>
              <a:endParaRPr lang="en-US" altLang="zh-CN" sz="2400">
                <a:solidFill>
                  <a:srgbClr val="FF0000"/>
                </a:solidFill>
                <a:sym typeface="Symbol" panose="05050102010706020507" pitchFamily="18" charset="2"/>
              </a:endParaRPr>
            </a:p>
          </p:txBody>
        </p:sp>
        <p:pic>
          <p:nvPicPr>
            <p:cNvPr id="57378"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61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146" name="Group 10"/>
          <p:cNvGrpSpPr>
            <a:grpSpLocks/>
          </p:cNvGrpSpPr>
          <p:nvPr/>
        </p:nvGrpSpPr>
        <p:grpSpPr bwMode="auto">
          <a:xfrm>
            <a:off x="906463" y="3968750"/>
            <a:ext cx="7399337" cy="603250"/>
            <a:chOff x="576" y="1444"/>
            <a:chExt cx="4661" cy="380"/>
          </a:xfrm>
        </p:grpSpPr>
        <p:sp>
          <p:nvSpPr>
            <p:cNvPr id="57375" name="Rectangle 11"/>
            <p:cNvSpPr>
              <a:spLocks noChangeArrowheads="1"/>
            </p:cNvSpPr>
            <p:nvPr/>
          </p:nvSpPr>
          <p:spPr bwMode="auto">
            <a:xfrm>
              <a:off x="576" y="1444"/>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将面包切成薄片，将内存分成</a:t>
              </a:r>
              <a:r>
                <a:rPr lang="zh-CN" altLang="en-US" sz="2400">
                  <a:solidFill>
                    <a:srgbClr val="FF0000"/>
                  </a:solidFill>
                </a:rPr>
                <a:t>页</a:t>
              </a:r>
              <a:endParaRPr lang="zh-CN" altLang="en-US" sz="2400">
                <a:solidFill>
                  <a:srgbClr val="FF0000"/>
                </a:solidFill>
                <a:sym typeface="Symbol" panose="05050102010706020507" pitchFamily="18" charset="2"/>
              </a:endParaRPr>
            </a:p>
          </p:txBody>
        </p:sp>
        <p:pic>
          <p:nvPicPr>
            <p:cNvPr id="57376" name="Picture 1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61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149" name="Group 13"/>
          <p:cNvGrpSpPr>
            <a:grpSpLocks/>
          </p:cNvGrpSpPr>
          <p:nvPr/>
        </p:nvGrpSpPr>
        <p:grpSpPr bwMode="auto">
          <a:xfrm>
            <a:off x="6248400" y="1828800"/>
            <a:ext cx="2514600" cy="4572000"/>
            <a:chOff x="3936" y="1152"/>
            <a:chExt cx="1584" cy="2880"/>
          </a:xfrm>
        </p:grpSpPr>
        <p:grpSp>
          <p:nvGrpSpPr>
            <p:cNvPr id="57352" name="Group 14"/>
            <p:cNvGrpSpPr>
              <a:grpSpLocks/>
            </p:cNvGrpSpPr>
            <p:nvPr/>
          </p:nvGrpSpPr>
          <p:grpSpPr bwMode="auto">
            <a:xfrm>
              <a:off x="3936" y="1200"/>
              <a:ext cx="1584" cy="2832"/>
              <a:chOff x="3936" y="1200"/>
              <a:chExt cx="1584" cy="2832"/>
            </a:xfrm>
          </p:grpSpPr>
          <p:sp>
            <p:nvSpPr>
              <p:cNvPr id="57355" name="Rectangle 15"/>
              <p:cNvSpPr>
                <a:spLocks noChangeArrowheads="1"/>
              </p:cNvSpPr>
              <p:nvPr/>
            </p:nvSpPr>
            <p:spPr bwMode="auto">
              <a:xfrm>
                <a:off x="4464" y="1200"/>
                <a:ext cx="1056" cy="2832"/>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56" name="Rectangle 16"/>
              <p:cNvSpPr>
                <a:spLocks noChangeArrowheads="1"/>
              </p:cNvSpPr>
              <p:nvPr/>
            </p:nvSpPr>
            <p:spPr bwMode="auto">
              <a:xfrm>
                <a:off x="4464" y="1872"/>
                <a:ext cx="1056" cy="38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57" name="Rectangle 17" descr="浅色上对角线"/>
              <p:cNvSpPr>
                <a:spLocks noChangeArrowheads="1"/>
              </p:cNvSpPr>
              <p:nvPr/>
            </p:nvSpPr>
            <p:spPr bwMode="auto">
              <a:xfrm>
                <a:off x="4464" y="2256"/>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58" name="Text Box 18"/>
              <p:cNvSpPr txBox="1">
                <a:spLocks noChangeArrowheads="1"/>
              </p:cNvSpPr>
              <p:nvPr/>
            </p:nvSpPr>
            <p:spPr bwMode="auto">
              <a:xfrm>
                <a:off x="4704" y="195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0 </a:t>
                </a:r>
              </a:p>
            </p:txBody>
          </p:sp>
          <p:sp>
            <p:nvSpPr>
              <p:cNvPr id="57359" name="Rectangle 19"/>
              <p:cNvSpPr>
                <a:spLocks noChangeArrowheads="1"/>
              </p:cNvSpPr>
              <p:nvPr/>
            </p:nvSpPr>
            <p:spPr bwMode="auto">
              <a:xfrm>
                <a:off x="4464" y="3312"/>
                <a:ext cx="1056" cy="38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0" name="Text Box 20"/>
              <p:cNvSpPr txBox="1">
                <a:spLocks noChangeArrowheads="1"/>
              </p:cNvSpPr>
              <p:nvPr/>
            </p:nvSpPr>
            <p:spPr bwMode="auto">
              <a:xfrm>
                <a:off x="4704" y="339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1 </a:t>
                </a:r>
              </a:p>
            </p:txBody>
          </p:sp>
          <p:sp>
            <p:nvSpPr>
              <p:cNvPr id="57361" name="Rectangle 21" descr="浅色上对角线"/>
              <p:cNvSpPr>
                <a:spLocks noChangeArrowheads="1"/>
              </p:cNvSpPr>
              <p:nvPr/>
            </p:nvSpPr>
            <p:spPr bwMode="auto">
              <a:xfrm>
                <a:off x="4464" y="3696"/>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2" name="Rectangle 22" descr="浅色上对角线"/>
              <p:cNvSpPr>
                <a:spLocks noChangeArrowheads="1"/>
              </p:cNvSpPr>
              <p:nvPr/>
            </p:nvSpPr>
            <p:spPr bwMode="auto">
              <a:xfrm>
                <a:off x="4464" y="2976"/>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3" name="Rectangle 23"/>
              <p:cNvSpPr>
                <a:spLocks noChangeArrowheads="1"/>
              </p:cNvSpPr>
              <p:nvPr/>
            </p:nvSpPr>
            <p:spPr bwMode="auto">
              <a:xfrm>
                <a:off x="4464" y="2601"/>
                <a:ext cx="1056" cy="38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4" name="Text Box 24"/>
              <p:cNvSpPr txBox="1">
                <a:spLocks noChangeArrowheads="1"/>
              </p:cNvSpPr>
              <p:nvPr/>
            </p:nvSpPr>
            <p:spPr bwMode="auto">
              <a:xfrm>
                <a:off x="4704" y="2687"/>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2 </a:t>
                </a:r>
              </a:p>
            </p:txBody>
          </p:sp>
          <p:sp>
            <p:nvSpPr>
              <p:cNvPr id="57365" name="Rectangle 25" descr="浅色上对角线"/>
              <p:cNvSpPr>
                <a:spLocks noChangeArrowheads="1"/>
              </p:cNvSpPr>
              <p:nvPr/>
            </p:nvSpPr>
            <p:spPr bwMode="auto">
              <a:xfrm>
                <a:off x="4464" y="1536"/>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6" name="Rectangle 26" descr="浅色上对角线"/>
              <p:cNvSpPr>
                <a:spLocks noChangeArrowheads="1"/>
              </p:cNvSpPr>
              <p:nvPr/>
            </p:nvSpPr>
            <p:spPr bwMode="auto">
              <a:xfrm>
                <a:off x="4464" y="1200"/>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7" name="Text Box 27"/>
              <p:cNvSpPr txBox="1">
                <a:spLocks noChangeArrowheads="1"/>
              </p:cNvSpPr>
              <p:nvPr/>
            </p:nvSpPr>
            <p:spPr bwMode="auto">
              <a:xfrm>
                <a:off x="3936" y="374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0 </a:t>
                </a:r>
              </a:p>
            </p:txBody>
          </p:sp>
          <p:sp>
            <p:nvSpPr>
              <p:cNvPr id="57368" name="Text Box 28"/>
              <p:cNvSpPr txBox="1">
                <a:spLocks noChangeArrowheads="1"/>
              </p:cNvSpPr>
              <p:nvPr/>
            </p:nvSpPr>
            <p:spPr bwMode="auto">
              <a:xfrm>
                <a:off x="3936" y="340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1 </a:t>
                </a:r>
              </a:p>
            </p:txBody>
          </p:sp>
          <p:sp>
            <p:nvSpPr>
              <p:cNvPr id="57369" name="Text Box 29"/>
              <p:cNvSpPr txBox="1">
                <a:spLocks noChangeArrowheads="1"/>
              </p:cNvSpPr>
              <p:nvPr/>
            </p:nvSpPr>
            <p:spPr bwMode="auto">
              <a:xfrm>
                <a:off x="3936" y="302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2 </a:t>
                </a:r>
              </a:p>
            </p:txBody>
          </p:sp>
          <p:sp>
            <p:nvSpPr>
              <p:cNvPr id="57370" name="Text Box 30"/>
              <p:cNvSpPr txBox="1">
                <a:spLocks noChangeArrowheads="1"/>
              </p:cNvSpPr>
              <p:nvPr/>
            </p:nvSpPr>
            <p:spPr bwMode="auto">
              <a:xfrm>
                <a:off x="3936" y="267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3 </a:t>
                </a:r>
              </a:p>
            </p:txBody>
          </p:sp>
          <p:sp>
            <p:nvSpPr>
              <p:cNvPr id="57371" name="Text Box 31"/>
              <p:cNvSpPr txBox="1">
                <a:spLocks noChangeArrowheads="1"/>
              </p:cNvSpPr>
              <p:nvPr/>
            </p:nvSpPr>
            <p:spPr bwMode="auto">
              <a:xfrm>
                <a:off x="3936" y="231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4 </a:t>
                </a:r>
              </a:p>
            </p:txBody>
          </p:sp>
          <p:sp>
            <p:nvSpPr>
              <p:cNvPr id="57372" name="Text Box 32"/>
              <p:cNvSpPr txBox="1">
                <a:spLocks noChangeArrowheads="1"/>
              </p:cNvSpPr>
              <p:nvPr/>
            </p:nvSpPr>
            <p:spPr bwMode="auto">
              <a:xfrm>
                <a:off x="3936" y="197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5 </a:t>
                </a:r>
              </a:p>
            </p:txBody>
          </p:sp>
          <p:sp>
            <p:nvSpPr>
              <p:cNvPr id="57373" name="Text Box 33"/>
              <p:cNvSpPr txBox="1">
                <a:spLocks noChangeArrowheads="1"/>
              </p:cNvSpPr>
              <p:nvPr/>
            </p:nvSpPr>
            <p:spPr bwMode="auto">
              <a:xfrm>
                <a:off x="3936" y="159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6 </a:t>
                </a:r>
              </a:p>
            </p:txBody>
          </p:sp>
          <p:sp>
            <p:nvSpPr>
              <p:cNvPr id="57374" name="Text Box 34"/>
              <p:cNvSpPr txBox="1">
                <a:spLocks noChangeArrowheads="1"/>
              </p:cNvSpPr>
              <p:nvPr/>
            </p:nvSpPr>
            <p:spPr bwMode="auto">
              <a:xfrm>
                <a:off x="3936" y="124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7 </a:t>
                </a:r>
              </a:p>
            </p:txBody>
          </p:sp>
        </p:grpSp>
        <p:sp>
          <p:nvSpPr>
            <p:cNvPr id="57353" name="Rectangle 35"/>
            <p:cNvSpPr>
              <a:spLocks noChangeArrowheads="1"/>
            </p:cNvSpPr>
            <p:nvPr/>
          </p:nvSpPr>
          <p:spPr bwMode="auto">
            <a:xfrm>
              <a:off x="4464" y="1152"/>
              <a:ext cx="1056" cy="38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54" name="Text Box 36"/>
            <p:cNvSpPr txBox="1">
              <a:spLocks noChangeArrowheads="1"/>
            </p:cNvSpPr>
            <p:nvPr/>
          </p:nvSpPr>
          <p:spPr bwMode="auto">
            <a:xfrm>
              <a:off x="4704" y="123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3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7139"/>
                                        </p:tgtEl>
                                        <p:attrNameLst>
                                          <p:attrName>style.visibility</p:attrName>
                                        </p:attrNameLst>
                                      </p:cBhvr>
                                      <p:to>
                                        <p:strVal val="visible"/>
                                      </p:to>
                                    </p:set>
                                    <p:animEffect transition="in" filter="dissolve">
                                      <p:cBhvr>
                                        <p:cTn id="7" dur="500"/>
                                        <p:tgtEl>
                                          <p:spTgt spid="3471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7140"/>
                                        </p:tgtEl>
                                        <p:attrNameLst>
                                          <p:attrName>style.visibility</p:attrName>
                                        </p:attrNameLst>
                                      </p:cBhvr>
                                      <p:to>
                                        <p:strVal val="visible"/>
                                      </p:to>
                                    </p:set>
                                    <p:animEffect transition="in" filter="dissolve">
                                      <p:cBhvr>
                                        <p:cTn id="12" dur="500"/>
                                        <p:tgtEl>
                                          <p:spTgt spid="347140"/>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47143"/>
                                        </p:tgtEl>
                                        <p:attrNameLst>
                                          <p:attrName>style.visibility</p:attrName>
                                        </p:attrNameLst>
                                      </p:cBhvr>
                                      <p:to>
                                        <p:strVal val="visible"/>
                                      </p:to>
                                    </p:set>
                                    <p:animEffect transition="in" filter="dissolve">
                                      <p:cBhvr>
                                        <p:cTn id="16" dur="500"/>
                                        <p:tgtEl>
                                          <p:spTgt spid="347143"/>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347146"/>
                                        </p:tgtEl>
                                        <p:attrNameLst>
                                          <p:attrName>style.visibility</p:attrName>
                                        </p:attrNameLst>
                                      </p:cBhvr>
                                      <p:to>
                                        <p:strVal val="visible"/>
                                      </p:to>
                                    </p:set>
                                    <p:animEffect transition="in" filter="dissolve">
                                      <p:cBhvr>
                                        <p:cTn id="20" dur="500"/>
                                        <p:tgtEl>
                                          <p:spTgt spid="347146"/>
                                        </p:tgtEl>
                                      </p:cBhvr>
                                    </p:animEffect>
                                  </p:childTnLst>
                                </p:cTn>
                              </p:par>
                            </p:childTnLst>
                          </p:cTn>
                        </p:par>
                        <p:par>
                          <p:cTn id="21" fill="hold" nodeType="afterGroup">
                            <p:stCondLst>
                              <p:cond delay="1500"/>
                            </p:stCondLst>
                            <p:childTnLst>
                              <p:par>
                                <p:cTn id="22" presetID="9" presetClass="entr" presetSubtype="0" fill="hold" nodeType="afterEffect">
                                  <p:stCondLst>
                                    <p:cond delay="0"/>
                                  </p:stCondLst>
                                  <p:childTnLst>
                                    <p:set>
                                      <p:cBhvr>
                                        <p:cTn id="23" dur="1" fill="hold">
                                          <p:stCondLst>
                                            <p:cond delay="0"/>
                                          </p:stCondLst>
                                        </p:cTn>
                                        <p:tgtEl>
                                          <p:spTgt spid="347149"/>
                                        </p:tgtEl>
                                        <p:attrNameLst>
                                          <p:attrName>style.visibility</p:attrName>
                                        </p:attrNameLst>
                                      </p:cBhvr>
                                      <p:to>
                                        <p:strVal val="visible"/>
                                      </p:to>
                                    </p:set>
                                    <p:animEffect transition="in" filter="dissolve">
                                      <p:cBhvr>
                                        <p:cTn id="24" dur="500"/>
                                        <p:tgtEl>
                                          <p:spTgt spid="347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mtClean="0"/>
              <a:t>再回到那个恒久的话题</a:t>
            </a:r>
          </a:p>
        </p:txBody>
      </p:sp>
      <p:graphicFrame>
        <p:nvGraphicFramePr>
          <p:cNvPr id="10243"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10426" name="剪辑" r:id="rId3" imgW="2166845" imgH="2287575" progId="MS_ClipArt_Gallery.2">
                  <p:embed/>
                </p:oleObj>
              </mc:Choice>
              <mc:Fallback>
                <p:oleObj name="剪辑" r:id="rId3" imgW="2166845" imgH="2287575" progId="MS_ClipArt_Gallery.2">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4" name="Rectangle 4"/>
          <p:cNvSpPr>
            <a:spLocks noChangeArrowheads="1"/>
          </p:cNvSpPr>
          <p:nvPr/>
        </p:nvSpPr>
        <p:spPr bwMode="auto">
          <a:xfrm>
            <a:off x="841375" y="12192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solidFill>
                  <a:srgbClr val="FF0000"/>
                </a:solidFill>
              </a:rPr>
              <a:t>执行程序是计算机的基本任务</a:t>
            </a:r>
          </a:p>
        </p:txBody>
      </p:sp>
      <p:grpSp>
        <p:nvGrpSpPr>
          <p:cNvPr id="315397" name="Group 5"/>
          <p:cNvGrpSpPr>
            <a:grpSpLocks/>
          </p:cNvGrpSpPr>
          <p:nvPr/>
        </p:nvGrpSpPr>
        <p:grpSpPr bwMode="auto">
          <a:xfrm>
            <a:off x="1143000" y="2057400"/>
            <a:ext cx="3733800" cy="4343400"/>
            <a:chOff x="720" y="1440"/>
            <a:chExt cx="2352" cy="2736"/>
          </a:xfrm>
        </p:grpSpPr>
        <p:sp>
          <p:nvSpPr>
            <p:cNvPr id="10249" name="Rectangle 6"/>
            <p:cNvSpPr>
              <a:spLocks noChangeArrowheads="1"/>
            </p:cNvSpPr>
            <p:nvPr/>
          </p:nvSpPr>
          <p:spPr bwMode="auto">
            <a:xfrm>
              <a:off x="720" y="1440"/>
              <a:ext cx="2208" cy="27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250" name="Text Box 7"/>
            <p:cNvSpPr txBox="1">
              <a:spLocks noChangeArrowheads="1"/>
            </p:cNvSpPr>
            <p:nvPr/>
          </p:nvSpPr>
          <p:spPr bwMode="auto">
            <a:xfrm>
              <a:off x="768" y="1488"/>
              <a:ext cx="2304" cy="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latin typeface="Tahoma" panose="020B0604030504040204" pitchFamily="34" charset="0"/>
                </a:rPr>
                <a:t>int main(int argc, char* argv[])</a:t>
              </a:r>
            </a:p>
            <a:p>
              <a:pPr eaLnBrk="1" hangingPunct="1">
                <a:spcBef>
                  <a:spcPct val="50000"/>
                </a:spcBef>
                <a:buClrTx/>
                <a:buSzTx/>
                <a:buFontTx/>
                <a:buNone/>
              </a:pPr>
              <a:r>
                <a:rPr lang="en-US" altLang="zh-CN" sz="1800" b="0">
                  <a:latin typeface="Tahoma" panose="020B0604030504040204" pitchFamily="34" charset="0"/>
                </a:rPr>
                <a:t>{</a:t>
              </a:r>
            </a:p>
            <a:p>
              <a:pPr eaLnBrk="1" hangingPunct="1">
                <a:spcBef>
                  <a:spcPct val="50000"/>
                </a:spcBef>
                <a:buClrTx/>
                <a:buSzTx/>
                <a:buFontTx/>
                <a:buNone/>
              </a:pPr>
              <a:r>
                <a:rPr lang="en-US" altLang="zh-CN" sz="1800" b="0">
                  <a:latin typeface="Tahoma" panose="020B0604030504040204" pitchFamily="34" charset="0"/>
                </a:rPr>
                <a:t>     int  i , to, sum = 0;</a:t>
              </a:r>
            </a:p>
            <a:p>
              <a:pPr eaLnBrk="1" hangingPunct="1">
                <a:spcBef>
                  <a:spcPct val="50000"/>
                </a:spcBef>
                <a:buClrTx/>
                <a:buSzTx/>
                <a:buFontTx/>
                <a:buNone/>
              </a:pPr>
              <a:r>
                <a:rPr lang="en-US" altLang="zh-CN" sz="1800" b="0">
                  <a:latin typeface="Tahoma" panose="020B0604030504040204" pitchFamily="34" charset="0"/>
                </a:rPr>
                <a:t>     to = atoi(argv[1]);</a:t>
              </a:r>
            </a:p>
            <a:p>
              <a:pPr eaLnBrk="1" hangingPunct="1">
                <a:spcBef>
                  <a:spcPct val="50000"/>
                </a:spcBef>
                <a:buClrTx/>
                <a:buSzTx/>
                <a:buFontTx/>
                <a:buNone/>
              </a:pPr>
              <a:r>
                <a:rPr lang="en-US" altLang="zh-CN" sz="1800" b="0">
                  <a:latin typeface="Tahoma" panose="020B0604030504040204" pitchFamily="34" charset="0"/>
                </a:rPr>
                <a:t>     for(i=1; i&lt;=to; i++)</a:t>
              </a:r>
            </a:p>
            <a:p>
              <a:pPr eaLnBrk="1" hangingPunct="1">
                <a:spcBef>
                  <a:spcPct val="50000"/>
                </a:spcBef>
                <a:buClrTx/>
                <a:buSzTx/>
                <a:buFontTx/>
                <a:buNone/>
              </a:pPr>
              <a:r>
                <a:rPr lang="en-US" altLang="zh-CN" sz="1800" b="0">
                  <a:latin typeface="Tahoma" panose="020B0604030504040204" pitchFamily="34" charset="0"/>
                </a:rPr>
                <a:t>     {  </a:t>
              </a:r>
            </a:p>
            <a:p>
              <a:pPr eaLnBrk="1" hangingPunct="1">
                <a:spcBef>
                  <a:spcPct val="50000"/>
                </a:spcBef>
                <a:buClrTx/>
                <a:buSzTx/>
                <a:buFontTx/>
                <a:buNone/>
              </a:pPr>
              <a:r>
                <a:rPr lang="en-US" altLang="zh-CN" sz="1800" b="0">
                  <a:latin typeface="Tahoma" panose="020B0604030504040204" pitchFamily="34" charset="0"/>
                </a:rPr>
                <a:t>          sum = sum + i;</a:t>
              </a:r>
            </a:p>
            <a:p>
              <a:pPr eaLnBrk="1" hangingPunct="1">
                <a:spcBef>
                  <a:spcPct val="50000"/>
                </a:spcBef>
                <a:buClrTx/>
                <a:buSzTx/>
                <a:buFontTx/>
                <a:buNone/>
              </a:pPr>
              <a:r>
                <a:rPr lang="en-US" altLang="zh-CN" sz="1800" b="0">
                  <a:latin typeface="Tahoma" panose="020B0604030504040204" pitchFamily="34" charset="0"/>
                </a:rPr>
                <a:t>      }</a:t>
              </a:r>
            </a:p>
            <a:p>
              <a:pPr eaLnBrk="1" hangingPunct="1">
                <a:spcBef>
                  <a:spcPct val="50000"/>
                </a:spcBef>
                <a:buClrTx/>
                <a:buSzTx/>
                <a:buFontTx/>
                <a:buNone/>
              </a:pPr>
              <a:r>
                <a:rPr lang="en-US" altLang="zh-CN" sz="1800" b="0">
                  <a:latin typeface="Tahoma" panose="020B0604030504040204" pitchFamily="34" charset="0"/>
                </a:rPr>
                <a:t>      printf(“%d”, sum);</a:t>
              </a:r>
            </a:p>
            <a:p>
              <a:pPr eaLnBrk="1" hangingPunct="1">
                <a:spcBef>
                  <a:spcPct val="50000"/>
                </a:spcBef>
                <a:buClrTx/>
                <a:buSzTx/>
                <a:buFontTx/>
                <a:buNone/>
              </a:pPr>
              <a:r>
                <a:rPr lang="en-US" altLang="zh-CN" sz="1800" b="0">
                  <a:latin typeface="Tahoma" panose="020B0604030504040204" pitchFamily="34" charset="0"/>
                </a:rPr>
                <a:t>}</a:t>
              </a:r>
            </a:p>
          </p:txBody>
        </p:sp>
      </p:grpSp>
      <p:grpSp>
        <p:nvGrpSpPr>
          <p:cNvPr id="315400" name="Group 8"/>
          <p:cNvGrpSpPr>
            <a:grpSpLocks/>
          </p:cNvGrpSpPr>
          <p:nvPr/>
        </p:nvGrpSpPr>
        <p:grpSpPr bwMode="auto">
          <a:xfrm>
            <a:off x="4866939" y="2135393"/>
            <a:ext cx="2819400" cy="2438400"/>
            <a:chOff x="3072" y="1824"/>
            <a:chExt cx="1776" cy="1536"/>
          </a:xfrm>
        </p:grpSpPr>
        <p:sp>
          <p:nvSpPr>
            <p:cNvPr id="10247" name="AutoShape 9"/>
            <p:cNvSpPr>
              <a:spLocks noChangeArrowheads="1"/>
            </p:cNvSpPr>
            <p:nvPr/>
          </p:nvSpPr>
          <p:spPr bwMode="auto">
            <a:xfrm>
              <a:off x="3072" y="2544"/>
              <a:ext cx="240" cy="48"/>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pic>
          <p:nvPicPr>
            <p:cNvPr id="1024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1824"/>
              <a:ext cx="1248"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4"/>
          <p:cNvSpPr>
            <a:spLocks noChangeArrowheads="1"/>
          </p:cNvSpPr>
          <p:nvPr/>
        </p:nvSpPr>
        <p:spPr bwMode="auto">
          <a:xfrm>
            <a:off x="4843425" y="5105400"/>
            <a:ext cx="41481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smtClean="0">
                <a:solidFill>
                  <a:srgbClr val="FF0000"/>
                </a:solidFill>
              </a:rPr>
              <a:t>静态链接？动态链接？</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15397"/>
                                        </p:tgtEl>
                                        <p:attrNameLst>
                                          <p:attrName>style.visibility</p:attrName>
                                        </p:attrNameLst>
                                      </p:cBhvr>
                                      <p:to>
                                        <p:strVal val="visible"/>
                                      </p:to>
                                    </p:set>
                                    <p:animEffect transition="in" filter="dissolve">
                                      <p:cBhvr>
                                        <p:cTn id="7" dur="500"/>
                                        <p:tgtEl>
                                          <p:spTgt spid="315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1540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2057400" y="457200"/>
            <a:ext cx="56388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a:latin typeface="黑体" panose="02010609060101010101" pitchFamily="49" charset="-122"/>
                <a:ea typeface="黑体" panose="02010609060101010101" pitchFamily="49" charset="-122"/>
              </a:rPr>
              <a:t>分页内存管理思想示意图</a:t>
            </a:r>
            <a:endParaRPr lang="zh-CN" altLang="en-US" sz="3600"/>
          </a:p>
        </p:txBody>
      </p:sp>
      <p:sp>
        <p:nvSpPr>
          <p:cNvPr id="58371" name="AutoShape 3"/>
          <p:cNvSpPr>
            <a:spLocks noChangeAspect="1" noChangeArrowheads="1"/>
          </p:cNvSpPr>
          <p:nvPr/>
        </p:nvSpPr>
        <p:spPr bwMode="auto">
          <a:xfrm>
            <a:off x="419100" y="1031875"/>
            <a:ext cx="83439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8372" name="Rectangle 4"/>
          <p:cNvSpPr>
            <a:spLocks noChangeArrowheads="1"/>
          </p:cNvSpPr>
          <p:nvPr/>
        </p:nvSpPr>
        <p:spPr bwMode="auto">
          <a:xfrm>
            <a:off x="1112837" y="2943225"/>
            <a:ext cx="1497013" cy="3154363"/>
          </a:xfrm>
          <a:prstGeom prst="rect">
            <a:avLst/>
          </a:prstGeom>
          <a:solidFill>
            <a:srgbClr val="0000FF">
              <a:alpha val="9019"/>
            </a:srgbClr>
          </a:solidFill>
          <a:ln w="9525">
            <a:solidFill>
              <a:srgbClr val="000000"/>
            </a:solidFill>
            <a:miter lim="800000"/>
            <a:headEnd/>
            <a:tailEnd/>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0</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1</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2</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endParaRPr lang="zh-CN" altLang="en-US" sz="1400">
              <a:latin typeface="Times New Roman" panose="02020603050405020304" pitchFamily="18" charset="0"/>
            </a:endParaRP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n</a:t>
            </a:r>
            <a:r>
              <a:rPr lang="zh-CN" altLang="en-US" sz="2000">
                <a:latin typeface="Times New Roman" panose="02020603050405020304" pitchFamily="18" charset="0"/>
              </a:rPr>
              <a:t>页</a:t>
            </a:r>
            <a:endParaRPr lang="zh-CN" altLang="en-US" sz="2000"/>
          </a:p>
        </p:txBody>
      </p:sp>
      <p:sp>
        <p:nvSpPr>
          <p:cNvPr id="58373" name="Rectangle 5"/>
          <p:cNvSpPr>
            <a:spLocks noChangeArrowheads="1"/>
          </p:cNvSpPr>
          <p:nvPr/>
        </p:nvSpPr>
        <p:spPr bwMode="auto">
          <a:xfrm>
            <a:off x="989012" y="2343728"/>
            <a:ext cx="17843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Times New Roman" panose="02020603050405020304" pitchFamily="18" charset="0"/>
              </a:rPr>
              <a:t>用户程序</a:t>
            </a:r>
          </a:p>
          <a:p>
            <a:pPr algn="ctr" eaLnBrk="1" hangingPunct="1">
              <a:spcBef>
                <a:spcPct val="0"/>
              </a:spcBef>
              <a:buClrTx/>
              <a:buSzTx/>
              <a:buFontTx/>
              <a:buNone/>
            </a:pPr>
            <a:r>
              <a:rPr lang="zh-CN" altLang="en-US" sz="1800" dirty="0">
                <a:latin typeface="Times New Roman" panose="02020603050405020304" pitchFamily="18" charset="0"/>
              </a:rPr>
              <a:t>逻辑地址空间</a:t>
            </a:r>
            <a:endParaRPr lang="zh-CN" altLang="en-US" sz="1800" dirty="0"/>
          </a:p>
        </p:txBody>
      </p:sp>
      <p:sp>
        <p:nvSpPr>
          <p:cNvPr id="58374" name="Line 6"/>
          <p:cNvSpPr>
            <a:spLocks noChangeShapeType="1"/>
          </p:cNvSpPr>
          <p:nvPr/>
        </p:nvSpPr>
        <p:spPr bwMode="auto">
          <a:xfrm flipH="1" flipV="1">
            <a:off x="1112837" y="3441700"/>
            <a:ext cx="14970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7"/>
          <p:cNvSpPr>
            <a:spLocks noChangeShapeType="1"/>
          </p:cNvSpPr>
          <p:nvPr/>
        </p:nvSpPr>
        <p:spPr bwMode="auto">
          <a:xfrm>
            <a:off x="1112837" y="3813175"/>
            <a:ext cx="14970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Line 8"/>
          <p:cNvSpPr>
            <a:spLocks noChangeShapeType="1"/>
          </p:cNvSpPr>
          <p:nvPr/>
        </p:nvSpPr>
        <p:spPr bwMode="auto">
          <a:xfrm>
            <a:off x="1112837" y="4184650"/>
            <a:ext cx="14970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7" name="Line 9"/>
          <p:cNvSpPr>
            <a:spLocks noChangeShapeType="1"/>
          </p:cNvSpPr>
          <p:nvPr/>
        </p:nvSpPr>
        <p:spPr bwMode="auto">
          <a:xfrm>
            <a:off x="1112837" y="5649913"/>
            <a:ext cx="149701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8" name="Rectangle 10"/>
          <p:cNvSpPr>
            <a:spLocks noChangeArrowheads="1"/>
          </p:cNvSpPr>
          <p:nvPr/>
        </p:nvSpPr>
        <p:spPr bwMode="auto">
          <a:xfrm>
            <a:off x="3251200" y="2963863"/>
            <a:ext cx="1925637" cy="3152775"/>
          </a:xfrm>
          <a:prstGeom prst="rect">
            <a:avLst/>
          </a:prstGeom>
          <a:solidFill>
            <a:srgbClr val="FFFFFF"/>
          </a:solidFill>
          <a:ln w="15875">
            <a:solidFill>
              <a:srgbClr val="FF0000"/>
            </a:solidFill>
            <a:miter lim="800000"/>
            <a:headEnd/>
            <a:tailEnd/>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0</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2</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1</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 7</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2 </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4</a:t>
            </a:r>
          </a:p>
          <a:p>
            <a:pPr algn="ctr" eaLnBrk="1" hangingPunct="1">
              <a:lnSpc>
                <a:spcPct val="130000"/>
              </a:lnSpc>
              <a:spcBef>
                <a:spcPct val="0"/>
              </a:spcBef>
              <a:buClrTx/>
              <a:buSzTx/>
              <a:buFontTx/>
              <a:buNone/>
            </a:pPr>
            <a:endParaRPr lang="en-US" altLang="zh-CN" sz="1400">
              <a:solidFill>
                <a:srgbClr val="FF0000"/>
              </a:solidFill>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n</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79" name="Rectangle 11"/>
          <p:cNvSpPr>
            <a:spLocks noChangeArrowheads="1"/>
          </p:cNvSpPr>
          <p:nvPr/>
        </p:nvSpPr>
        <p:spPr bwMode="auto">
          <a:xfrm>
            <a:off x="3240809" y="2336657"/>
            <a:ext cx="1925637" cy="57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Times New Roman" panose="02020603050405020304" pitchFamily="18" charset="0"/>
              </a:rPr>
              <a:t>页 表</a:t>
            </a:r>
          </a:p>
          <a:p>
            <a:pPr algn="ctr" eaLnBrk="1" hangingPunct="1">
              <a:spcBef>
                <a:spcPct val="0"/>
              </a:spcBef>
              <a:buClrTx/>
              <a:buSzTx/>
              <a:buFontTx/>
              <a:buNone/>
            </a:pPr>
            <a:r>
              <a:rPr lang="zh-CN" altLang="en-US" sz="1800" dirty="0">
                <a:latin typeface="Times New Roman" panose="02020603050405020304" pitchFamily="18" charset="0"/>
              </a:rPr>
              <a:t>页号       </a:t>
            </a:r>
            <a:r>
              <a:rPr lang="zh-CN" altLang="en-US" sz="1800" dirty="0">
                <a:solidFill>
                  <a:srgbClr val="FF0000"/>
                </a:solidFill>
                <a:latin typeface="Times New Roman" panose="02020603050405020304" pitchFamily="18" charset="0"/>
              </a:rPr>
              <a:t>帧号</a:t>
            </a:r>
            <a:endParaRPr lang="zh-CN" altLang="en-US" sz="1800" dirty="0">
              <a:solidFill>
                <a:srgbClr val="FF0000"/>
              </a:solidFill>
            </a:endParaRPr>
          </a:p>
        </p:txBody>
      </p:sp>
      <p:sp>
        <p:nvSpPr>
          <p:cNvPr id="58380" name="Line 12"/>
          <p:cNvSpPr>
            <a:spLocks noChangeShapeType="1"/>
          </p:cNvSpPr>
          <p:nvPr/>
        </p:nvSpPr>
        <p:spPr bwMode="auto">
          <a:xfrm>
            <a:off x="3251200" y="3441700"/>
            <a:ext cx="1925637" cy="158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1" name="Line 13"/>
          <p:cNvSpPr>
            <a:spLocks noChangeShapeType="1"/>
          </p:cNvSpPr>
          <p:nvPr/>
        </p:nvSpPr>
        <p:spPr bwMode="auto">
          <a:xfrm>
            <a:off x="3251200" y="3813175"/>
            <a:ext cx="1925637" cy="158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2" name="Line 14"/>
          <p:cNvSpPr>
            <a:spLocks noChangeShapeType="1"/>
          </p:cNvSpPr>
          <p:nvPr/>
        </p:nvSpPr>
        <p:spPr bwMode="auto">
          <a:xfrm>
            <a:off x="3251200" y="4184650"/>
            <a:ext cx="1925637"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3" name="Line 15"/>
          <p:cNvSpPr>
            <a:spLocks noChangeShapeType="1"/>
          </p:cNvSpPr>
          <p:nvPr/>
        </p:nvSpPr>
        <p:spPr bwMode="auto">
          <a:xfrm>
            <a:off x="4214812" y="2955925"/>
            <a:ext cx="1588" cy="3154363"/>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4" name="Rectangle 16"/>
          <p:cNvSpPr>
            <a:spLocks noChangeArrowheads="1"/>
          </p:cNvSpPr>
          <p:nvPr/>
        </p:nvSpPr>
        <p:spPr bwMode="auto">
          <a:xfrm>
            <a:off x="6673850" y="2054225"/>
            <a:ext cx="1925637" cy="4637088"/>
          </a:xfrm>
          <a:prstGeom prst="rect">
            <a:avLst/>
          </a:prstGeom>
          <a:solidFill>
            <a:srgbClr val="FF0000">
              <a:alpha val="5882"/>
            </a:srgbClr>
          </a:solidFill>
          <a:ln w="19050">
            <a:solidFill>
              <a:srgbClr val="000000"/>
            </a:solidFill>
            <a:miter lim="800000"/>
            <a:headEnd/>
            <a:tailEnd/>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2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0</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2</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1</a:t>
            </a:r>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n</a:t>
            </a:r>
          </a:p>
        </p:txBody>
      </p:sp>
      <p:sp>
        <p:nvSpPr>
          <p:cNvPr id="58385" name="Rectangle 17"/>
          <p:cNvSpPr>
            <a:spLocks noChangeArrowheads="1"/>
          </p:cNvSpPr>
          <p:nvPr/>
        </p:nvSpPr>
        <p:spPr bwMode="auto">
          <a:xfrm>
            <a:off x="6818312" y="1628775"/>
            <a:ext cx="186848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2000">
                <a:latin typeface="Times New Roman" panose="02020603050405020304" pitchFamily="18" charset="0"/>
              </a:rPr>
              <a:t>物理地址空间</a:t>
            </a:r>
            <a:endParaRPr lang="zh-CN" altLang="en-US" sz="2000"/>
          </a:p>
        </p:txBody>
      </p:sp>
      <p:sp>
        <p:nvSpPr>
          <p:cNvPr id="58386" name="Rectangle 18"/>
          <p:cNvSpPr>
            <a:spLocks noChangeArrowheads="1"/>
          </p:cNvSpPr>
          <p:nvPr/>
        </p:nvSpPr>
        <p:spPr bwMode="auto">
          <a:xfrm>
            <a:off x="6267450" y="2063750"/>
            <a:ext cx="42703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r" eaLnBrk="1" hangingPunct="1">
              <a:lnSpc>
                <a:spcPct val="120000"/>
              </a:lnSpc>
              <a:spcBef>
                <a:spcPct val="0"/>
              </a:spcBef>
              <a:buClrTx/>
              <a:buSzTx/>
              <a:buFontTx/>
              <a:buNone/>
            </a:pPr>
            <a:r>
              <a:rPr lang="en-US" altLang="zh-CN" sz="2000">
                <a:latin typeface="Times New Roman" panose="02020603050405020304" pitchFamily="18" charset="0"/>
              </a:rPr>
              <a:t>0</a:t>
            </a:r>
          </a:p>
          <a:p>
            <a:pPr algn="r" eaLnBrk="1" hangingPunct="1">
              <a:lnSpc>
                <a:spcPct val="120000"/>
              </a:lnSpc>
              <a:spcBef>
                <a:spcPct val="0"/>
              </a:spcBef>
              <a:buClrTx/>
              <a:buSzTx/>
              <a:buFontTx/>
              <a:buNone/>
            </a:pPr>
            <a:r>
              <a:rPr lang="en-US" altLang="zh-CN" sz="2000">
                <a:latin typeface="Times New Roman" panose="02020603050405020304" pitchFamily="18" charset="0"/>
              </a:rPr>
              <a:t>1</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2</a:t>
            </a:r>
          </a:p>
          <a:p>
            <a:pPr algn="r" eaLnBrk="1" hangingPunct="1">
              <a:lnSpc>
                <a:spcPct val="120000"/>
              </a:lnSpc>
              <a:spcBef>
                <a:spcPct val="0"/>
              </a:spcBef>
              <a:buClrTx/>
              <a:buSzTx/>
              <a:buFontTx/>
              <a:buNone/>
            </a:pPr>
            <a:r>
              <a:rPr lang="en-US" altLang="zh-CN" sz="2000">
                <a:latin typeface="Times New Roman" panose="02020603050405020304" pitchFamily="18" charset="0"/>
              </a:rPr>
              <a:t>3</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4</a:t>
            </a:r>
          </a:p>
          <a:p>
            <a:pPr algn="r" eaLnBrk="1" hangingPunct="1">
              <a:lnSpc>
                <a:spcPct val="120000"/>
              </a:lnSpc>
              <a:spcBef>
                <a:spcPct val="0"/>
              </a:spcBef>
              <a:buClrTx/>
              <a:buSzTx/>
              <a:buFontTx/>
              <a:buNone/>
            </a:pPr>
            <a:r>
              <a:rPr lang="en-US" altLang="zh-CN" sz="2000">
                <a:latin typeface="Times New Roman" panose="02020603050405020304" pitchFamily="18" charset="0"/>
              </a:rPr>
              <a:t>5</a:t>
            </a:r>
          </a:p>
          <a:p>
            <a:pPr algn="r" eaLnBrk="1" hangingPunct="1">
              <a:lnSpc>
                <a:spcPct val="120000"/>
              </a:lnSpc>
              <a:spcBef>
                <a:spcPct val="0"/>
              </a:spcBef>
              <a:buClrTx/>
              <a:buSzTx/>
              <a:buFontTx/>
              <a:buNone/>
            </a:pPr>
            <a:r>
              <a:rPr lang="en-US" altLang="zh-CN" sz="2000">
                <a:latin typeface="Times New Roman" panose="02020603050405020304" pitchFamily="18" charset="0"/>
              </a:rPr>
              <a:t>6</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7</a:t>
            </a:r>
          </a:p>
          <a:p>
            <a:pPr algn="r" eaLnBrk="1" hangingPunct="1">
              <a:lnSpc>
                <a:spcPct val="120000"/>
              </a:lnSpc>
              <a:spcBef>
                <a:spcPct val="0"/>
              </a:spcBef>
              <a:buClrTx/>
              <a:buSzTx/>
              <a:buFontTx/>
              <a:buNone/>
            </a:pPr>
            <a:r>
              <a:rPr lang="en-US" altLang="zh-CN" sz="2000">
                <a:latin typeface="Times New Roman" panose="02020603050405020304" pitchFamily="18" charset="0"/>
              </a:rPr>
              <a:t>8</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87" name="Line 19"/>
          <p:cNvSpPr>
            <a:spLocks noChangeShapeType="1"/>
          </p:cNvSpPr>
          <p:nvPr/>
        </p:nvSpPr>
        <p:spPr bwMode="auto">
          <a:xfrm>
            <a:off x="6673850" y="2425700"/>
            <a:ext cx="19256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Line 20"/>
          <p:cNvSpPr>
            <a:spLocks noChangeShapeType="1"/>
          </p:cNvSpPr>
          <p:nvPr/>
        </p:nvSpPr>
        <p:spPr bwMode="auto">
          <a:xfrm>
            <a:off x="6673850" y="2797175"/>
            <a:ext cx="19256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Line 21"/>
          <p:cNvSpPr>
            <a:spLocks noChangeShapeType="1"/>
          </p:cNvSpPr>
          <p:nvPr/>
        </p:nvSpPr>
        <p:spPr bwMode="auto">
          <a:xfrm>
            <a:off x="6673850" y="3167063"/>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0" name="Line 22"/>
          <p:cNvSpPr>
            <a:spLocks noChangeShapeType="1"/>
          </p:cNvSpPr>
          <p:nvPr/>
        </p:nvSpPr>
        <p:spPr bwMode="auto">
          <a:xfrm>
            <a:off x="6673850" y="3579813"/>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1" name="Line 23"/>
          <p:cNvSpPr>
            <a:spLocks noChangeShapeType="1"/>
          </p:cNvSpPr>
          <p:nvPr/>
        </p:nvSpPr>
        <p:spPr bwMode="auto">
          <a:xfrm>
            <a:off x="6673850" y="3951288"/>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2" name="Line 24"/>
          <p:cNvSpPr>
            <a:spLocks noChangeShapeType="1"/>
          </p:cNvSpPr>
          <p:nvPr/>
        </p:nvSpPr>
        <p:spPr bwMode="auto">
          <a:xfrm>
            <a:off x="6673850" y="4322763"/>
            <a:ext cx="19256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3" name="Line 25"/>
          <p:cNvSpPr>
            <a:spLocks noChangeShapeType="1"/>
          </p:cNvSpPr>
          <p:nvPr/>
        </p:nvSpPr>
        <p:spPr bwMode="auto">
          <a:xfrm>
            <a:off x="6673850" y="4692650"/>
            <a:ext cx="19256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4" name="Line 26"/>
          <p:cNvSpPr>
            <a:spLocks noChangeShapeType="1"/>
          </p:cNvSpPr>
          <p:nvPr/>
        </p:nvSpPr>
        <p:spPr bwMode="auto">
          <a:xfrm>
            <a:off x="6673850" y="5064125"/>
            <a:ext cx="19256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5" name="Line 27"/>
          <p:cNvSpPr>
            <a:spLocks noChangeShapeType="1"/>
          </p:cNvSpPr>
          <p:nvPr/>
        </p:nvSpPr>
        <p:spPr bwMode="auto">
          <a:xfrm>
            <a:off x="6673850" y="5435600"/>
            <a:ext cx="19256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6" name="Line 28"/>
          <p:cNvSpPr>
            <a:spLocks noChangeShapeType="1"/>
          </p:cNvSpPr>
          <p:nvPr/>
        </p:nvSpPr>
        <p:spPr bwMode="auto">
          <a:xfrm>
            <a:off x="6673850" y="5805488"/>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Rectangle 30"/>
          <p:cNvSpPr>
            <a:spLocks noChangeArrowheads="1"/>
          </p:cNvSpPr>
          <p:nvPr/>
        </p:nvSpPr>
        <p:spPr bwMode="auto">
          <a:xfrm>
            <a:off x="6032500" y="1651000"/>
            <a:ext cx="1069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Times New Roman" panose="02020603050405020304" pitchFamily="18" charset="0"/>
              </a:rPr>
              <a:t>帧号</a:t>
            </a:r>
            <a:endParaRPr lang="zh-CN" altLang="en-US" sz="2000">
              <a:solidFill>
                <a:srgbClr val="FF0000"/>
              </a:solidFill>
            </a:endParaRPr>
          </a:p>
        </p:txBody>
      </p:sp>
      <p:sp>
        <p:nvSpPr>
          <p:cNvPr id="58398" name="Line 31"/>
          <p:cNvSpPr>
            <a:spLocks noChangeShapeType="1"/>
          </p:cNvSpPr>
          <p:nvPr/>
        </p:nvSpPr>
        <p:spPr bwMode="auto">
          <a:xfrm>
            <a:off x="3236912" y="5651500"/>
            <a:ext cx="1925638"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2"/>
          <p:cNvSpPr>
            <a:spLocks noChangeShapeType="1"/>
          </p:cNvSpPr>
          <p:nvPr/>
        </p:nvSpPr>
        <p:spPr bwMode="auto">
          <a:xfrm>
            <a:off x="6665912" y="6221413"/>
            <a:ext cx="19256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8849" name="Group 33"/>
          <p:cNvGrpSpPr>
            <a:grpSpLocks/>
          </p:cNvGrpSpPr>
          <p:nvPr/>
        </p:nvGrpSpPr>
        <p:grpSpPr bwMode="auto">
          <a:xfrm>
            <a:off x="4837112" y="3024188"/>
            <a:ext cx="2057400" cy="2970212"/>
            <a:chOff x="2880" y="1585"/>
            <a:chExt cx="1296" cy="1871"/>
          </a:xfrm>
        </p:grpSpPr>
        <p:sp>
          <p:nvSpPr>
            <p:cNvPr id="58406" name="Line 34"/>
            <p:cNvSpPr>
              <a:spLocks noChangeShapeType="1"/>
            </p:cNvSpPr>
            <p:nvPr/>
          </p:nvSpPr>
          <p:spPr bwMode="auto">
            <a:xfrm flipV="1">
              <a:off x="2880" y="1585"/>
              <a:ext cx="1292" cy="143"/>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7" name="Line 35"/>
            <p:cNvSpPr>
              <a:spLocks noChangeShapeType="1"/>
            </p:cNvSpPr>
            <p:nvPr/>
          </p:nvSpPr>
          <p:spPr bwMode="auto">
            <a:xfrm>
              <a:off x="2880" y="1968"/>
              <a:ext cx="1296" cy="76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8" name="Line 36"/>
            <p:cNvSpPr>
              <a:spLocks noChangeShapeType="1"/>
            </p:cNvSpPr>
            <p:nvPr/>
          </p:nvSpPr>
          <p:spPr bwMode="auto">
            <a:xfrm flipV="1">
              <a:off x="2880" y="2064"/>
              <a:ext cx="1296" cy="144"/>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9" name="Line 37"/>
            <p:cNvSpPr>
              <a:spLocks noChangeShapeType="1"/>
            </p:cNvSpPr>
            <p:nvPr/>
          </p:nvSpPr>
          <p:spPr bwMode="auto">
            <a:xfrm>
              <a:off x="2880" y="3408"/>
              <a:ext cx="1296" cy="4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18854" name="Group 38"/>
          <p:cNvGrpSpPr>
            <a:grpSpLocks/>
          </p:cNvGrpSpPr>
          <p:nvPr/>
        </p:nvGrpSpPr>
        <p:grpSpPr bwMode="auto">
          <a:xfrm>
            <a:off x="2246312" y="3251200"/>
            <a:ext cx="1295400" cy="2667000"/>
            <a:chOff x="1248" y="1728"/>
            <a:chExt cx="816" cy="1680"/>
          </a:xfrm>
        </p:grpSpPr>
        <p:sp>
          <p:nvSpPr>
            <p:cNvPr id="58402" name="Line 39"/>
            <p:cNvSpPr>
              <a:spLocks noChangeShapeType="1"/>
            </p:cNvSpPr>
            <p:nvPr/>
          </p:nvSpPr>
          <p:spPr bwMode="auto">
            <a:xfrm>
              <a:off x="1248" y="172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3" name="Line 40"/>
            <p:cNvSpPr>
              <a:spLocks noChangeShapeType="1"/>
            </p:cNvSpPr>
            <p:nvPr/>
          </p:nvSpPr>
          <p:spPr bwMode="auto">
            <a:xfrm>
              <a:off x="1248" y="196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4" name="Line 41"/>
            <p:cNvSpPr>
              <a:spLocks noChangeShapeType="1"/>
            </p:cNvSpPr>
            <p:nvPr/>
          </p:nvSpPr>
          <p:spPr bwMode="auto">
            <a:xfrm flipV="1">
              <a:off x="1248" y="22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5" name="Line 42"/>
            <p:cNvSpPr>
              <a:spLocks noChangeShapeType="1"/>
            </p:cNvSpPr>
            <p:nvPr/>
          </p:nvSpPr>
          <p:spPr bwMode="auto">
            <a:xfrm>
              <a:off x="1248" y="34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Group 19"/>
          <p:cNvGrpSpPr>
            <a:grpSpLocks/>
          </p:cNvGrpSpPr>
          <p:nvPr/>
        </p:nvGrpSpPr>
        <p:grpSpPr bwMode="auto">
          <a:xfrm>
            <a:off x="559521" y="2943081"/>
            <a:ext cx="533400" cy="3162300"/>
            <a:chOff x="4992" y="3024"/>
            <a:chExt cx="336" cy="1200"/>
          </a:xfrm>
        </p:grpSpPr>
        <p:sp>
          <p:nvSpPr>
            <p:cNvPr id="43"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4"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5"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6"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7"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8" name="Rectangle 25"/>
            <p:cNvSpPr>
              <a:spLocks noChangeArrowheads="1"/>
            </p:cNvSpPr>
            <p:nvPr/>
          </p:nvSpPr>
          <p:spPr bwMode="auto">
            <a:xfrm>
              <a:off x="4992" y="3024"/>
              <a:ext cx="336" cy="1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grpSp>
      <p:sp>
        <p:nvSpPr>
          <p:cNvPr id="2" name="TextBox 1"/>
          <p:cNvSpPr txBox="1"/>
          <p:nvPr/>
        </p:nvSpPr>
        <p:spPr>
          <a:xfrm>
            <a:off x="432098" y="6200001"/>
            <a:ext cx="832129" cy="276999"/>
          </a:xfrm>
          <a:prstGeom prst="rect">
            <a:avLst/>
          </a:prstGeom>
          <a:noFill/>
        </p:spPr>
        <p:txBody>
          <a:bodyPr wrap="square" rtlCol="0">
            <a:spAutoFit/>
          </a:bodyPr>
          <a:lstStyle/>
          <a:p>
            <a:r>
              <a:rPr lang="zh-CN" altLang="en-US" sz="1200" dirty="0" smtClean="0"/>
              <a:t>分段内存</a:t>
            </a:r>
            <a:endParaRPr lang="zh-CN" altLang="en-US" sz="1200" dirty="0"/>
          </a:p>
        </p:txBody>
      </p:sp>
      <p:sp>
        <p:nvSpPr>
          <p:cNvPr id="51" name="TextBox 50"/>
          <p:cNvSpPr txBox="1"/>
          <p:nvPr/>
        </p:nvSpPr>
        <p:spPr>
          <a:xfrm>
            <a:off x="214312" y="1061870"/>
            <a:ext cx="5859463" cy="1323439"/>
          </a:xfrm>
          <a:prstGeom prst="rect">
            <a:avLst/>
          </a:prstGeom>
          <a:noFill/>
        </p:spPr>
        <p:txBody>
          <a:bodyPr wrap="square" rtlCol="0">
            <a:spAutoFit/>
          </a:bodyPr>
          <a:lstStyle/>
          <a:p>
            <a:r>
              <a:rPr lang="zh-CN" altLang="en-US" sz="2000" dirty="0" smtClean="0">
                <a:solidFill>
                  <a:srgbClr val="FF0000"/>
                </a:solidFill>
              </a:rPr>
              <a:t>如此映射优势在哪？</a:t>
            </a:r>
            <a:endParaRPr lang="en-US" altLang="zh-CN" sz="2000" dirty="0" smtClean="0">
              <a:solidFill>
                <a:srgbClr val="FF0000"/>
              </a:solidFill>
            </a:endParaRPr>
          </a:p>
          <a:p>
            <a:r>
              <a:rPr lang="en-US" altLang="zh-CN" sz="2000" dirty="0" smtClean="0">
                <a:solidFill>
                  <a:srgbClr val="FF0000"/>
                </a:solidFill>
              </a:rPr>
              <a:t>1)</a:t>
            </a:r>
            <a:r>
              <a:rPr lang="zh-CN" altLang="en-US" sz="2000" dirty="0" smtClean="0">
                <a:solidFill>
                  <a:srgbClr val="FF0000"/>
                </a:solidFill>
              </a:rPr>
              <a:t>程序逻辑地址中的页是不是一直被访问？</a:t>
            </a:r>
            <a:r>
              <a:rPr lang="en-US" altLang="zh-CN" sz="2000" dirty="0" smtClean="0">
                <a:solidFill>
                  <a:srgbClr val="FF0000"/>
                </a:solidFill>
              </a:rPr>
              <a:t>2)</a:t>
            </a:r>
            <a:r>
              <a:rPr lang="zh-CN" altLang="en-US" sz="2000" dirty="0" smtClean="0">
                <a:solidFill>
                  <a:srgbClr val="FF0000"/>
                </a:solidFill>
              </a:rPr>
              <a:t>某些未被访问的页是否映射到物理内存？</a:t>
            </a:r>
            <a:r>
              <a:rPr lang="en-US" altLang="zh-CN" sz="2000" dirty="0" smtClean="0">
                <a:solidFill>
                  <a:srgbClr val="FF0000"/>
                </a:solidFill>
              </a:rPr>
              <a:t>3)</a:t>
            </a:r>
            <a:r>
              <a:rPr lang="zh-CN" altLang="en-US" sz="2000" dirty="0" smtClean="0">
                <a:solidFill>
                  <a:srgbClr val="FF0000"/>
                </a:solidFill>
              </a:rPr>
              <a:t>长时间未访问的页如何处理？</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8854"/>
                                        </p:tgtEl>
                                        <p:attrNameLst>
                                          <p:attrName>style.visibility</p:attrName>
                                        </p:attrNameLst>
                                      </p:cBhvr>
                                      <p:to>
                                        <p:strVal val="visible"/>
                                      </p:to>
                                    </p:set>
                                    <p:animEffect transition="in" filter="wipe(left)">
                                      <p:cBhvr>
                                        <p:cTn id="7" dur="1000"/>
                                        <p:tgtEl>
                                          <p:spTgt spid="418854"/>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418849"/>
                                        </p:tgtEl>
                                        <p:attrNameLst>
                                          <p:attrName>style.visibility</p:attrName>
                                        </p:attrNameLst>
                                      </p:cBhvr>
                                      <p:to>
                                        <p:strVal val="visible"/>
                                      </p:to>
                                    </p:set>
                                    <p:animEffect transition="in" filter="wipe(left)">
                                      <p:cBhvr>
                                        <p:cTn id="11" dur="1000"/>
                                        <p:tgtEl>
                                          <p:spTgt spid="418849"/>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dissolv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分页机制中的页表</a:t>
            </a:r>
            <a:endParaRPr lang="zh-CN" altLang="zh-CN" smtClean="0">
              <a:sym typeface="Symbol" panose="05050102010706020507" pitchFamily="18" charset="2"/>
            </a:endParaRPr>
          </a:p>
        </p:txBody>
      </p:sp>
      <p:sp>
        <p:nvSpPr>
          <p:cNvPr id="348163" name="Rectangle 3"/>
          <p:cNvSpPr>
            <a:spLocks noChangeArrowheads="1"/>
          </p:cNvSpPr>
          <p:nvPr/>
        </p:nvSpPr>
        <p:spPr bwMode="auto">
          <a:xfrm>
            <a:off x="765175"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和分段类似，分页依靠页表结构</a:t>
            </a:r>
          </a:p>
        </p:txBody>
      </p:sp>
      <p:grpSp>
        <p:nvGrpSpPr>
          <p:cNvPr id="348164" name="Group 4"/>
          <p:cNvGrpSpPr>
            <a:grpSpLocks/>
          </p:cNvGrpSpPr>
          <p:nvPr/>
        </p:nvGrpSpPr>
        <p:grpSpPr bwMode="auto">
          <a:xfrm>
            <a:off x="1063625" y="1981200"/>
            <a:ext cx="4568825" cy="1295400"/>
            <a:chOff x="670" y="1248"/>
            <a:chExt cx="2878" cy="816"/>
          </a:xfrm>
        </p:grpSpPr>
        <p:grpSp>
          <p:nvGrpSpPr>
            <p:cNvPr id="59446" name="Group 5"/>
            <p:cNvGrpSpPr>
              <a:grpSpLocks/>
            </p:cNvGrpSpPr>
            <p:nvPr/>
          </p:nvGrpSpPr>
          <p:grpSpPr bwMode="auto">
            <a:xfrm>
              <a:off x="670" y="1573"/>
              <a:ext cx="2878" cy="491"/>
              <a:chOff x="338" y="1296"/>
              <a:chExt cx="2778" cy="491"/>
            </a:xfrm>
          </p:grpSpPr>
          <p:sp>
            <p:nvSpPr>
              <p:cNvPr id="59448" name="Rectangle 6"/>
              <p:cNvSpPr>
                <a:spLocks noChangeArrowheads="1"/>
              </p:cNvSpPr>
              <p:nvPr/>
            </p:nvSpPr>
            <p:spPr bwMode="auto">
              <a:xfrm>
                <a:off x="1192" y="1296"/>
                <a:ext cx="1863" cy="26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59449" name="Rectangle 7"/>
              <p:cNvSpPr>
                <a:spLocks noChangeArrowheads="1"/>
              </p:cNvSpPr>
              <p:nvPr/>
            </p:nvSpPr>
            <p:spPr bwMode="auto">
              <a:xfrm>
                <a:off x="384" y="1296"/>
                <a:ext cx="942" cy="262"/>
              </a:xfrm>
              <a:prstGeom prst="rect">
                <a:avLst/>
              </a:prstGeom>
              <a:solidFill>
                <a:srgbClr val="F8F8F8"/>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Page#</a:t>
                </a:r>
              </a:p>
            </p:txBody>
          </p:sp>
          <p:sp>
            <p:nvSpPr>
              <p:cNvPr id="59450" name="Text Box 8"/>
              <p:cNvSpPr txBox="1">
                <a:spLocks noChangeArrowheads="1"/>
              </p:cNvSpPr>
              <p:nvPr/>
            </p:nvSpPr>
            <p:spPr bwMode="auto">
              <a:xfrm>
                <a:off x="2913" y="1545"/>
                <a:ext cx="203"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59451" name="Text Box 9"/>
              <p:cNvSpPr txBox="1">
                <a:spLocks noChangeArrowheads="1"/>
              </p:cNvSpPr>
              <p:nvPr/>
            </p:nvSpPr>
            <p:spPr bwMode="auto">
              <a:xfrm>
                <a:off x="1043" y="1577"/>
                <a:ext cx="29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12</a:t>
                </a:r>
              </a:p>
            </p:txBody>
          </p:sp>
          <p:sp>
            <p:nvSpPr>
              <p:cNvPr id="59452" name="Text Box 10"/>
              <p:cNvSpPr txBox="1">
                <a:spLocks noChangeArrowheads="1"/>
              </p:cNvSpPr>
              <p:nvPr/>
            </p:nvSpPr>
            <p:spPr bwMode="auto">
              <a:xfrm>
                <a:off x="1236" y="1575"/>
                <a:ext cx="29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11</a:t>
                </a:r>
              </a:p>
            </p:txBody>
          </p:sp>
          <p:sp>
            <p:nvSpPr>
              <p:cNvPr id="59453" name="Text Box 11"/>
              <p:cNvSpPr txBox="1">
                <a:spLocks noChangeArrowheads="1"/>
              </p:cNvSpPr>
              <p:nvPr/>
            </p:nvSpPr>
            <p:spPr bwMode="auto">
              <a:xfrm>
                <a:off x="338" y="1566"/>
                <a:ext cx="203"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a:t>
                </a:r>
              </a:p>
            </p:txBody>
          </p:sp>
        </p:grpSp>
        <p:sp>
          <p:nvSpPr>
            <p:cNvPr id="59447" name="Text Box 12"/>
            <p:cNvSpPr txBox="1">
              <a:spLocks noChangeArrowheads="1"/>
            </p:cNvSpPr>
            <p:nvPr/>
          </p:nvSpPr>
          <p:spPr bwMode="auto">
            <a:xfrm>
              <a:off x="1387" y="1248"/>
              <a:ext cx="1445"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逻辑地址格式</a:t>
              </a:r>
            </a:p>
          </p:txBody>
        </p:sp>
      </p:grpSp>
      <p:grpSp>
        <p:nvGrpSpPr>
          <p:cNvPr id="348173" name="Group 13"/>
          <p:cNvGrpSpPr>
            <a:grpSpLocks/>
          </p:cNvGrpSpPr>
          <p:nvPr/>
        </p:nvGrpSpPr>
        <p:grpSpPr bwMode="auto">
          <a:xfrm>
            <a:off x="2819400" y="3200400"/>
            <a:ext cx="2667000" cy="847725"/>
            <a:chOff x="1776" y="2016"/>
            <a:chExt cx="1680" cy="534"/>
          </a:xfrm>
        </p:grpSpPr>
        <p:sp>
          <p:nvSpPr>
            <p:cNvPr id="59444" name="AutoShape 14"/>
            <p:cNvSpPr>
              <a:spLocks/>
            </p:cNvSpPr>
            <p:nvPr/>
          </p:nvSpPr>
          <p:spPr bwMode="auto">
            <a:xfrm rot="-5400000">
              <a:off x="2496" y="1296"/>
              <a:ext cx="240" cy="1680"/>
            </a:xfrm>
            <a:prstGeom prst="leftBrace">
              <a:avLst>
                <a:gd name="adj1" fmla="val 58333"/>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45" name="Text Box 15"/>
            <p:cNvSpPr txBox="1">
              <a:spLocks noChangeArrowheads="1"/>
            </p:cNvSpPr>
            <p:nvPr/>
          </p:nvSpPr>
          <p:spPr bwMode="auto">
            <a:xfrm>
              <a:off x="1968" y="2256"/>
              <a:ext cx="1248"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页面尺寸</a:t>
              </a:r>
              <a:r>
                <a:rPr lang="en-US" altLang="zh-CN" sz="2400">
                  <a:solidFill>
                    <a:srgbClr val="FF0000"/>
                  </a:solidFill>
                </a:rPr>
                <a:t>(4K)</a:t>
              </a:r>
            </a:p>
          </p:txBody>
        </p:sp>
      </p:grpSp>
      <p:grpSp>
        <p:nvGrpSpPr>
          <p:cNvPr id="348176" name="Group 16"/>
          <p:cNvGrpSpPr>
            <a:grpSpLocks/>
          </p:cNvGrpSpPr>
          <p:nvPr/>
        </p:nvGrpSpPr>
        <p:grpSpPr bwMode="auto">
          <a:xfrm>
            <a:off x="1295400" y="3190875"/>
            <a:ext cx="1295400" cy="857250"/>
            <a:chOff x="816" y="2010"/>
            <a:chExt cx="816" cy="540"/>
          </a:xfrm>
        </p:grpSpPr>
        <p:sp>
          <p:nvSpPr>
            <p:cNvPr id="59442" name="AutoShape 17"/>
            <p:cNvSpPr>
              <a:spLocks/>
            </p:cNvSpPr>
            <p:nvPr/>
          </p:nvSpPr>
          <p:spPr bwMode="auto">
            <a:xfrm rot="-5400000">
              <a:off x="1104" y="1722"/>
              <a:ext cx="240" cy="816"/>
            </a:xfrm>
            <a:prstGeom prst="leftBrace">
              <a:avLst>
                <a:gd name="adj1" fmla="val 28333"/>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43" name="Text Box 18"/>
            <p:cNvSpPr txBox="1">
              <a:spLocks noChangeArrowheads="1"/>
            </p:cNvSpPr>
            <p:nvPr/>
          </p:nvSpPr>
          <p:spPr bwMode="auto">
            <a:xfrm>
              <a:off x="816" y="2256"/>
              <a:ext cx="782"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多少页</a:t>
              </a:r>
            </a:p>
          </p:txBody>
        </p:sp>
      </p:grpSp>
      <p:grpSp>
        <p:nvGrpSpPr>
          <p:cNvPr id="348179" name="Group 19"/>
          <p:cNvGrpSpPr>
            <a:grpSpLocks/>
          </p:cNvGrpSpPr>
          <p:nvPr/>
        </p:nvGrpSpPr>
        <p:grpSpPr bwMode="auto">
          <a:xfrm>
            <a:off x="2362200" y="4191000"/>
            <a:ext cx="3276600" cy="1905000"/>
            <a:chOff x="1392" y="2736"/>
            <a:chExt cx="1920" cy="1200"/>
          </a:xfrm>
        </p:grpSpPr>
        <p:sp>
          <p:nvSpPr>
            <p:cNvPr id="59427" name="Rectangle 20"/>
            <p:cNvSpPr>
              <a:spLocks noChangeArrowheads="1"/>
            </p:cNvSpPr>
            <p:nvPr/>
          </p:nvSpPr>
          <p:spPr bwMode="auto">
            <a:xfrm>
              <a:off x="1968" y="2736"/>
              <a:ext cx="895"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59428" name="Rectangle 21"/>
            <p:cNvSpPr>
              <a:spLocks noChangeArrowheads="1"/>
            </p:cNvSpPr>
            <p:nvPr/>
          </p:nvSpPr>
          <p:spPr bwMode="auto">
            <a:xfrm>
              <a:off x="2832" y="2736"/>
              <a:ext cx="480"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59429" name="Rectangle 22"/>
            <p:cNvSpPr>
              <a:spLocks noChangeArrowheads="1"/>
            </p:cNvSpPr>
            <p:nvPr/>
          </p:nvSpPr>
          <p:spPr bwMode="auto">
            <a:xfrm>
              <a:off x="1392" y="2736"/>
              <a:ext cx="576"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59430" name="Rectangle 23"/>
            <p:cNvSpPr>
              <a:spLocks noChangeArrowheads="1"/>
            </p:cNvSpPr>
            <p:nvPr/>
          </p:nvSpPr>
          <p:spPr bwMode="auto">
            <a:xfrm>
              <a:off x="1968" y="2995"/>
              <a:ext cx="895"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59431" name="Rectangle 24"/>
            <p:cNvSpPr>
              <a:spLocks noChangeArrowheads="1"/>
            </p:cNvSpPr>
            <p:nvPr/>
          </p:nvSpPr>
          <p:spPr bwMode="auto">
            <a:xfrm>
              <a:off x="2832" y="2995"/>
              <a:ext cx="480"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9432" name="Rectangle 25"/>
            <p:cNvSpPr>
              <a:spLocks noChangeArrowheads="1"/>
            </p:cNvSpPr>
            <p:nvPr/>
          </p:nvSpPr>
          <p:spPr bwMode="auto">
            <a:xfrm>
              <a:off x="1392" y="2995"/>
              <a:ext cx="576"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59433" name="Rectangle 26"/>
            <p:cNvSpPr>
              <a:spLocks noChangeArrowheads="1"/>
            </p:cNvSpPr>
            <p:nvPr/>
          </p:nvSpPr>
          <p:spPr bwMode="auto">
            <a:xfrm>
              <a:off x="1968" y="3216"/>
              <a:ext cx="895"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9434" name="Rectangle 27"/>
            <p:cNvSpPr>
              <a:spLocks noChangeArrowheads="1"/>
            </p:cNvSpPr>
            <p:nvPr/>
          </p:nvSpPr>
          <p:spPr bwMode="auto">
            <a:xfrm>
              <a:off x="2832" y="3216"/>
              <a:ext cx="48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9435" name="Rectangle 28"/>
            <p:cNvSpPr>
              <a:spLocks noChangeArrowheads="1"/>
            </p:cNvSpPr>
            <p:nvPr/>
          </p:nvSpPr>
          <p:spPr bwMode="auto">
            <a:xfrm>
              <a:off x="1392" y="3216"/>
              <a:ext cx="576"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9436" name="Rectangle 29"/>
            <p:cNvSpPr>
              <a:spLocks noChangeArrowheads="1"/>
            </p:cNvSpPr>
            <p:nvPr/>
          </p:nvSpPr>
          <p:spPr bwMode="auto">
            <a:xfrm>
              <a:off x="1968" y="3456"/>
              <a:ext cx="895"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59437" name="Rectangle 30"/>
            <p:cNvSpPr>
              <a:spLocks noChangeArrowheads="1"/>
            </p:cNvSpPr>
            <p:nvPr/>
          </p:nvSpPr>
          <p:spPr bwMode="auto">
            <a:xfrm>
              <a:off x="2832" y="3456"/>
              <a:ext cx="48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9438" name="Rectangle 31"/>
            <p:cNvSpPr>
              <a:spLocks noChangeArrowheads="1"/>
            </p:cNvSpPr>
            <p:nvPr/>
          </p:nvSpPr>
          <p:spPr bwMode="auto">
            <a:xfrm>
              <a:off x="1392" y="3456"/>
              <a:ext cx="576"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59439" name="Rectangle 32"/>
            <p:cNvSpPr>
              <a:spLocks noChangeArrowheads="1"/>
            </p:cNvSpPr>
            <p:nvPr/>
          </p:nvSpPr>
          <p:spPr bwMode="auto">
            <a:xfrm>
              <a:off x="1968" y="3696"/>
              <a:ext cx="895"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59440" name="Rectangle 33"/>
            <p:cNvSpPr>
              <a:spLocks noChangeArrowheads="1"/>
            </p:cNvSpPr>
            <p:nvPr/>
          </p:nvSpPr>
          <p:spPr bwMode="auto">
            <a:xfrm>
              <a:off x="2832" y="3696"/>
              <a:ext cx="48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9441" name="Rectangle 34"/>
            <p:cNvSpPr>
              <a:spLocks noChangeArrowheads="1"/>
            </p:cNvSpPr>
            <p:nvPr/>
          </p:nvSpPr>
          <p:spPr bwMode="auto">
            <a:xfrm>
              <a:off x="1392" y="3696"/>
              <a:ext cx="576"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8195" name="Group 35"/>
          <p:cNvGrpSpPr>
            <a:grpSpLocks/>
          </p:cNvGrpSpPr>
          <p:nvPr/>
        </p:nvGrpSpPr>
        <p:grpSpPr bwMode="auto">
          <a:xfrm>
            <a:off x="1498600" y="4191000"/>
            <a:ext cx="863600" cy="1905000"/>
            <a:chOff x="368" y="2592"/>
            <a:chExt cx="544" cy="1200"/>
          </a:xfrm>
        </p:grpSpPr>
        <p:sp>
          <p:nvSpPr>
            <p:cNvPr id="59425" name="Text Box 36"/>
            <p:cNvSpPr txBox="1">
              <a:spLocks noChangeArrowheads="1"/>
            </p:cNvSpPr>
            <p:nvPr/>
          </p:nvSpPr>
          <p:spPr bwMode="auto">
            <a:xfrm>
              <a:off x="368" y="2736"/>
              <a:ext cx="352" cy="91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进程页表</a:t>
              </a:r>
            </a:p>
          </p:txBody>
        </p:sp>
        <p:sp>
          <p:nvSpPr>
            <p:cNvPr id="59426" name="AutoShape 37"/>
            <p:cNvSpPr>
              <a:spLocks/>
            </p:cNvSpPr>
            <p:nvPr/>
          </p:nvSpPr>
          <p:spPr bwMode="auto">
            <a:xfrm>
              <a:off x="768" y="2592"/>
              <a:ext cx="144" cy="1200"/>
            </a:xfrm>
            <a:prstGeom prst="leftBrace">
              <a:avLst>
                <a:gd name="adj1" fmla="val 69444"/>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grpSp>
        <p:nvGrpSpPr>
          <p:cNvPr id="59401" name="Group 38"/>
          <p:cNvGrpSpPr>
            <a:grpSpLocks/>
          </p:cNvGrpSpPr>
          <p:nvPr/>
        </p:nvGrpSpPr>
        <p:grpSpPr bwMode="auto">
          <a:xfrm>
            <a:off x="6248400" y="1828800"/>
            <a:ext cx="2514600" cy="4572000"/>
            <a:chOff x="3936" y="1152"/>
            <a:chExt cx="1584" cy="2880"/>
          </a:xfrm>
        </p:grpSpPr>
        <p:sp>
          <p:nvSpPr>
            <p:cNvPr id="59403" name="Rectangle 39"/>
            <p:cNvSpPr>
              <a:spLocks noChangeArrowheads="1"/>
            </p:cNvSpPr>
            <p:nvPr/>
          </p:nvSpPr>
          <p:spPr bwMode="auto">
            <a:xfrm>
              <a:off x="4464" y="1200"/>
              <a:ext cx="1056" cy="2832"/>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04" name="Rectangle 40"/>
            <p:cNvSpPr>
              <a:spLocks noChangeArrowheads="1"/>
            </p:cNvSpPr>
            <p:nvPr/>
          </p:nvSpPr>
          <p:spPr bwMode="auto">
            <a:xfrm>
              <a:off x="4464" y="1872"/>
              <a:ext cx="1056" cy="38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05" name="Rectangle 41" descr="浅色上对角线"/>
            <p:cNvSpPr>
              <a:spLocks noChangeArrowheads="1"/>
            </p:cNvSpPr>
            <p:nvPr/>
          </p:nvSpPr>
          <p:spPr bwMode="auto">
            <a:xfrm>
              <a:off x="4464" y="2256"/>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06" name="Text Box 42"/>
            <p:cNvSpPr txBox="1">
              <a:spLocks noChangeArrowheads="1"/>
            </p:cNvSpPr>
            <p:nvPr/>
          </p:nvSpPr>
          <p:spPr bwMode="auto">
            <a:xfrm>
              <a:off x="4704" y="195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0 </a:t>
              </a:r>
            </a:p>
          </p:txBody>
        </p:sp>
        <p:sp>
          <p:nvSpPr>
            <p:cNvPr id="59407" name="Rectangle 43"/>
            <p:cNvSpPr>
              <a:spLocks noChangeArrowheads="1"/>
            </p:cNvSpPr>
            <p:nvPr/>
          </p:nvSpPr>
          <p:spPr bwMode="auto">
            <a:xfrm>
              <a:off x="4464" y="3312"/>
              <a:ext cx="1056" cy="38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08" name="Text Box 44"/>
            <p:cNvSpPr txBox="1">
              <a:spLocks noChangeArrowheads="1"/>
            </p:cNvSpPr>
            <p:nvPr/>
          </p:nvSpPr>
          <p:spPr bwMode="auto">
            <a:xfrm>
              <a:off x="4704" y="339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1 </a:t>
              </a:r>
            </a:p>
          </p:txBody>
        </p:sp>
        <p:sp>
          <p:nvSpPr>
            <p:cNvPr id="59409" name="Rectangle 45" descr="浅色上对角线"/>
            <p:cNvSpPr>
              <a:spLocks noChangeArrowheads="1"/>
            </p:cNvSpPr>
            <p:nvPr/>
          </p:nvSpPr>
          <p:spPr bwMode="auto">
            <a:xfrm>
              <a:off x="4464" y="3696"/>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0" name="Rectangle 46" descr="浅色上对角线"/>
            <p:cNvSpPr>
              <a:spLocks noChangeArrowheads="1"/>
            </p:cNvSpPr>
            <p:nvPr/>
          </p:nvSpPr>
          <p:spPr bwMode="auto">
            <a:xfrm>
              <a:off x="4464" y="2976"/>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1" name="Rectangle 47"/>
            <p:cNvSpPr>
              <a:spLocks noChangeArrowheads="1"/>
            </p:cNvSpPr>
            <p:nvPr/>
          </p:nvSpPr>
          <p:spPr bwMode="auto">
            <a:xfrm>
              <a:off x="4464" y="2601"/>
              <a:ext cx="1056" cy="38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2" name="Text Box 48"/>
            <p:cNvSpPr txBox="1">
              <a:spLocks noChangeArrowheads="1"/>
            </p:cNvSpPr>
            <p:nvPr/>
          </p:nvSpPr>
          <p:spPr bwMode="auto">
            <a:xfrm>
              <a:off x="4704" y="2687"/>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2 </a:t>
              </a:r>
            </a:p>
          </p:txBody>
        </p:sp>
        <p:sp>
          <p:nvSpPr>
            <p:cNvPr id="59413" name="Rectangle 49" descr="浅色上对角线"/>
            <p:cNvSpPr>
              <a:spLocks noChangeArrowheads="1"/>
            </p:cNvSpPr>
            <p:nvPr/>
          </p:nvSpPr>
          <p:spPr bwMode="auto">
            <a:xfrm>
              <a:off x="4464" y="1536"/>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4" name="Rectangle 50" descr="浅色上对角线"/>
            <p:cNvSpPr>
              <a:spLocks noChangeArrowheads="1"/>
            </p:cNvSpPr>
            <p:nvPr/>
          </p:nvSpPr>
          <p:spPr bwMode="auto">
            <a:xfrm>
              <a:off x="4464" y="1200"/>
              <a:ext cx="1056" cy="336"/>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5" name="Text Box 51"/>
            <p:cNvSpPr txBox="1">
              <a:spLocks noChangeArrowheads="1"/>
            </p:cNvSpPr>
            <p:nvPr/>
          </p:nvSpPr>
          <p:spPr bwMode="auto">
            <a:xfrm>
              <a:off x="3936" y="374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0 </a:t>
              </a:r>
            </a:p>
          </p:txBody>
        </p:sp>
        <p:sp>
          <p:nvSpPr>
            <p:cNvPr id="59416" name="Text Box 52"/>
            <p:cNvSpPr txBox="1">
              <a:spLocks noChangeArrowheads="1"/>
            </p:cNvSpPr>
            <p:nvPr/>
          </p:nvSpPr>
          <p:spPr bwMode="auto">
            <a:xfrm>
              <a:off x="3936" y="340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1 </a:t>
              </a:r>
            </a:p>
          </p:txBody>
        </p:sp>
        <p:sp>
          <p:nvSpPr>
            <p:cNvPr id="59417" name="Text Box 53"/>
            <p:cNvSpPr txBox="1">
              <a:spLocks noChangeArrowheads="1"/>
            </p:cNvSpPr>
            <p:nvPr/>
          </p:nvSpPr>
          <p:spPr bwMode="auto">
            <a:xfrm>
              <a:off x="3936" y="302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2 </a:t>
              </a:r>
            </a:p>
          </p:txBody>
        </p:sp>
        <p:sp>
          <p:nvSpPr>
            <p:cNvPr id="59418" name="Text Box 54"/>
            <p:cNvSpPr txBox="1">
              <a:spLocks noChangeArrowheads="1"/>
            </p:cNvSpPr>
            <p:nvPr/>
          </p:nvSpPr>
          <p:spPr bwMode="auto">
            <a:xfrm>
              <a:off x="3936" y="267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3 </a:t>
              </a:r>
            </a:p>
          </p:txBody>
        </p:sp>
        <p:sp>
          <p:nvSpPr>
            <p:cNvPr id="59419" name="Text Box 55"/>
            <p:cNvSpPr txBox="1">
              <a:spLocks noChangeArrowheads="1"/>
            </p:cNvSpPr>
            <p:nvPr/>
          </p:nvSpPr>
          <p:spPr bwMode="auto">
            <a:xfrm>
              <a:off x="3936" y="231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4 </a:t>
              </a:r>
            </a:p>
          </p:txBody>
        </p:sp>
        <p:sp>
          <p:nvSpPr>
            <p:cNvPr id="59420" name="Text Box 56"/>
            <p:cNvSpPr txBox="1">
              <a:spLocks noChangeArrowheads="1"/>
            </p:cNvSpPr>
            <p:nvPr/>
          </p:nvSpPr>
          <p:spPr bwMode="auto">
            <a:xfrm>
              <a:off x="3936" y="197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5 </a:t>
              </a:r>
            </a:p>
          </p:txBody>
        </p:sp>
        <p:sp>
          <p:nvSpPr>
            <p:cNvPr id="59421" name="Text Box 57"/>
            <p:cNvSpPr txBox="1">
              <a:spLocks noChangeArrowheads="1"/>
            </p:cNvSpPr>
            <p:nvPr/>
          </p:nvSpPr>
          <p:spPr bwMode="auto">
            <a:xfrm>
              <a:off x="3936" y="159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6 </a:t>
              </a:r>
            </a:p>
          </p:txBody>
        </p:sp>
        <p:sp>
          <p:nvSpPr>
            <p:cNvPr id="59422" name="Text Box 58"/>
            <p:cNvSpPr txBox="1">
              <a:spLocks noChangeArrowheads="1"/>
            </p:cNvSpPr>
            <p:nvPr/>
          </p:nvSpPr>
          <p:spPr bwMode="auto">
            <a:xfrm>
              <a:off x="3936" y="124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7 </a:t>
              </a:r>
            </a:p>
          </p:txBody>
        </p:sp>
        <p:sp>
          <p:nvSpPr>
            <p:cNvPr id="59423" name="Rectangle 59"/>
            <p:cNvSpPr>
              <a:spLocks noChangeArrowheads="1"/>
            </p:cNvSpPr>
            <p:nvPr/>
          </p:nvSpPr>
          <p:spPr bwMode="auto">
            <a:xfrm>
              <a:off x="4464" y="1152"/>
              <a:ext cx="1056" cy="38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24" name="Text Box 60"/>
            <p:cNvSpPr txBox="1">
              <a:spLocks noChangeArrowheads="1"/>
            </p:cNvSpPr>
            <p:nvPr/>
          </p:nvSpPr>
          <p:spPr bwMode="auto">
            <a:xfrm>
              <a:off x="4704" y="123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3 </a:t>
              </a:r>
            </a:p>
          </p:txBody>
        </p:sp>
      </p:grpSp>
      <p:sp>
        <p:nvSpPr>
          <p:cNvPr id="348222" name="AutoShape 62"/>
          <p:cNvSpPr>
            <a:spLocks noChangeArrowheads="1"/>
          </p:cNvSpPr>
          <p:nvPr/>
        </p:nvSpPr>
        <p:spPr bwMode="auto">
          <a:xfrm>
            <a:off x="6477000" y="457200"/>
            <a:ext cx="2362200" cy="990600"/>
          </a:xfrm>
          <a:prstGeom prst="wedgeRoundRectCallout">
            <a:avLst>
              <a:gd name="adj1" fmla="val -44894"/>
              <a:gd name="adj2" fmla="val 111699"/>
              <a:gd name="adj3" fmla="val 16667"/>
            </a:avLst>
          </a:prstGeom>
          <a:solidFill>
            <a:srgbClr val="FFFF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页框</a:t>
            </a:r>
            <a:r>
              <a:rPr lang="en-US" altLang="zh-CN" sz="2400">
                <a:solidFill>
                  <a:srgbClr val="0033CC"/>
                </a:solidFill>
              </a:rPr>
              <a:t>(</a:t>
            </a:r>
            <a:r>
              <a:rPr lang="zh-CN" altLang="en-US" sz="2400">
                <a:solidFill>
                  <a:srgbClr val="0033CC"/>
                </a:solidFill>
              </a:rPr>
              <a:t>赵炯书</a:t>
            </a:r>
            <a:r>
              <a:rPr lang="en-US" altLang="zh-CN" sz="2400">
                <a:solidFill>
                  <a:srgbClr val="0033CC"/>
                </a:solidFill>
              </a:rPr>
              <a:t>) </a:t>
            </a:r>
          </a:p>
          <a:p>
            <a:pPr algn="ctr" eaLnBrk="1" hangingPunct="1">
              <a:spcBef>
                <a:spcPct val="0"/>
              </a:spcBef>
              <a:buClrTx/>
              <a:buSzTx/>
              <a:buFontTx/>
              <a:buNone/>
            </a:pPr>
            <a:r>
              <a:rPr lang="en-US" altLang="zh-CN" sz="2400">
                <a:solidFill>
                  <a:srgbClr val="FF0000"/>
                </a:solidFill>
              </a:rPr>
              <a:t>= </a:t>
            </a:r>
            <a:r>
              <a:rPr lang="zh-CN" altLang="en-US" sz="2400">
                <a:solidFill>
                  <a:srgbClr val="FF0000"/>
                </a:solidFill>
              </a:rPr>
              <a:t>帧</a:t>
            </a:r>
            <a:r>
              <a:rPr lang="en-US" altLang="zh-CN" sz="2400">
                <a:solidFill>
                  <a:srgbClr val="0033CC"/>
                </a:solidFill>
              </a:rPr>
              <a:t>(</a:t>
            </a:r>
            <a:r>
              <a:rPr lang="zh-CN" altLang="en-US" sz="2400">
                <a:solidFill>
                  <a:srgbClr val="0033CC"/>
                </a:solidFill>
              </a:rPr>
              <a:t>教材</a:t>
            </a:r>
            <a:r>
              <a:rPr lang="en-US" altLang="zh-CN" sz="2400">
                <a:solidFill>
                  <a:srgbClr val="0033CC"/>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8163"/>
                                        </p:tgtEl>
                                        <p:attrNameLst>
                                          <p:attrName>style.visibility</p:attrName>
                                        </p:attrNameLst>
                                      </p:cBhvr>
                                      <p:to>
                                        <p:strVal val="visible"/>
                                      </p:to>
                                    </p:set>
                                    <p:animEffect transition="in" filter="dissolve">
                                      <p:cBhvr>
                                        <p:cTn id="7" dur="500"/>
                                        <p:tgtEl>
                                          <p:spTgt spid="3481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8164"/>
                                        </p:tgtEl>
                                        <p:attrNameLst>
                                          <p:attrName>style.visibility</p:attrName>
                                        </p:attrNameLst>
                                      </p:cBhvr>
                                      <p:to>
                                        <p:strVal val="visible"/>
                                      </p:to>
                                    </p:set>
                                    <p:animEffect transition="in" filter="dissolve">
                                      <p:cBhvr>
                                        <p:cTn id="12" dur="500"/>
                                        <p:tgtEl>
                                          <p:spTgt spid="3481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 fill="hold" nodeType="clickEffect">
                                  <p:stCondLst>
                                    <p:cond delay="0"/>
                                  </p:stCondLst>
                                  <p:childTnLst>
                                    <p:set>
                                      <p:cBhvr>
                                        <p:cTn id="16" dur="1" fill="hold">
                                          <p:stCondLst>
                                            <p:cond delay="0"/>
                                          </p:stCondLst>
                                        </p:cTn>
                                        <p:tgtEl>
                                          <p:spTgt spid="348173"/>
                                        </p:tgtEl>
                                        <p:attrNameLst>
                                          <p:attrName>style.visibility</p:attrName>
                                        </p:attrNameLst>
                                      </p:cBhvr>
                                      <p:to>
                                        <p:strVal val="visible"/>
                                      </p:to>
                                    </p:set>
                                    <p:anim calcmode="lin" valueType="num">
                                      <p:cBhvr>
                                        <p:cTn id="17" dur="500" fill="hold"/>
                                        <p:tgtEl>
                                          <p:spTgt spid="348173"/>
                                        </p:tgtEl>
                                        <p:attrNameLst>
                                          <p:attrName>ppt_x</p:attrName>
                                        </p:attrNameLst>
                                      </p:cBhvr>
                                      <p:tavLst>
                                        <p:tav tm="0">
                                          <p:val>
                                            <p:strVal val="#ppt_x"/>
                                          </p:val>
                                        </p:tav>
                                        <p:tav tm="100000">
                                          <p:val>
                                            <p:strVal val="#ppt_x"/>
                                          </p:val>
                                        </p:tav>
                                      </p:tavLst>
                                    </p:anim>
                                    <p:anim calcmode="lin" valueType="num">
                                      <p:cBhvr>
                                        <p:cTn id="18" dur="500" fill="hold"/>
                                        <p:tgtEl>
                                          <p:spTgt spid="348173"/>
                                        </p:tgtEl>
                                        <p:attrNameLst>
                                          <p:attrName>ppt_y</p:attrName>
                                        </p:attrNameLst>
                                      </p:cBhvr>
                                      <p:tavLst>
                                        <p:tav tm="0">
                                          <p:val>
                                            <p:strVal val="#ppt_y-#ppt_h/2"/>
                                          </p:val>
                                        </p:tav>
                                        <p:tav tm="100000">
                                          <p:val>
                                            <p:strVal val="#ppt_y"/>
                                          </p:val>
                                        </p:tav>
                                      </p:tavLst>
                                    </p:anim>
                                    <p:anim calcmode="lin" valueType="num">
                                      <p:cBhvr>
                                        <p:cTn id="19" dur="500" fill="hold"/>
                                        <p:tgtEl>
                                          <p:spTgt spid="348173"/>
                                        </p:tgtEl>
                                        <p:attrNameLst>
                                          <p:attrName>ppt_w</p:attrName>
                                        </p:attrNameLst>
                                      </p:cBhvr>
                                      <p:tavLst>
                                        <p:tav tm="0">
                                          <p:val>
                                            <p:strVal val="#ppt_w"/>
                                          </p:val>
                                        </p:tav>
                                        <p:tav tm="100000">
                                          <p:val>
                                            <p:strVal val="#ppt_w"/>
                                          </p:val>
                                        </p:tav>
                                      </p:tavLst>
                                    </p:anim>
                                    <p:anim calcmode="lin" valueType="num">
                                      <p:cBhvr>
                                        <p:cTn id="20" dur="500" fill="hold"/>
                                        <p:tgtEl>
                                          <p:spTgt spid="348173"/>
                                        </p:tgtEl>
                                        <p:attrNameLst>
                                          <p:attrName>ppt_h</p:attrName>
                                        </p:attrNameLst>
                                      </p:cBhvr>
                                      <p:tavLst>
                                        <p:tav tm="0">
                                          <p:val>
                                            <p:fltVal val="0"/>
                                          </p:val>
                                        </p:tav>
                                        <p:tav tm="100000">
                                          <p:val>
                                            <p:strVal val="#ppt_h"/>
                                          </p:val>
                                        </p:tav>
                                      </p:tavLst>
                                    </p:anim>
                                  </p:childTnLst>
                                </p:cTn>
                              </p:par>
                            </p:childTnLst>
                          </p:cTn>
                        </p:par>
                        <p:par>
                          <p:cTn id="21" fill="hold" nodeType="afterGroup">
                            <p:stCondLst>
                              <p:cond delay="500"/>
                            </p:stCondLst>
                            <p:childTnLst>
                              <p:par>
                                <p:cTn id="22" presetID="17" presetClass="entr" presetSubtype="1" fill="hold" nodeType="afterEffect">
                                  <p:stCondLst>
                                    <p:cond delay="0"/>
                                  </p:stCondLst>
                                  <p:childTnLst>
                                    <p:set>
                                      <p:cBhvr>
                                        <p:cTn id="23" dur="1" fill="hold">
                                          <p:stCondLst>
                                            <p:cond delay="0"/>
                                          </p:stCondLst>
                                        </p:cTn>
                                        <p:tgtEl>
                                          <p:spTgt spid="348176"/>
                                        </p:tgtEl>
                                        <p:attrNameLst>
                                          <p:attrName>style.visibility</p:attrName>
                                        </p:attrNameLst>
                                      </p:cBhvr>
                                      <p:to>
                                        <p:strVal val="visible"/>
                                      </p:to>
                                    </p:set>
                                    <p:anim calcmode="lin" valueType="num">
                                      <p:cBhvr>
                                        <p:cTn id="24" dur="500" fill="hold"/>
                                        <p:tgtEl>
                                          <p:spTgt spid="348176"/>
                                        </p:tgtEl>
                                        <p:attrNameLst>
                                          <p:attrName>ppt_x</p:attrName>
                                        </p:attrNameLst>
                                      </p:cBhvr>
                                      <p:tavLst>
                                        <p:tav tm="0">
                                          <p:val>
                                            <p:strVal val="#ppt_x"/>
                                          </p:val>
                                        </p:tav>
                                        <p:tav tm="100000">
                                          <p:val>
                                            <p:strVal val="#ppt_x"/>
                                          </p:val>
                                        </p:tav>
                                      </p:tavLst>
                                    </p:anim>
                                    <p:anim calcmode="lin" valueType="num">
                                      <p:cBhvr>
                                        <p:cTn id="25" dur="500" fill="hold"/>
                                        <p:tgtEl>
                                          <p:spTgt spid="348176"/>
                                        </p:tgtEl>
                                        <p:attrNameLst>
                                          <p:attrName>ppt_y</p:attrName>
                                        </p:attrNameLst>
                                      </p:cBhvr>
                                      <p:tavLst>
                                        <p:tav tm="0">
                                          <p:val>
                                            <p:strVal val="#ppt_y-#ppt_h/2"/>
                                          </p:val>
                                        </p:tav>
                                        <p:tav tm="100000">
                                          <p:val>
                                            <p:strVal val="#ppt_y"/>
                                          </p:val>
                                        </p:tav>
                                      </p:tavLst>
                                    </p:anim>
                                    <p:anim calcmode="lin" valueType="num">
                                      <p:cBhvr>
                                        <p:cTn id="26" dur="500" fill="hold"/>
                                        <p:tgtEl>
                                          <p:spTgt spid="348176"/>
                                        </p:tgtEl>
                                        <p:attrNameLst>
                                          <p:attrName>ppt_w</p:attrName>
                                        </p:attrNameLst>
                                      </p:cBhvr>
                                      <p:tavLst>
                                        <p:tav tm="0">
                                          <p:val>
                                            <p:strVal val="#ppt_w"/>
                                          </p:val>
                                        </p:tav>
                                        <p:tav tm="100000">
                                          <p:val>
                                            <p:strVal val="#ppt_w"/>
                                          </p:val>
                                        </p:tav>
                                      </p:tavLst>
                                    </p:anim>
                                    <p:anim calcmode="lin" valueType="num">
                                      <p:cBhvr>
                                        <p:cTn id="27" dur="500" fill="hold"/>
                                        <p:tgtEl>
                                          <p:spTgt spid="348176"/>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48179"/>
                                        </p:tgtEl>
                                        <p:attrNameLst>
                                          <p:attrName>style.visibility</p:attrName>
                                        </p:attrNameLst>
                                      </p:cBhvr>
                                      <p:to>
                                        <p:strVal val="visible"/>
                                      </p:to>
                                    </p:set>
                                    <p:animEffect transition="in" filter="dissolve">
                                      <p:cBhvr>
                                        <p:cTn id="32" dur="500"/>
                                        <p:tgtEl>
                                          <p:spTgt spid="348179"/>
                                        </p:tgtEl>
                                      </p:cBhvr>
                                    </p:animEffect>
                                  </p:childTnLst>
                                </p:cTn>
                              </p:par>
                            </p:childTnLst>
                          </p:cTn>
                        </p:par>
                        <p:par>
                          <p:cTn id="33" fill="hold" nodeType="afterGroup">
                            <p:stCondLst>
                              <p:cond delay="500"/>
                            </p:stCondLst>
                            <p:childTnLst>
                              <p:par>
                                <p:cTn id="34" presetID="17" presetClass="entr" presetSubtype="2" fill="hold" nodeType="afterEffect">
                                  <p:stCondLst>
                                    <p:cond delay="0"/>
                                  </p:stCondLst>
                                  <p:childTnLst>
                                    <p:set>
                                      <p:cBhvr>
                                        <p:cTn id="35" dur="1" fill="hold">
                                          <p:stCondLst>
                                            <p:cond delay="0"/>
                                          </p:stCondLst>
                                        </p:cTn>
                                        <p:tgtEl>
                                          <p:spTgt spid="348195"/>
                                        </p:tgtEl>
                                        <p:attrNameLst>
                                          <p:attrName>style.visibility</p:attrName>
                                        </p:attrNameLst>
                                      </p:cBhvr>
                                      <p:to>
                                        <p:strVal val="visible"/>
                                      </p:to>
                                    </p:set>
                                    <p:anim calcmode="lin" valueType="num">
                                      <p:cBhvr>
                                        <p:cTn id="36" dur="500" fill="hold"/>
                                        <p:tgtEl>
                                          <p:spTgt spid="348195"/>
                                        </p:tgtEl>
                                        <p:attrNameLst>
                                          <p:attrName>ppt_x</p:attrName>
                                        </p:attrNameLst>
                                      </p:cBhvr>
                                      <p:tavLst>
                                        <p:tav tm="0">
                                          <p:val>
                                            <p:strVal val="#ppt_x+#ppt_w/2"/>
                                          </p:val>
                                        </p:tav>
                                        <p:tav tm="100000">
                                          <p:val>
                                            <p:strVal val="#ppt_x"/>
                                          </p:val>
                                        </p:tav>
                                      </p:tavLst>
                                    </p:anim>
                                    <p:anim calcmode="lin" valueType="num">
                                      <p:cBhvr>
                                        <p:cTn id="37" dur="500" fill="hold"/>
                                        <p:tgtEl>
                                          <p:spTgt spid="348195"/>
                                        </p:tgtEl>
                                        <p:attrNameLst>
                                          <p:attrName>ppt_y</p:attrName>
                                        </p:attrNameLst>
                                      </p:cBhvr>
                                      <p:tavLst>
                                        <p:tav tm="0">
                                          <p:val>
                                            <p:strVal val="#ppt_y"/>
                                          </p:val>
                                        </p:tav>
                                        <p:tav tm="100000">
                                          <p:val>
                                            <p:strVal val="#ppt_y"/>
                                          </p:val>
                                        </p:tav>
                                      </p:tavLst>
                                    </p:anim>
                                    <p:anim calcmode="lin" valueType="num">
                                      <p:cBhvr>
                                        <p:cTn id="38" dur="500" fill="hold"/>
                                        <p:tgtEl>
                                          <p:spTgt spid="348195"/>
                                        </p:tgtEl>
                                        <p:attrNameLst>
                                          <p:attrName>ppt_w</p:attrName>
                                        </p:attrNameLst>
                                      </p:cBhvr>
                                      <p:tavLst>
                                        <p:tav tm="0">
                                          <p:val>
                                            <p:fltVal val="0"/>
                                          </p:val>
                                        </p:tav>
                                        <p:tav tm="100000">
                                          <p:val>
                                            <p:strVal val="#ppt_w"/>
                                          </p:val>
                                        </p:tav>
                                      </p:tavLst>
                                    </p:anim>
                                    <p:anim calcmode="lin" valueType="num">
                                      <p:cBhvr>
                                        <p:cTn id="39" dur="500" fill="hold"/>
                                        <p:tgtEl>
                                          <p:spTgt spid="348195"/>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1000"/>
                            </p:stCondLst>
                            <p:childTnLst>
                              <p:par>
                                <p:cTn id="41" presetID="26" presetClass="entr" presetSubtype="0" fill="hold" grpId="0" nodeType="afterEffect">
                                  <p:stCondLst>
                                    <p:cond delay="0"/>
                                  </p:stCondLst>
                                  <p:childTnLst>
                                    <p:set>
                                      <p:cBhvr>
                                        <p:cTn id="42" dur="1" fill="hold">
                                          <p:stCondLst>
                                            <p:cond delay="0"/>
                                          </p:stCondLst>
                                        </p:cTn>
                                        <p:tgtEl>
                                          <p:spTgt spid="348222"/>
                                        </p:tgtEl>
                                        <p:attrNameLst>
                                          <p:attrName>style.visibility</p:attrName>
                                        </p:attrNameLst>
                                      </p:cBhvr>
                                      <p:to>
                                        <p:strVal val="visible"/>
                                      </p:to>
                                    </p:set>
                                    <p:animEffect transition="in" filter="wipe(down)">
                                      <p:cBhvr>
                                        <p:cTn id="43" dur="580">
                                          <p:stCondLst>
                                            <p:cond delay="0"/>
                                          </p:stCondLst>
                                        </p:cTn>
                                        <p:tgtEl>
                                          <p:spTgt spid="348222"/>
                                        </p:tgtEl>
                                      </p:cBhvr>
                                    </p:animEffect>
                                    <p:anim calcmode="lin" valueType="num">
                                      <p:cBhvr>
                                        <p:cTn id="44" dur="1822" tmFilter="0,0; 0.14,0.36; 0.43,0.73; 0.71,0.91; 1.0,1.0">
                                          <p:stCondLst>
                                            <p:cond delay="0"/>
                                          </p:stCondLst>
                                        </p:cTn>
                                        <p:tgtEl>
                                          <p:spTgt spid="34822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4822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4822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4822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48222"/>
                                        </p:tgtEl>
                                        <p:attrNameLst>
                                          <p:attrName>ppt_y</p:attrName>
                                        </p:attrNameLst>
                                      </p:cBhvr>
                                      <p:tavLst>
                                        <p:tav tm="0" fmla="#ppt_y-sin(pi*$)/81">
                                          <p:val>
                                            <p:fltVal val="0"/>
                                          </p:val>
                                        </p:tav>
                                        <p:tav tm="100000">
                                          <p:val>
                                            <p:fltVal val="1"/>
                                          </p:val>
                                        </p:tav>
                                      </p:tavLst>
                                    </p:anim>
                                    <p:animScale>
                                      <p:cBhvr>
                                        <p:cTn id="49" dur="26">
                                          <p:stCondLst>
                                            <p:cond delay="650"/>
                                          </p:stCondLst>
                                        </p:cTn>
                                        <p:tgtEl>
                                          <p:spTgt spid="348222"/>
                                        </p:tgtEl>
                                      </p:cBhvr>
                                      <p:to x="100000" y="60000"/>
                                    </p:animScale>
                                    <p:animScale>
                                      <p:cBhvr>
                                        <p:cTn id="50" dur="166" decel="50000">
                                          <p:stCondLst>
                                            <p:cond delay="676"/>
                                          </p:stCondLst>
                                        </p:cTn>
                                        <p:tgtEl>
                                          <p:spTgt spid="348222"/>
                                        </p:tgtEl>
                                      </p:cBhvr>
                                      <p:to x="100000" y="100000"/>
                                    </p:animScale>
                                    <p:animScale>
                                      <p:cBhvr>
                                        <p:cTn id="51" dur="26">
                                          <p:stCondLst>
                                            <p:cond delay="1312"/>
                                          </p:stCondLst>
                                        </p:cTn>
                                        <p:tgtEl>
                                          <p:spTgt spid="348222"/>
                                        </p:tgtEl>
                                      </p:cBhvr>
                                      <p:to x="100000" y="80000"/>
                                    </p:animScale>
                                    <p:animScale>
                                      <p:cBhvr>
                                        <p:cTn id="52" dur="166" decel="50000">
                                          <p:stCondLst>
                                            <p:cond delay="1338"/>
                                          </p:stCondLst>
                                        </p:cTn>
                                        <p:tgtEl>
                                          <p:spTgt spid="348222"/>
                                        </p:tgtEl>
                                      </p:cBhvr>
                                      <p:to x="100000" y="100000"/>
                                    </p:animScale>
                                    <p:animScale>
                                      <p:cBhvr>
                                        <p:cTn id="53" dur="26">
                                          <p:stCondLst>
                                            <p:cond delay="1642"/>
                                          </p:stCondLst>
                                        </p:cTn>
                                        <p:tgtEl>
                                          <p:spTgt spid="348222"/>
                                        </p:tgtEl>
                                      </p:cBhvr>
                                      <p:to x="100000" y="90000"/>
                                    </p:animScale>
                                    <p:animScale>
                                      <p:cBhvr>
                                        <p:cTn id="54" dur="166" decel="50000">
                                          <p:stCondLst>
                                            <p:cond delay="1668"/>
                                          </p:stCondLst>
                                        </p:cTn>
                                        <p:tgtEl>
                                          <p:spTgt spid="348222"/>
                                        </p:tgtEl>
                                      </p:cBhvr>
                                      <p:to x="100000" y="100000"/>
                                    </p:animScale>
                                    <p:animScale>
                                      <p:cBhvr>
                                        <p:cTn id="55" dur="26">
                                          <p:stCondLst>
                                            <p:cond delay="1808"/>
                                          </p:stCondLst>
                                        </p:cTn>
                                        <p:tgtEl>
                                          <p:spTgt spid="348222"/>
                                        </p:tgtEl>
                                      </p:cBhvr>
                                      <p:to x="100000" y="95000"/>
                                    </p:animScale>
                                    <p:animScale>
                                      <p:cBhvr>
                                        <p:cTn id="56" dur="166" decel="50000">
                                          <p:stCondLst>
                                            <p:cond delay="1834"/>
                                          </p:stCondLst>
                                        </p:cTn>
                                        <p:tgtEl>
                                          <p:spTgt spid="3482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p:bldP spid="3482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分页的地址翻译</a:t>
            </a:r>
            <a:endParaRPr lang="zh-CN" altLang="zh-CN" smtClean="0">
              <a:sym typeface="Symbol" panose="05050102010706020507" pitchFamily="18" charset="2"/>
            </a:endParaRPr>
          </a:p>
        </p:txBody>
      </p:sp>
      <p:sp>
        <p:nvSpPr>
          <p:cNvPr id="349187" name="Rectangle 3"/>
          <p:cNvSpPr>
            <a:spLocks noChangeArrowheads="1"/>
          </p:cNvSpPr>
          <p:nvPr/>
        </p:nvSpPr>
        <p:spPr bwMode="auto">
          <a:xfrm>
            <a:off x="765175"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一个实例</a:t>
            </a:r>
            <a:r>
              <a:rPr lang="en-US" altLang="zh-CN">
                <a:solidFill>
                  <a:srgbClr val="FF0000"/>
                </a:solidFill>
              </a:rPr>
              <a:t>!</a:t>
            </a:r>
          </a:p>
        </p:txBody>
      </p:sp>
      <p:grpSp>
        <p:nvGrpSpPr>
          <p:cNvPr id="60420" name="Group 4"/>
          <p:cNvGrpSpPr>
            <a:grpSpLocks/>
          </p:cNvGrpSpPr>
          <p:nvPr/>
        </p:nvGrpSpPr>
        <p:grpSpPr bwMode="auto">
          <a:xfrm>
            <a:off x="4654550" y="1981200"/>
            <a:ext cx="4489450" cy="1295400"/>
            <a:chOff x="2932" y="1248"/>
            <a:chExt cx="2828" cy="816"/>
          </a:xfrm>
        </p:grpSpPr>
        <p:grpSp>
          <p:nvGrpSpPr>
            <p:cNvPr id="60467" name="Group 5"/>
            <p:cNvGrpSpPr>
              <a:grpSpLocks/>
            </p:cNvGrpSpPr>
            <p:nvPr/>
          </p:nvGrpSpPr>
          <p:grpSpPr bwMode="auto">
            <a:xfrm>
              <a:off x="2932" y="1573"/>
              <a:ext cx="2828" cy="491"/>
              <a:chOff x="337" y="1296"/>
              <a:chExt cx="2781" cy="491"/>
            </a:xfrm>
          </p:grpSpPr>
          <p:sp>
            <p:nvSpPr>
              <p:cNvPr id="60469" name="Rectangle 6"/>
              <p:cNvSpPr>
                <a:spLocks noChangeArrowheads="1"/>
              </p:cNvSpPr>
              <p:nvPr/>
            </p:nvSpPr>
            <p:spPr bwMode="auto">
              <a:xfrm>
                <a:off x="1192" y="1296"/>
                <a:ext cx="1863" cy="26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0470" name="Rectangle 7"/>
              <p:cNvSpPr>
                <a:spLocks noChangeArrowheads="1"/>
              </p:cNvSpPr>
              <p:nvPr/>
            </p:nvSpPr>
            <p:spPr bwMode="auto">
              <a:xfrm>
                <a:off x="384" y="1296"/>
                <a:ext cx="942" cy="262"/>
              </a:xfrm>
              <a:prstGeom prst="rect">
                <a:avLst/>
              </a:prstGeom>
              <a:solidFill>
                <a:srgbClr val="F8F8F8"/>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Page#</a:t>
                </a:r>
              </a:p>
            </p:txBody>
          </p:sp>
          <p:sp>
            <p:nvSpPr>
              <p:cNvPr id="60471" name="Text Box 8"/>
              <p:cNvSpPr txBox="1">
                <a:spLocks noChangeArrowheads="1"/>
              </p:cNvSpPr>
              <p:nvPr/>
            </p:nvSpPr>
            <p:spPr bwMode="auto">
              <a:xfrm>
                <a:off x="2912" y="1545"/>
                <a:ext cx="2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60472" name="Text Box 9"/>
              <p:cNvSpPr txBox="1">
                <a:spLocks noChangeArrowheads="1"/>
              </p:cNvSpPr>
              <p:nvPr/>
            </p:nvSpPr>
            <p:spPr bwMode="auto">
              <a:xfrm>
                <a:off x="1039" y="1577"/>
                <a:ext cx="301"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12</a:t>
                </a:r>
              </a:p>
            </p:txBody>
          </p:sp>
          <p:sp>
            <p:nvSpPr>
              <p:cNvPr id="60473" name="Text Box 10"/>
              <p:cNvSpPr txBox="1">
                <a:spLocks noChangeArrowheads="1"/>
              </p:cNvSpPr>
              <p:nvPr/>
            </p:nvSpPr>
            <p:spPr bwMode="auto">
              <a:xfrm>
                <a:off x="1232" y="1575"/>
                <a:ext cx="301"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11</a:t>
                </a:r>
              </a:p>
            </p:txBody>
          </p:sp>
          <p:sp>
            <p:nvSpPr>
              <p:cNvPr id="60474" name="Text Box 11"/>
              <p:cNvSpPr txBox="1">
                <a:spLocks noChangeArrowheads="1"/>
              </p:cNvSpPr>
              <p:nvPr/>
            </p:nvSpPr>
            <p:spPr bwMode="auto">
              <a:xfrm>
                <a:off x="337" y="1566"/>
                <a:ext cx="2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a:t>
                </a:r>
              </a:p>
            </p:txBody>
          </p:sp>
        </p:grpSp>
        <p:sp>
          <p:nvSpPr>
            <p:cNvPr id="60468" name="Text Box 12"/>
            <p:cNvSpPr txBox="1">
              <a:spLocks noChangeArrowheads="1"/>
            </p:cNvSpPr>
            <p:nvPr/>
          </p:nvSpPr>
          <p:spPr bwMode="auto">
            <a:xfrm>
              <a:off x="3625" y="1248"/>
              <a:ext cx="1463"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逻辑地址格式</a:t>
              </a:r>
            </a:p>
          </p:txBody>
        </p:sp>
      </p:grpSp>
      <p:grpSp>
        <p:nvGrpSpPr>
          <p:cNvPr id="60421" name="Group 13"/>
          <p:cNvGrpSpPr>
            <a:grpSpLocks/>
          </p:cNvGrpSpPr>
          <p:nvPr/>
        </p:nvGrpSpPr>
        <p:grpSpPr bwMode="auto">
          <a:xfrm>
            <a:off x="2286000" y="4114800"/>
            <a:ext cx="3200400" cy="1905000"/>
            <a:chOff x="1392" y="2736"/>
            <a:chExt cx="1920" cy="1200"/>
          </a:xfrm>
        </p:grpSpPr>
        <p:sp>
          <p:nvSpPr>
            <p:cNvPr id="60452" name="Rectangle 14"/>
            <p:cNvSpPr>
              <a:spLocks noChangeArrowheads="1"/>
            </p:cNvSpPr>
            <p:nvPr/>
          </p:nvSpPr>
          <p:spPr bwMode="auto">
            <a:xfrm>
              <a:off x="1968" y="2736"/>
              <a:ext cx="895"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0453" name="Rectangle 15"/>
            <p:cNvSpPr>
              <a:spLocks noChangeArrowheads="1"/>
            </p:cNvSpPr>
            <p:nvPr/>
          </p:nvSpPr>
          <p:spPr bwMode="auto">
            <a:xfrm>
              <a:off x="2832" y="2736"/>
              <a:ext cx="480"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0454" name="Rectangle 16"/>
            <p:cNvSpPr>
              <a:spLocks noChangeArrowheads="1"/>
            </p:cNvSpPr>
            <p:nvPr/>
          </p:nvSpPr>
          <p:spPr bwMode="auto">
            <a:xfrm>
              <a:off x="1392" y="2736"/>
              <a:ext cx="576"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0455" name="Rectangle 17"/>
            <p:cNvSpPr>
              <a:spLocks noChangeArrowheads="1"/>
            </p:cNvSpPr>
            <p:nvPr/>
          </p:nvSpPr>
          <p:spPr bwMode="auto">
            <a:xfrm>
              <a:off x="1968" y="2995"/>
              <a:ext cx="895"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0456" name="Rectangle 18"/>
            <p:cNvSpPr>
              <a:spLocks noChangeArrowheads="1"/>
            </p:cNvSpPr>
            <p:nvPr/>
          </p:nvSpPr>
          <p:spPr bwMode="auto">
            <a:xfrm>
              <a:off x="2832" y="2995"/>
              <a:ext cx="480"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0457" name="Rectangle 19"/>
            <p:cNvSpPr>
              <a:spLocks noChangeArrowheads="1"/>
            </p:cNvSpPr>
            <p:nvPr/>
          </p:nvSpPr>
          <p:spPr bwMode="auto">
            <a:xfrm>
              <a:off x="1392" y="2995"/>
              <a:ext cx="576"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0458" name="Rectangle 20"/>
            <p:cNvSpPr>
              <a:spLocks noChangeArrowheads="1"/>
            </p:cNvSpPr>
            <p:nvPr/>
          </p:nvSpPr>
          <p:spPr bwMode="auto">
            <a:xfrm>
              <a:off x="1968" y="3216"/>
              <a:ext cx="895"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0459" name="Rectangle 21"/>
            <p:cNvSpPr>
              <a:spLocks noChangeArrowheads="1"/>
            </p:cNvSpPr>
            <p:nvPr/>
          </p:nvSpPr>
          <p:spPr bwMode="auto">
            <a:xfrm>
              <a:off x="2832" y="3216"/>
              <a:ext cx="48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0460" name="Rectangle 22"/>
            <p:cNvSpPr>
              <a:spLocks noChangeArrowheads="1"/>
            </p:cNvSpPr>
            <p:nvPr/>
          </p:nvSpPr>
          <p:spPr bwMode="auto">
            <a:xfrm>
              <a:off x="1392" y="3216"/>
              <a:ext cx="576"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0461" name="Rectangle 23"/>
            <p:cNvSpPr>
              <a:spLocks noChangeArrowheads="1"/>
            </p:cNvSpPr>
            <p:nvPr/>
          </p:nvSpPr>
          <p:spPr bwMode="auto">
            <a:xfrm>
              <a:off x="1968" y="3456"/>
              <a:ext cx="895"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60462" name="Rectangle 24"/>
            <p:cNvSpPr>
              <a:spLocks noChangeArrowheads="1"/>
            </p:cNvSpPr>
            <p:nvPr/>
          </p:nvSpPr>
          <p:spPr bwMode="auto">
            <a:xfrm>
              <a:off x="2832" y="3456"/>
              <a:ext cx="48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0463" name="Rectangle 25"/>
            <p:cNvSpPr>
              <a:spLocks noChangeArrowheads="1"/>
            </p:cNvSpPr>
            <p:nvPr/>
          </p:nvSpPr>
          <p:spPr bwMode="auto">
            <a:xfrm>
              <a:off x="1392" y="3456"/>
              <a:ext cx="576"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60464" name="Rectangle 26"/>
            <p:cNvSpPr>
              <a:spLocks noChangeArrowheads="1"/>
            </p:cNvSpPr>
            <p:nvPr/>
          </p:nvSpPr>
          <p:spPr bwMode="auto">
            <a:xfrm>
              <a:off x="1968" y="3696"/>
              <a:ext cx="895"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0465" name="Rectangle 27"/>
            <p:cNvSpPr>
              <a:spLocks noChangeArrowheads="1"/>
            </p:cNvSpPr>
            <p:nvPr/>
          </p:nvSpPr>
          <p:spPr bwMode="auto">
            <a:xfrm>
              <a:off x="2832" y="3696"/>
              <a:ext cx="48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0466" name="Rectangle 28"/>
            <p:cNvSpPr>
              <a:spLocks noChangeArrowheads="1"/>
            </p:cNvSpPr>
            <p:nvPr/>
          </p:nvSpPr>
          <p:spPr bwMode="auto">
            <a:xfrm>
              <a:off x="1392" y="3696"/>
              <a:ext cx="576"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9213" name="Group 29"/>
          <p:cNvGrpSpPr>
            <a:grpSpLocks/>
          </p:cNvGrpSpPr>
          <p:nvPr/>
        </p:nvGrpSpPr>
        <p:grpSpPr bwMode="auto">
          <a:xfrm>
            <a:off x="533400" y="1905000"/>
            <a:ext cx="4127500" cy="1066800"/>
            <a:chOff x="576" y="2976"/>
            <a:chExt cx="2600" cy="672"/>
          </a:xfrm>
        </p:grpSpPr>
        <p:sp>
          <p:nvSpPr>
            <p:cNvPr id="60449" name="Text Box 30"/>
            <p:cNvSpPr txBox="1">
              <a:spLocks noChangeArrowheads="1"/>
            </p:cNvSpPr>
            <p:nvPr/>
          </p:nvSpPr>
          <p:spPr bwMode="auto">
            <a:xfrm>
              <a:off x="576" y="2976"/>
              <a:ext cx="2592" cy="67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tabLst>
                  <a:tab pos="1027113" algn="l"/>
                  <a:tab pos="2166938" algn="l"/>
                  <a:tab pos="2805113" algn="l"/>
                  <a:tab pos="4459288" algn="l"/>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tabLst>
                  <a:tab pos="1027113" algn="l"/>
                  <a:tab pos="2166938" algn="l"/>
                  <a:tab pos="2805113" algn="l"/>
                  <a:tab pos="4459288" algn="l"/>
                </a:tabLst>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tabLst>
                  <a:tab pos="1027113" algn="l"/>
                  <a:tab pos="2166938" algn="l"/>
                  <a:tab pos="2805113" algn="l"/>
                  <a:tab pos="4459288" algn="l"/>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tabLst>
                  <a:tab pos="1027113" algn="l"/>
                  <a:tab pos="2166938" algn="l"/>
                  <a:tab pos="2805113" algn="l"/>
                  <a:tab pos="4459288" algn="l"/>
                </a:tabLst>
                <a:defRPr>
                  <a:solidFill>
                    <a:schemeClr val="tx1"/>
                  </a:solidFill>
                  <a:latin typeface="Arial" panose="020B0604020202020204" pitchFamily="34" charset="0"/>
                  <a:ea typeface="宋体" panose="02010600030101010101" pitchFamily="2" charset="-122"/>
                </a:defRPr>
              </a:lvl9pPr>
            </a:lstStyle>
            <a:p>
              <a:pPr>
                <a:lnSpc>
                  <a:spcPct val="80000"/>
                </a:lnSpc>
                <a:buClrTx/>
                <a:buSzPct val="100000"/>
                <a:buFontTx/>
                <a:buNone/>
              </a:pPr>
              <a:r>
                <a:rPr lang="en-US" altLang="zh-CN" sz="2400">
                  <a:latin typeface="Courier New" panose="02070309020205020404" pitchFamily="49" charset="0"/>
                </a:rPr>
                <a:t>mov ax, _var</a:t>
              </a:r>
              <a:br>
                <a:rPr lang="en-US" altLang="zh-CN" sz="2400">
                  <a:latin typeface="Courier New" panose="02070309020205020404" pitchFamily="49" charset="0"/>
                </a:rPr>
              </a:br>
              <a:r>
                <a:rPr lang="en-US" altLang="zh-CN" sz="2400">
                  <a:latin typeface="Courier New" panose="02070309020205020404" pitchFamily="49" charset="0"/>
                </a:rPr>
                <a:t>…	   …</a:t>
              </a:r>
            </a:p>
            <a:p>
              <a:pPr>
                <a:lnSpc>
                  <a:spcPct val="80000"/>
                </a:lnSpc>
                <a:buClrTx/>
                <a:buSzPct val="100000"/>
                <a:buFontTx/>
                <a:buNone/>
              </a:pPr>
              <a:r>
                <a:rPr lang="en-US" altLang="zh-CN" sz="2400">
                  <a:latin typeface="Courier New" panose="02070309020205020404" pitchFamily="49" charset="0"/>
                </a:rPr>
                <a:t>_var	dw 0x314159</a:t>
              </a:r>
            </a:p>
          </p:txBody>
        </p:sp>
        <p:sp>
          <p:nvSpPr>
            <p:cNvPr id="60450" name="Rectangle 31"/>
            <p:cNvSpPr>
              <a:spLocks noChangeArrowheads="1"/>
            </p:cNvSpPr>
            <p:nvPr/>
          </p:nvSpPr>
          <p:spPr bwMode="auto">
            <a:xfrm>
              <a:off x="2518" y="3360"/>
              <a:ext cx="658" cy="258"/>
            </a:xfrm>
            <a:prstGeom prst="rect">
              <a:avLst/>
            </a:prstGeom>
            <a:noFill/>
            <a:ln w="12700">
              <a:solidFill>
                <a:srgbClr val="FF0000"/>
              </a:solidFill>
              <a:prstDash val="dash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0x4050</a:t>
              </a:r>
            </a:p>
          </p:txBody>
        </p:sp>
        <p:sp>
          <p:nvSpPr>
            <p:cNvPr id="60451" name="Rectangle 32"/>
            <p:cNvSpPr>
              <a:spLocks noChangeArrowheads="1"/>
            </p:cNvSpPr>
            <p:nvPr/>
          </p:nvSpPr>
          <p:spPr bwMode="auto">
            <a:xfrm>
              <a:off x="2079" y="2976"/>
              <a:ext cx="569" cy="258"/>
            </a:xfrm>
            <a:prstGeom prst="rect">
              <a:avLst/>
            </a:prstGeom>
            <a:noFill/>
            <a:ln w="12700">
              <a:solidFill>
                <a:srgbClr val="FF0000"/>
              </a:solidFill>
              <a:prstDash val="dash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0x240</a:t>
              </a:r>
            </a:p>
          </p:txBody>
        </p:sp>
      </p:grpSp>
      <p:sp>
        <p:nvSpPr>
          <p:cNvPr id="349217" name="Text Box 33"/>
          <p:cNvSpPr txBox="1">
            <a:spLocks noChangeArrowheads="1"/>
          </p:cNvSpPr>
          <p:nvPr/>
        </p:nvSpPr>
        <p:spPr bwMode="auto">
          <a:xfrm>
            <a:off x="5546725" y="4827588"/>
            <a:ext cx="2765425" cy="38100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solidFill>
                  <a:srgbClr val="FF0000"/>
                </a:solidFill>
                <a:latin typeface="Comic Sans MS" panose="030F0702030302020204" pitchFamily="66" charset="0"/>
              </a:rPr>
              <a:t>物理地址</a:t>
            </a:r>
            <a:r>
              <a:rPr lang="en-US" altLang="zh-CN" sz="2400" dirty="0">
                <a:solidFill>
                  <a:srgbClr val="FF0000"/>
                </a:solidFill>
                <a:latin typeface="Comic Sans MS" panose="030F0702030302020204" pitchFamily="66" charset="0"/>
              </a:rPr>
              <a:t>: </a:t>
            </a:r>
            <a:r>
              <a:rPr lang="en-US" altLang="zh-CN" sz="2400" dirty="0" smtClean="0">
                <a:solidFill>
                  <a:srgbClr val="FF0000"/>
                </a:solidFill>
                <a:latin typeface="Courier New" panose="02070309020205020404" pitchFamily="49" charset="0"/>
              </a:rPr>
              <a:t>0x5240</a:t>
            </a:r>
            <a:endParaRPr lang="en-US" altLang="zh-CN" sz="2400" dirty="0">
              <a:solidFill>
                <a:srgbClr val="FF0000"/>
              </a:solidFill>
              <a:latin typeface="Courier New" panose="02070309020205020404" pitchFamily="49" charset="0"/>
            </a:endParaRPr>
          </a:p>
        </p:txBody>
      </p:sp>
      <p:sp>
        <p:nvSpPr>
          <p:cNvPr id="349218" name="Freeform 34"/>
          <p:cNvSpPr>
            <a:spLocks/>
          </p:cNvSpPr>
          <p:nvPr/>
        </p:nvSpPr>
        <p:spPr bwMode="auto">
          <a:xfrm>
            <a:off x="1854200" y="3962400"/>
            <a:ext cx="693738" cy="760413"/>
          </a:xfrm>
          <a:custGeom>
            <a:avLst/>
            <a:gdLst>
              <a:gd name="T0" fmla="*/ 0 w 1152"/>
              <a:gd name="T1" fmla="*/ 0 h 912"/>
              <a:gd name="T2" fmla="*/ 2147483646 w 1152"/>
              <a:gd name="T3" fmla="*/ 2147483646 h 912"/>
              <a:gd name="T4" fmla="*/ 2147483646 w 1152"/>
              <a:gd name="T5" fmla="*/ 2147483646 h 912"/>
              <a:gd name="T6" fmla="*/ 0 60000 65536"/>
              <a:gd name="T7" fmla="*/ 0 60000 65536"/>
              <a:gd name="T8" fmla="*/ 0 60000 65536"/>
            </a:gdLst>
            <a:ahLst/>
            <a:cxnLst>
              <a:cxn ang="T6">
                <a:pos x="T0" y="T1"/>
              </a:cxn>
              <a:cxn ang="T7">
                <a:pos x="T2" y="T3"/>
              </a:cxn>
              <a:cxn ang="T8">
                <a:pos x="T4" y="T5"/>
              </a:cxn>
            </a:cxnLst>
            <a:rect l="0" t="0" r="r" b="b"/>
            <a:pathLst>
              <a:path w="1152" h="912">
                <a:moveTo>
                  <a:pt x="0" y="0"/>
                </a:moveTo>
                <a:lnTo>
                  <a:pt x="288" y="912"/>
                </a:lnTo>
                <a:lnTo>
                  <a:pt x="1152" y="912"/>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49219" name="Group 35"/>
          <p:cNvGrpSpPr>
            <a:grpSpLocks/>
          </p:cNvGrpSpPr>
          <p:nvPr/>
        </p:nvGrpSpPr>
        <p:grpSpPr bwMode="auto">
          <a:xfrm>
            <a:off x="76200" y="4038600"/>
            <a:ext cx="2209800" cy="517525"/>
            <a:chOff x="144" y="2544"/>
            <a:chExt cx="1344" cy="326"/>
          </a:xfrm>
        </p:grpSpPr>
        <p:sp>
          <p:nvSpPr>
            <p:cNvPr id="60447" name="Rectangle 36"/>
            <p:cNvSpPr>
              <a:spLocks noChangeArrowheads="1"/>
            </p:cNvSpPr>
            <p:nvPr/>
          </p:nvSpPr>
          <p:spPr bwMode="auto">
            <a:xfrm>
              <a:off x="144" y="2544"/>
              <a:ext cx="1004" cy="326"/>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页表指针</a:t>
              </a:r>
            </a:p>
          </p:txBody>
        </p:sp>
        <p:sp>
          <p:nvSpPr>
            <p:cNvPr id="60448" name="Line 37"/>
            <p:cNvSpPr>
              <a:spLocks noChangeShapeType="1"/>
            </p:cNvSpPr>
            <p:nvPr/>
          </p:nvSpPr>
          <p:spPr bwMode="auto">
            <a:xfrm>
              <a:off x="1104" y="2688"/>
              <a:ext cx="384" cy="48"/>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grpSp>
        <p:nvGrpSpPr>
          <p:cNvPr id="349222" name="Group 38"/>
          <p:cNvGrpSpPr>
            <a:grpSpLocks/>
          </p:cNvGrpSpPr>
          <p:nvPr/>
        </p:nvGrpSpPr>
        <p:grpSpPr bwMode="auto">
          <a:xfrm>
            <a:off x="5181600" y="4800600"/>
            <a:ext cx="2590800" cy="1635125"/>
            <a:chOff x="3264" y="2976"/>
            <a:chExt cx="1536" cy="1030"/>
          </a:xfrm>
        </p:grpSpPr>
        <p:sp>
          <p:nvSpPr>
            <p:cNvPr id="60443" name="AutoShape 39"/>
            <p:cNvSpPr>
              <a:spLocks noChangeArrowheads="1"/>
            </p:cNvSpPr>
            <p:nvPr/>
          </p:nvSpPr>
          <p:spPr bwMode="auto">
            <a:xfrm>
              <a:off x="3746" y="3271"/>
              <a:ext cx="1054" cy="329"/>
            </a:xfrm>
            <a:prstGeom prst="roundRect">
              <a:avLst>
                <a:gd name="adj" fmla="val 16667"/>
              </a:avLst>
            </a:prstGeom>
            <a:noFill/>
            <a:ln w="38100" algn="ctr">
              <a:solidFill>
                <a:schemeClr val="tx1"/>
              </a:solidFill>
              <a:round/>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chemeClr val="accent2"/>
                  </a:solidFill>
                  <a:latin typeface="Comic Sans MS" panose="030F0702030302020204" pitchFamily="66" charset="0"/>
                </a:rPr>
                <a:t>权限检查</a:t>
              </a:r>
            </a:p>
          </p:txBody>
        </p:sp>
        <p:sp>
          <p:nvSpPr>
            <p:cNvPr id="60444" name="Line 40"/>
            <p:cNvSpPr>
              <a:spLocks noChangeShapeType="1"/>
            </p:cNvSpPr>
            <p:nvPr/>
          </p:nvSpPr>
          <p:spPr bwMode="auto">
            <a:xfrm>
              <a:off x="3264" y="2976"/>
              <a:ext cx="482" cy="383"/>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sp>
          <p:nvSpPr>
            <p:cNvPr id="60445" name="Text Box 41"/>
            <p:cNvSpPr txBox="1">
              <a:spLocks noChangeArrowheads="1"/>
            </p:cNvSpPr>
            <p:nvPr/>
          </p:nvSpPr>
          <p:spPr bwMode="auto">
            <a:xfrm>
              <a:off x="3849" y="3766"/>
              <a:ext cx="834"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a:latin typeface="Comic Sans MS" panose="030F0702030302020204" pitchFamily="66" charset="0"/>
                </a:rPr>
                <a:t>访问错误</a:t>
              </a:r>
            </a:p>
          </p:txBody>
        </p:sp>
        <p:sp>
          <p:nvSpPr>
            <p:cNvPr id="60446" name="Line 42"/>
            <p:cNvSpPr>
              <a:spLocks noChangeShapeType="1"/>
            </p:cNvSpPr>
            <p:nvPr/>
          </p:nvSpPr>
          <p:spPr bwMode="auto">
            <a:xfrm>
              <a:off x="4272" y="3600"/>
              <a:ext cx="0" cy="19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grpSp>
        <p:nvGrpSpPr>
          <p:cNvPr id="349227" name="Group 43"/>
          <p:cNvGrpSpPr>
            <a:grpSpLocks/>
          </p:cNvGrpSpPr>
          <p:nvPr/>
        </p:nvGrpSpPr>
        <p:grpSpPr bwMode="auto">
          <a:xfrm>
            <a:off x="76200" y="3021013"/>
            <a:ext cx="4419600" cy="923925"/>
            <a:chOff x="48" y="1903"/>
            <a:chExt cx="2784" cy="582"/>
          </a:xfrm>
        </p:grpSpPr>
        <p:sp>
          <p:nvSpPr>
            <p:cNvPr id="60438" name="Rectangle 44"/>
            <p:cNvSpPr>
              <a:spLocks noChangeArrowheads="1"/>
            </p:cNvSpPr>
            <p:nvPr/>
          </p:nvSpPr>
          <p:spPr bwMode="auto">
            <a:xfrm>
              <a:off x="912" y="2191"/>
              <a:ext cx="720"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0x00</a:t>
              </a:r>
            </a:p>
          </p:txBody>
        </p:sp>
        <p:sp>
          <p:nvSpPr>
            <p:cNvPr id="60439" name="Rectangle 45"/>
            <p:cNvSpPr>
              <a:spLocks noChangeArrowheads="1"/>
            </p:cNvSpPr>
            <p:nvPr/>
          </p:nvSpPr>
          <p:spPr bwMode="auto">
            <a:xfrm>
              <a:off x="48" y="2181"/>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逻辑地址</a:t>
              </a:r>
            </a:p>
          </p:txBody>
        </p:sp>
        <p:sp>
          <p:nvSpPr>
            <p:cNvPr id="60440" name="Rectangle 46"/>
            <p:cNvSpPr>
              <a:spLocks noChangeArrowheads="1"/>
            </p:cNvSpPr>
            <p:nvPr/>
          </p:nvSpPr>
          <p:spPr bwMode="auto">
            <a:xfrm>
              <a:off x="1632" y="2191"/>
              <a:ext cx="1200"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0x240</a:t>
              </a:r>
            </a:p>
          </p:txBody>
        </p:sp>
        <p:sp>
          <p:nvSpPr>
            <p:cNvPr id="60441" name="Text Box 47"/>
            <p:cNvSpPr txBox="1">
              <a:spLocks noChangeArrowheads="1"/>
            </p:cNvSpPr>
            <p:nvPr/>
          </p:nvSpPr>
          <p:spPr bwMode="auto">
            <a:xfrm>
              <a:off x="1008" y="1903"/>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页号</a:t>
              </a:r>
            </a:p>
          </p:txBody>
        </p:sp>
        <p:sp>
          <p:nvSpPr>
            <p:cNvPr id="60442" name="Text Box 48"/>
            <p:cNvSpPr txBox="1">
              <a:spLocks noChangeArrowheads="1"/>
            </p:cNvSpPr>
            <p:nvPr/>
          </p:nvSpPr>
          <p:spPr bwMode="auto">
            <a:xfrm>
              <a:off x="1968" y="1903"/>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偏移</a:t>
              </a:r>
            </a:p>
          </p:txBody>
        </p:sp>
      </p:grpSp>
      <p:grpSp>
        <p:nvGrpSpPr>
          <p:cNvPr id="349233" name="Group 49"/>
          <p:cNvGrpSpPr>
            <a:grpSpLocks/>
          </p:cNvGrpSpPr>
          <p:nvPr/>
        </p:nvGrpSpPr>
        <p:grpSpPr bwMode="auto">
          <a:xfrm>
            <a:off x="4495800" y="3706813"/>
            <a:ext cx="3689350" cy="1017587"/>
            <a:chOff x="2832" y="2335"/>
            <a:chExt cx="2324" cy="641"/>
          </a:xfrm>
        </p:grpSpPr>
        <p:sp>
          <p:nvSpPr>
            <p:cNvPr id="60434" name="Freeform 50"/>
            <p:cNvSpPr>
              <a:spLocks/>
            </p:cNvSpPr>
            <p:nvPr/>
          </p:nvSpPr>
          <p:spPr bwMode="auto">
            <a:xfrm>
              <a:off x="2832" y="2335"/>
              <a:ext cx="1829" cy="315"/>
            </a:xfrm>
            <a:custGeom>
              <a:avLst/>
              <a:gdLst>
                <a:gd name="T0" fmla="*/ 0 w 1824"/>
                <a:gd name="T1" fmla="*/ 0 h 288"/>
                <a:gd name="T2" fmla="*/ 1919 w 1824"/>
                <a:gd name="T3" fmla="*/ 0 h 288"/>
                <a:gd name="T4" fmla="*/ 1919 w 1824"/>
                <a:gd name="T5" fmla="*/ 1578 h 288"/>
                <a:gd name="T6" fmla="*/ 0 60000 65536"/>
                <a:gd name="T7" fmla="*/ 0 60000 65536"/>
                <a:gd name="T8" fmla="*/ 0 60000 65536"/>
              </a:gdLst>
              <a:ahLst/>
              <a:cxnLst>
                <a:cxn ang="T6">
                  <a:pos x="T0" y="T1"/>
                </a:cxn>
                <a:cxn ang="T7">
                  <a:pos x="T2" y="T3"/>
                </a:cxn>
                <a:cxn ang="T8">
                  <a:pos x="T4" y="T5"/>
                </a:cxn>
              </a:cxnLst>
              <a:rect l="0" t="0" r="r" b="b"/>
              <a:pathLst>
                <a:path w="1824" h="288">
                  <a:moveTo>
                    <a:pt x="0" y="0"/>
                  </a:moveTo>
                  <a:lnTo>
                    <a:pt x="1824" y="0"/>
                  </a:lnTo>
                  <a:lnTo>
                    <a:pt x="1824"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60435" name="Group 51"/>
            <p:cNvGrpSpPr>
              <a:grpSpLocks/>
            </p:cNvGrpSpPr>
            <p:nvPr/>
          </p:nvGrpSpPr>
          <p:grpSpPr bwMode="auto">
            <a:xfrm>
              <a:off x="3594" y="2640"/>
              <a:ext cx="1562" cy="336"/>
              <a:chOff x="3594" y="2640"/>
              <a:chExt cx="1562" cy="336"/>
            </a:xfrm>
          </p:grpSpPr>
          <p:sp>
            <p:nvSpPr>
              <p:cNvPr id="60436" name="Rectangle 52"/>
              <p:cNvSpPr>
                <a:spLocks noChangeArrowheads="1"/>
              </p:cNvSpPr>
              <p:nvPr/>
            </p:nvSpPr>
            <p:spPr bwMode="auto">
              <a:xfrm>
                <a:off x="3594" y="2640"/>
                <a:ext cx="630" cy="336"/>
              </a:xfrm>
              <a:prstGeom prst="rect">
                <a:avLst/>
              </a:prstGeom>
              <a:solidFill>
                <a:schemeClr val="bg1"/>
              </a:solidFill>
              <a:ln w="38100" algn="ctr">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endParaRPr lang="zh-CN" altLang="zh-CN" sz="1800">
                  <a:latin typeface="Comic Sans MS" panose="030F0702030302020204" pitchFamily="66" charset="0"/>
                </a:endParaRPr>
              </a:p>
            </p:txBody>
          </p:sp>
          <p:sp>
            <p:nvSpPr>
              <p:cNvPr id="60437" name="Rectangle 53"/>
              <p:cNvSpPr>
                <a:spLocks noChangeArrowheads="1"/>
              </p:cNvSpPr>
              <p:nvPr/>
            </p:nvSpPr>
            <p:spPr bwMode="auto">
              <a:xfrm>
                <a:off x="4171" y="2640"/>
                <a:ext cx="985" cy="336"/>
              </a:xfrm>
              <a:prstGeom prst="rect">
                <a:avLst/>
              </a:prstGeom>
              <a:solidFill>
                <a:schemeClr val="bg1"/>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dirty="0">
                    <a:solidFill>
                      <a:srgbClr val="FF0000"/>
                    </a:solidFill>
                    <a:latin typeface="Courier New" panose="02070309020205020404" pitchFamily="49" charset="0"/>
                  </a:rPr>
                  <a:t>240</a:t>
                </a:r>
              </a:p>
            </p:txBody>
          </p:sp>
        </p:grpSp>
      </p:grpSp>
      <p:grpSp>
        <p:nvGrpSpPr>
          <p:cNvPr id="349238" name="Group 54"/>
          <p:cNvGrpSpPr>
            <a:grpSpLocks/>
          </p:cNvGrpSpPr>
          <p:nvPr/>
        </p:nvGrpSpPr>
        <p:grpSpPr bwMode="auto">
          <a:xfrm>
            <a:off x="4267200" y="4191000"/>
            <a:ext cx="2362200" cy="533400"/>
            <a:chOff x="2688" y="2640"/>
            <a:chExt cx="1488" cy="336"/>
          </a:xfrm>
        </p:grpSpPr>
        <p:sp>
          <p:nvSpPr>
            <p:cNvPr id="60432" name="Line 55"/>
            <p:cNvSpPr>
              <a:spLocks noChangeShapeType="1"/>
            </p:cNvSpPr>
            <p:nvPr/>
          </p:nvSpPr>
          <p:spPr bwMode="auto">
            <a:xfrm flipV="1">
              <a:off x="2688" y="2820"/>
              <a:ext cx="827" cy="99"/>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sp>
          <p:nvSpPr>
            <p:cNvPr id="60433" name="Rectangle 56"/>
            <p:cNvSpPr>
              <a:spLocks noChangeArrowheads="1"/>
            </p:cNvSpPr>
            <p:nvPr/>
          </p:nvSpPr>
          <p:spPr bwMode="auto">
            <a:xfrm>
              <a:off x="3552" y="2640"/>
              <a:ext cx="624" cy="336"/>
            </a:xfrm>
            <a:prstGeom prst="rect">
              <a:avLst/>
            </a:prstGeom>
            <a:solidFill>
              <a:schemeClr val="bg1"/>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en-US" altLang="zh-CN" sz="2400">
                  <a:solidFill>
                    <a:srgbClr val="FF0000"/>
                  </a:solidFill>
                  <a:latin typeface="Courier New" panose="02070309020205020404" pitchFamily="49" charset="0"/>
                </a:rPr>
                <a:t>5</a:t>
              </a:r>
            </a:p>
          </p:txBody>
        </p:sp>
      </p:grpSp>
      <p:sp>
        <p:nvSpPr>
          <p:cNvPr id="349241" name="AutoShape 57"/>
          <p:cNvSpPr>
            <a:spLocks noChangeArrowheads="1"/>
          </p:cNvSpPr>
          <p:nvPr/>
        </p:nvSpPr>
        <p:spPr bwMode="auto">
          <a:xfrm rot="10800000">
            <a:off x="228600" y="4800600"/>
            <a:ext cx="1828800" cy="838200"/>
          </a:xfrm>
          <a:prstGeom prst="wedgeRoundRectCallout">
            <a:avLst>
              <a:gd name="adj1" fmla="val 30208"/>
              <a:gd name="adj2" fmla="val 8655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PCB</a:t>
            </a:r>
            <a:r>
              <a:rPr lang="zh-CN" altLang="en-US" sz="2400"/>
              <a:t>中应有此值</a:t>
            </a:r>
          </a:p>
        </p:txBody>
      </p:sp>
      <p:sp>
        <p:nvSpPr>
          <p:cNvPr id="349242" name="AutoShape 58"/>
          <p:cNvSpPr>
            <a:spLocks noChangeArrowheads="1"/>
          </p:cNvSpPr>
          <p:nvPr/>
        </p:nvSpPr>
        <p:spPr bwMode="auto">
          <a:xfrm rot="10800000">
            <a:off x="2895600" y="762000"/>
            <a:ext cx="5486400" cy="914400"/>
          </a:xfrm>
          <a:prstGeom prst="wedgeRoundRectCallout">
            <a:avLst>
              <a:gd name="adj1" fmla="val 55611"/>
              <a:gd name="adj2" fmla="val -8385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_var</a:t>
            </a:r>
            <a:r>
              <a:rPr lang="zh-CN" altLang="en-US" sz="2400"/>
              <a:t>地址也需要翻译，因此执行该指令需要查两次页表</a:t>
            </a:r>
            <a:r>
              <a:rPr lang="en-US" altLang="zh-CN" sz="2400"/>
              <a:t>!</a:t>
            </a:r>
          </a:p>
        </p:txBody>
      </p:sp>
      <p:grpSp>
        <p:nvGrpSpPr>
          <p:cNvPr id="3" name="组合 2"/>
          <p:cNvGrpSpPr/>
          <p:nvPr/>
        </p:nvGrpSpPr>
        <p:grpSpPr>
          <a:xfrm>
            <a:off x="8185150" y="4158578"/>
            <a:ext cx="895324" cy="1085608"/>
            <a:chOff x="8185150" y="4158578"/>
            <a:chExt cx="895324" cy="1085608"/>
          </a:xfrm>
        </p:grpSpPr>
        <p:sp>
          <p:nvSpPr>
            <p:cNvPr id="59" name="Text Box 33"/>
            <p:cNvSpPr txBox="1">
              <a:spLocks noChangeArrowheads="1"/>
            </p:cNvSpPr>
            <p:nvPr/>
          </p:nvSpPr>
          <p:spPr bwMode="auto">
            <a:xfrm>
              <a:off x="8597926" y="4158578"/>
              <a:ext cx="482548" cy="108560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dirty="0" smtClean="0">
                  <a:solidFill>
                    <a:srgbClr val="33CC33"/>
                  </a:solidFill>
                  <a:latin typeface="Courier New" panose="02070309020205020404" pitchFamily="49" charset="0"/>
                </a:rPr>
                <a:t>为什么？</a:t>
              </a:r>
              <a:endParaRPr lang="en-US" altLang="zh-CN" sz="2000" dirty="0">
                <a:solidFill>
                  <a:srgbClr val="33CC33"/>
                </a:solidFill>
                <a:latin typeface="Courier New" panose="02070309020205020404" pitchFamily="49" charset="0"/>
              </a:endParaRPr>
            </a:p>
          </p:txBody>
        </p:sp>
        <p:sp>
          <p:nvSpPr>
            <p:cNvPr id="2" name="下箭头 1"/>
            <p:cNvSpPr/>
            <p:nvPr/>
          </p:nvSpPr>
          <p:spPr bwMode="auto">
            <a:xfrm rot="5400000">
              <a:off x="8264923" y="4372768"/>
              <a:ext cx="327024" cy="48656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600" b="1" i="0" u="none" strike="noStrike" cap="none" normalizeH="0" baseline="0" smtClean="0">
                <a:ln>
                  <a:noFill/>
                </a:ln>
                <a:solidFill>
                  <a:schemeClr val="tx1"/>
                </a:solidFill>
                <a:effectLst/>
                <a:latin typeface="Arial"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9187"/>
                                        </p:tgtEl>
                                        <p:attrNameLst>
                                          <p:attrName>style.visibility</p:attrName>
                                        </p:attrNameLst>
                                      </p:cBhvr>
                                      <p:to>
                                        <p:strVal val="visible"/>
                                      </p:to>
                                    </p:set>
                                    <p:animEffect transition="in" filter="dissolve">
                                      <p:cBhvr>
                                        <p:cTn id="7" dur="500"/>
                                        <p:tgtEl>
                                          <p:spTgt spid="349187"/>
                                        </p:tgtEl>
                                      </p:cBhvr>
                                    </p:animEffect>
                                  </p:childTnLst>
                                </p:cTn>
                              </p:par>
                              <p:par>
                                <p:cTn id="8" presetID="9" presetClass="entr" presetSubtype="0" fill="hold" nodeType="withEffect">
                                  <p:stCondLst>
                                    <p:cond delay="0"/>
                                  </p:stCondLst>
                                  <p:childTnLst>
                                    <p:set>
                                      <p:cBhvr>
                                        <p:cTn id="9" dur="1" fill="hold">
                                          <p:stCondLst>
                                            <p:cond delay="0"/>
                                          </p:stCondLst>
                                        </p:cTn>
                                        <p:tgtEl>
                                          <p:spTgt spid="349213"/>
                                        </p:tgtEl>
                                        <p:attrNameLst>
                                          <p:attrName>style.visibility</p:attrName>
                                        </p:attrNameLst>
                                      </p:cBhvr>
                                      <p:to>
                                        <p:strVal val="visible"/>
                                      </p:to>
                                    </p:set>
                                    <p:animEffect transition="in" filter="dissolve">
                                      <p:cBhvr>
                                        <p:cTn id="10" dur="500"/>
                                        <p:tgtEl>
                                          <p:spTgt spid="3492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49227"/>
                                        </p:tgtEl>
                                        <p:attrNameLst>
                                          <p:attrName>style.visibility</p:attrName>
                                        </p:attrNameLst>
                                      </p:cBhvr>
                                      <p:to>
                                        <p:strVal val="visible"/>
                                      </p:to>
                                    </p:set>
                                    <p:animEffect transition="in" filter="dissolve">
                                      <p:cBhvr>
                                        <p:cTn id="15" dur="500"/>
                                        <p:tgtEl>
                                          <p:spTgt spid="34922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349233"/>
                                        </p:tgtEl>
                                        <p:attrNameLst>
                                          <p:attrName>style.visibility</p:attrName>
                                        </p:attrNameLst>
                                      </p:cBhvr>
                                      <p:to>
                                        <p:strVal val="visible"/>
                                      </p:to>
                                    </p:set>
                                    <p:animEffect transition="in" filter="wipe(up)">
                                      <p:cBhvr>
                                        <p:cTn id="20" dur="500"/>
                                        <p:tgtEl>
                                          <p:spTgt spid="34923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49219"/>
                                        </p:tgtEl>
                                        <p:attrNameLst>
                                          <p:attrName>style.visibility</p:attrName>
                                        </p:attrNameLst>
                                      </p:cBhvr>
                                      <p:to>
                                        <p:strVal val="visible"/>
                                      </p:to>
                                    </p:set>
                                    <p:animEffect transition="in" filter="dissolve">
                                      <p:cBhvr>
                                        <p:cTn id="25" dur="500"/>
                                        <p:tgtEl>
                                          <p:spTgt spid="349219"/>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49241"/>
                                        </p:tgtEl>
                                        <p:attrNameLst>
                                          <p:attrName>style.visibility</p:attrName>
                                        </p:attrNameLst>
                                      </p:cBhvr>
                                      <p:to>
                                        <p:strVal val="visible"/>
                                      </p:to>
                                    </p:set>
                                    <p:animEffect transition="in" filter="dissolve">
                                      <p:cBhvr>
                                        <p:cTn id="29" dur="500"/>
                                        <p:tgtEl>
                                          <p:spTgt spid="34924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49218"/>
                                        </p:tgtEl>
                                        <p:attrNameLst>
                                          <p:attrName>style.visibility</p:attrName>
                                        </p:attrNameLst>
                                      </p:cBhvr>
                                      <p:to>
                                        <p:strVal val="visible"/>
                                      </p:to>
                                    </p:set>
                                    <p:animEffect transition="in" filter="wipe(left)">
                                      <p:cBhvr>
                                        <p:cTn id="34" dur="500"/>
                                        <p:tgtEl>
                                          <p:spTgt spid="34921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349238"/>
                                        </p:tgtEl>
                                        <p:attrNameLst>
                                          <p:attrName>style.visibility</p:attrName>
                                        </p:attrNameLst>
                                      </p:cBhvr>
                                      <p:to>
                                        <p:strVal val="visible"/>
                                      </p:to>
                                    </p:set>
                                    <p:animEffect transition="in" filter="wipe(left)">
                                      <p:cBhvr>
                                        <p:cTn id="39" dur="500"/>
                                        <p:tgtEl>
                                          <p:spTgt spid="34923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49217"/>
                                        </p:tgtEl>
                                        <p:attrNameLst>
                                          <p:attrName>style.visibility</p:attrName>
                                        </p:attrNameLst>
                                      </p:cBhvr>
                                      <p:to>
                                        <p:strVal val="visible"/>
                                      </p:to>
                                    </p:set>
                                    <p:animEffect transition="in" filter="dissolve">
                                      <p:cBhvr>
                                        <p:cTn id="44" dur="500"/>
                                        <p:tgtEl>
                                          <p:spTgt spid="3492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349222"/>
                                        </p:tgtEl>
                                        <p:attrNameLst>
                                          <p:attrName>style.visibility</p:attrName>
                                        </p:attrNameLst>
                                      </p:cBhvr>
                                      <p:to>
                                        <p:strVal val="visible"/>
                                      </p:to>
                                    </p:set>
                                    <p:animEffect transition="in" filter="wipe(left)">
                                      <p:cBhvr>
                                        <p:cTn id="49" dur="500"/>
                                        <p:tgtEl>
                                          <p:spTgt spid="349222"/>
                                        </p:tgtEl>
                                      </p:cBhvr>
                                    </p:animEffect>
                                  </p:childTnLst>
                                </p:cTn>
                              </p:par>
                            </p:childTnLst>
                          </p:cTn>
                        </p:par>
                        <p:par>
                          <p:cTn id="50" fill="hold" nodeType="afterGroup">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349242"/>
                                        </p:tgtEl>
                                        <p:attrNameLst>
                                          <p:attrName>style.visibility</p:attrName>
                                        </p:attrNameLst>
                                      </p:cBhvr>
                                      <p:to>
                                        <p:strVal val="visible"/>
                                      </p:to>
                                    </p:set>
                                    <p:animEffect transition="in" filter="dissolve">
                                      <p:cBhvr>
                                        <p:cTn id="53" dur="500"/>
                                        <p:tgtEl>
                                          <p:spTgt spid="34924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ppt_x"/>
                                          </p:val>
                                        </p:tav>
                                        <p:tav tm="100000">
                                          <p:val>
                                            <p:strVal val="#ppt_x"/>
                                          </p:val>
                                        </p:tav>
                                      </p:tavLst>
                                    </p:anim>
                                    <p:anim calcmode="lin" valueType="num">
                                      <p:cBhvr additive="base">
                                        <p:cTn id="5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p:bldP spid="349217" grpId="0"/>
      <p:bldP spid="349218" grpId="0" animBg="1"/>
      <p:bldP spid="349241" grpId="0" animBg="1"/>
      <p:bldP spid="34924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来考虑一些细节问题</a:t>
            </a:r>
            <a:endParaRPr lang="zh-CN" altLang="zh-CN" smtClean="0">
              <a:sym typeface="Symbol" panose="05050102010706020507" pitchFamily="18" charset="2"/>
            </a:endParaRPr>
          </a:p>
        </p:txBody>
      </p:sp>
      <p:sp>
        <p:nvSpPr>
          <p:cNvPr id="350211" name="Rectangle 3"/>
          <p:cNvSpPr>
            <a:spLocks noChangeArrowheads="1"/>
          </p:cNvSpPr>
          <p:nvPr/>
        </p:nvSpPr>
        <p:spPr bwMode="auto">
          <a:xfrm>
            <a:off x="765175"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和段表不一样，页表可能会很大</a:t>
            </a:r>
            <a:r>
              <a:rPr lang="en-US" altLang="zh-CN">
                <a:solidFill>
                  <a:srgbClr val="FF0000"/>
                </a:solidFill>
              </a:rPr>
              <a:t>!</a:t>
            </a:r>
          </a:p>
        </p:txBody>
      </p:sp>
      <p:grpSp>
        <p:nvGrpSpPr>
          <p:cNvPr id="350212" name="Group 4"/>
          <p:cNvGrpSpPr>
            <a:grpSpLocks/>
          </p:cNvGrpSpPr>
          <p:nvPr/>
        </p:nvGrpSpPr>
        <p:grpSpPr bwMode="auto">
          <a:xfrm>
            <a:off x="514350" y="4024313"/>
            <a:ext cx="3171825" cy="1538287"/>
            <a:chOff x="720" y="2535"/>
            <a:chExt cx="1998" cy="969"/>
          </a:xfrm>
        </p:grpSpPr>
        <p:sp>
          <p:nvSpPr>
            <p:cNvPr id="61488" name="Rectangle 5"/>
            <p:cNvSpPr>
              <a:spLocks noChangeArrowheads="1"/>
            </p:cNvSpPr>
            <p:nvPr/>
          </p:nvSpPr>
          <p:spPr bwMode="auto">
            <a:xfrm>
              <a:off x="1310" y="2535"/>
              <a:ext cx="918"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1489" name="Rectangle 6"/>
            <p:cNvSpPr>
              <a:spLocks noChangeArrowheads="1"/>
            </p:cNvSpPr>
            <p:nvPr/>
          </p:nvSpPr>
          <p:spPr bwMode="auto">
            <a:xfrm>
              <a:off x="2226" y="2535"/>
              <a:ext cx="492"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1490" name="Rectangle 7"/>
            <p:cNvSpPr>
              <a:spLocks noChangeArrowheads="1"/>
            </p:cNvSpPr>
            <p:nvPr/>
          </p:nvSpPr>
          <p:spPr bwMode="auto">
            <a:xfrm>
              <a:off x="720" y="2535"/>
              <a:ext cx="59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1491" name="Rectangle 8"/>
            <p:cNvSpPr>
              <a:spLocks noChangeArrowheads="1"/>
            </p:cNvSpPr>
            <p:nvPr/>
          </p:nvSpPr>
          <p:spPr bwMode="auto">
            <a:xfrm>
              <a:off x="1310" y="2803"/>
              <a:ext cx="918"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1492" name="Rectangle 9"/>
            <p:cNvSpPr>
              <a:spLocks noChangeArrowheads="1"/>
            </p:cNvSpPr>
            <p:nvPr/>
          </p:nvSpPr>
          <p:spPr bwMode="auto">
            <a:xfrm>
              <a:off x="2226" y="2803"/>
              <a:ext cx="492"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1493" name="Rectangle 10"/>
            <p:cNvSpPr>
              <a:spLocks noChangeArrowheads="1"/>
            </p:cNvSpPr>
            <p:nvPr/>
          </p:nvSpPr>
          <p:spPr bwMode="auto">
            <a:xfrm>
              <a:off x="720" y="2803"/>
              <a:ext cx="59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1494" name="Rectangle 11"/>
            <p:cNvSpPr>
              <a:spLocks noChangeArrowheads="1"/>
            </p:cNvSpPr>
            <p:nvPr/>
          </p:nvSpPr>
          <p:spPr bwMode="auto">
            <a:xfrm>
              <a:off x="1310" y="3024"/>
              <a:ext cx="91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1495" name="Rectangle 12"/>
            <p:cNvSpPr>
              <a:spLocks noChangeArrowheads="1"/>
            </p:cNvSpPr>
            <p:nvPr/>
          </p:nvSpPr>
          <p:spPr bwMode="auto">
            <a:xfrm>
              <a:off x="2226" y="3024"/>
              <a:ext cx="49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1496" name="Rectangle 13"/>
            <p:cNvSpPr>
              <a:spLocks noChangeArrowheads="1"/>
            </p:cNvSpPr>
            <p:nvPr/>
          </p:nvSpPr>
          <p:spPr bwMode="auto">
            <a:xfrm>
              <a:off x="720" y="3024"/>
              <a:ext cx="59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61497" name="Rectangle 14"/>
            <p:cNvSpPr>
              <a:spLocks noChangeArrowheads="1"/>
            </p:cNvSpPr>
            <p:nvPr/>
          </p:nvSpPr>
          <p:spPr bwMode="auto">
            <a:xfrm>
              <a:off x="1310" y="3264"/>
              <a:ext cx="91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61498" name="Rectangle 15"/>
            <p:cNvSpPr>
              <a:spLocks noChangeArrowheads="1"/>
            </p:cNvSpPr>
            <p:nvPr/>
          </p:nvSpPr>
          <p:spPr bwMode="auto">
            <a:xfrm>
              <a:off x="2226" y="3264"/>
              <a:ext cx="49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1499" name="Rectangle 16"/>
            <p:cNvSpPr>
              <a:spLocks noChangeArrowheads="1"/>
            </p:cNvSpPr>
            <p:nvPr/>
          </p:nvSpPr>
          <p:spPr bwMode="auto">
            <a:xfrm>
              <a:off x="720" y="3264"/>
              <a:ext cx="59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3</a:t>
              </a:r>
            </a:p>
          </p:txBody>
        </p:sp>
      </p:grpSp>
      <p:grpSp>
        <p:nvGrpSpPr>
          <p:cNvPr id="350225" name="Group 17"/>
          <p:cNvGrpSpPr>
            <a:grpSpLocks/>
          </p:cNvGrpSpPr>
          <p:nvPr/>
        </p:nvGrpSpPr>
        <p:grpSpPr bwMode="auto">
          <a:xfrm>
            <a:off x="228600" y="4462463"/>
            <a:ext cx="2209800" cy="1785937"/>
            <a:chOff x="720" y="2811"/>
            <a:chExt cx="1392" cy="1125"/>
          </a:xfrm>
        </p:grpSpPr>
        <p:sp>
          <p:nvSpPr>
            <p:cNvPr id="61486" name="Oval 18"/>
            <p:cNvSpPr>
              <a:spLocks noChangeArrowheads="1"/>
            </p:cNvSpPr>
            <p:nvPr/>
          </p:nvSpPr>
          <p:spPr bwMode="auto">
            <a:xfrm>
              <a:off x="1056" y="2811"/>
              <a:ext cx="288" cy="693"/>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1487" name="AutoShape 19"/>
            <p:cNvSpPr>
              <a:spLocks noChangeArrowheads="1"/>
            </p:cNvSpPr>
            <p:nvPr/>
          </p:nvSpPr>
          <p:spPr bwMode="auto">
            <a:xfrm rot="10800000">
              <a:off x="720" y="3600"/>
              <a:ext cx="1392" cy="336"/>
            </a:xfrm>
            <a:prstGeom prst="wedgeRoundRectCallout">
              <a:avLst>
                <a:gd name="adj1" fmla="val 14079"/>
                <a:gd name="adj2" fmla="val 8511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应该是连续的</a:t>
              </a:r>
              <a:r>
                <a:rPr lang="en-US" altLang="zh-CN" sz="2400"/>
                <a:t>!</a:t>
              </a:r>
            </a:p>
          </p:txBody>
        </p:sp>
      </p:grpSp>
      <p:grpSp>
        <p:nvGrpSpPr>
          <p:cNvPr id="350228" name="Group 20"/>
          <p:cNvGrpSpPr>
            <a:grpSpLocks/>
          </p:cNvGrpSpPr>
          <p:nvPr/>
        </p:nvGrpSpPr>
        <p:grpSpPr bwMode="auto">
          <a:xfrm>
            <a:off x="906463" y="1835150"/>
            <a:ext cx="7399337" cy="603250"/>
            <a:chOff x="571" y="1104"/>
            <a:chExt cx="4661" cy="380"/>
          </a:xfrm>
        </p:grpSpPr>
        <p:sp>
          <p:nvSpPr>
            <p:cNvPr id="61484" name="Rectangle 21"/>
            <p:cNvSpPr>
              <a:spLocks noChangeArrowheads="1"/>
            </p:cNvSpPr>
            <p:nvPr/>
          </p:nvSpPr>
          <p:spPr bwMode="auto">
            <a:xfrm>
              <a:off x="571" y="1104"/>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页是用来解决碎片问题的 </a:t>
              </a:r>
              <a:r>
                <a:rPr lang="zh-CN" altLang="en-US" sz="2400">
                  <a:sym typeface="Symbol" panose="05050102010706020507" pitchFamily="18" charset="2"/>
                </a:rPr>
                <a:t> </a:t>
              </a:r>
              <a:r>
                <a:rPr lang="zh-CN" altLang="en-US" sz="2400"/>
                <a:t>页面尺寸应尽量小</a:t>
              </a:r>
              <a:endParaRPr lang="zh-CN" altLang="en-US" sz="2400">
                <a:solidFill>
                  <a:srgbClr val="FF0000"/>
                </a:solidFill>
                <a:sym typeface="Symbol" panose="05050102010706020507" pitchFamily="18" charset="2"/>
              </a:endParaRPr>
            </a:p>
          </p:txBody>
        </p:sp>
        <p:pic>
          <p:nvPicPr>
            <p:cNvPr id="61485" name="Picture 2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27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0231" name="Group 23"/>
          <p:cNvGrpSpPr>
            <a:grpSpLocks/>
          </p:cNvGrpSpPr>
          <p:nvPr/>
        </p:nvGrpSpPr>
        <p:grpSpPr bwMode="auto">
          <a:xfrm>
            <a:off x="914400" y="2368550"/>
            <a:ext cx="7399338" cy="609600"/>
            <a:chOff x="576" y="1492"/>
            <a:chExt cx="4661" cy="384"/>
          </a:xfrm>
        </p:grpSpPr>
        <p:sp>
          <p:nvSpPr>
            <p:cNvPr id="61482" name="Rectangle 24"/>
            <p:cNvSpPr>
              <a:spLocks noChangeArrowheads="1"/>
            </p:cNvSpPr>
            <p:nvPr/>
          </p:nvSpPr>
          <p:spPr bwMode="auto">
            <a:xfrm>
              <a:off x="576" y="1492"/>
              <a:ext cx="46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页面尺寸</a:t>
              </a:r>
              <a:r>
                <a:rPr lang="zh-CN" altLang="en-US" sz="2400" dirty="0" smtClean="0"/>
                <a:t>通常</a:t>
              </a:r>
              <a:r>
                <a:rPr lang="en-US" altLang="zh-CN" sz="2400" dirty="0" err="1" smtClean="0"/>
                <a:t>4K</a:t>
              </a:r>
              <a:r>
                <a:rPr lang="zh-CN" altLang="en-US" sz="2400" dirty="0" smtClean="0"/>
                <a:t>，</a:t>
              </a:r>
              <a:r>
                <a:rPr lang="en-US" altLang="zh-CN" sz="2400" dirty="0" smtClean="0"/>
                <a:t>32</a:t>
              </a:r>
              <a:r>
                <a:rPr lang="zh-CN" altLang="en-US" sz="2400" dirty="0" smtClean="0"/>
                <a:t>位机器</a:t>
              </a:r>
              <a:r>
                <a:rPr lang="zh-CN" altLang="en-US" sz="2400" dirty="0" smtClean="0"/>
                <a:t>，</a:t>
              </a:r>
              <a:r>
                <a:rPr lang="en-US" altLang="zh-CN" sz="2400" dirty="0">
                  <a:solidFill>
                    <a:srgbClr val="FF0000"/>
                  </a:solidFill>
                </a:rPr>
                <a:t> 2</a:t>
              </a:r>
              <a:r>
                <a:rPr lang="en-US" altLang="zh-CN" sz="2400" baseline="30000" dirty="0">
                  <a:solidFill>
                    <a:srgbClr val="FF0000"/>
                  </a:solidFill>
                </a:rPr>
                <a:t>20 </a:t>
              </a:r>
              <a:r>
                <a:rPr lang="en-US" altLang="zh-CN" sz="2400" dirty="0" smtClean="0"/>
                <a:t>/</a:t>
              </a:r>
              <a:r>
                <a:rPr lang="en-US" altLang="zh-CN" sz="2400" dirty="0">
                  <a:solidFill>
                    <a:srgbClr val="FF0000"/>
                  </a:solidFill>
                </a:rPr>
                <a:t> </a:t>
              </a:r>
              <a:r>
                <a:rPr lang="en-US" altLang="zh-CN" sz="2400" dirty="0" smtClean="0">
                  <a:solidFill>
                    <a:srgbClr val="FF0000"/>
                  </a:solidFill>
                </a:rPr>
                <a:t>2</a:t>
              </a:r>
              <a:r>
                <a:rPr lang="en-US" altLang="zh-CN" sz="2400" baseline="30000" dirty="0" smtClean="0">
                  <a:solidFill>
                    <a:srgbClr val="FF0000"/>
                  </a:solidFill>
                </a:rPr>
                <a:t>12</a:t>
              </a:r>
              <a:r>
                <a:rPr lang="zh-CN" altLang="en-US" sz="2400" dirty="0" smtClean="0">
                  <a:solidFill>
                    <a:srgbClr val="FF0000"/>
                  </a:solidFill>
                </a:rPr>
                <a:t>有</a:t>
              </a:r>
              <a:r>
                <a:rPr lang="en-US" altLang="zh-CN" sz="2400" dirty="0" smtClean="0">
                  <a:solidFill>
                    <a:srgbClr val="FF0000"/>
                  </a:solidFill>
                </a:rPr>
                <a:t>2</a:t>
              </a:r>
              <a:r>
                <a:rPr lang="en-US" altLang="zh-CN" sz="2400" baseline="30000" dirty="0" smtClean="0">
                  <a:solidFill>
                    <a:srgbClr val="FF0000"/>
                  </a:solidFill>
                </a:rPr>
                <a:t>20</a:t>
              </a:r>
              <a:r>
                <a:rPr lang="zh-CN" altLang="en-US" sz="2400" dirty="0">
                  <a:solidFill>
                    <a:srgbClr val="FF0000"/>
                  </a:solidFill>
                </a:rPr>
                <a:t>个页</a:t>
              </a:r>
              <a:endParaRPr lang="zh-CN" altLang="en-US" sz="2400" dirty="0">
                <a:solidFill>
                  <a:srgbClr val="FF0000"/>
                </a:solidFill>
                <a:sym typeface="Symbol" panose="05050102010706020507" pitchFamily="18" charset="2"/>
              </a:endParaRPr>
            </a:p>
          </p:txBody>
        </p:sp>
        <p:pic>
          <p:nvPicPr>
            <p:cNvPr id="61483" name="Picture 2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65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0234" name="Group 26"/>
          <p:cNvGrpSpPr>
            <a:grpSpLocks/>
          </p:cNvGrpSpPr>
          <p:nvPr/>
        </p:nvGrpSpPr>
        <p:grpSpPr bwMode="auto">
          <a:xfrm>
            <a:off x="914400" y="2901950"/>
            <a:ext cx="7399338" cy="603250"/>
            <a:chOff x="576" y="1492"/>
            <a:chExt cx="4661" cy="380"/>
          </a:xfrm>
        </p:grpSpPr>
        <p:sp>
          <p:nvSpPr>
            <p:cNvPr id="61480" name="Rectangle 27"/>
            <p:cNvSpPr>
              <a:spLocks noChangeArrowheads="1"/>
            </p:cNvSpPr>
            <p:nvPr/>
          </p:nvSpPr>
          <p:spPr bwMode="auto">
            <a:xfrm>
              <a:off x="576" y="1492"/>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ym typeface="Symbol" panose="05050102010706020507" pitchFamily="18" charset="2"/>
                </a:rPr>
                <a:t>每条指令都需要查几次页表，因此</a:t>
              </a:r>
              <a:r>
                <a:rPr lang="zh-CN" altLang="en-US" sz="2400" dirty="0">
                  <a:solidFill>
                    <a:srgbClr val="FF0000"/>
                  </a:solidFill>
                  <a:sym typeface="Symbol" panose="05050102010706020507" pitchFamily="18" charset="2"/>
                </a:rPr>
                <a:t>查表效率很重要</a:t>
              </a:r>
            </a:p>
          </p:txBody>
        </p:sp>
        <p:pic>
          <p:nvPicPr>
            <p:cNvPr id="61481" name="Picture 28"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65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0237" name="Group 29"/>
          <p:cNvGrpSpPr>
            <a:grpSpLocks/>
          </p:cNvGrpSpPr>
          <p:nvPr/>
        </p:nvGrpSpPr>
        <p:grpSpPr bwMode="auto">
          <a:xfrm>
            <a:off x="914400" y="3435350"/>
            <a:ext cx="7399338" cy="603250"/>
            <a:chOff x="576" y="1492"/>
            <a:chExt cx="4661" cy="380"/>
          </a:xfrm>
        </p:grpSpPr>
        <p:sp>
          <p:nvSpPr>
            <p:cNvPr id="61478" name="Rectangle 30"/>
            <p:cNvSpPr>
              <a:spLocks noChangeArrowheads="1"/>
            </p:cNvSpPr>
            <p:nvPr/>
          </p:nvSpPr>
          <p:spPr bwMode="auto">
            <a:xfrm>
              <a:off x="576" y="1492"/>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如果页号不连续，需要查找，折半</a:t>
              </a:r>
              <a:r>
                <a:rPr lang="en-US" altLang="zh-CN" sz="2400">
                  <a:solidFill>
                    <a:srgbClr val="FF0000"/>
                  </a:solidFill>
                  <a:sym typeface="Symbol" panose="05050102010706020507" pitchFamily="18" charset="2"/>
                </a:rPr>
                <a:t>log(2</a:t>
              </a:r>
              <a:r>
                <a:rPr lang="en-US" altLang="zh-CN" sz="2400" baseline="30000">
                  <a:solidFill>
                    <a:srgbClr val="FF0000"/>
                  </a:solidFill>
                  <a:sym typeface="Symbol" panose="05050102010706020507" pitchFamily="18" charset="2"/>
                </a:rPr>
                <a:t>20</a:t>
              </a:r>
              <a:r>
                <a:rPr lang="en-US" altLang="zh-CN" sz="2400">
                  <a:solidFill>
                    <a:srgbClr val="FF0000"/>
                  </a:solidFill>
                  <a:sym typeface="Symbol" panose="05050102010706020507" pitchFamily="18" charset="2"/>
                </a:rPr>
                <a:t>)=20</a:t>
              </a:r>
            </a:p>
          </p:txBody>
        </p:sp>
        <p:pic>
          <p:nvPicPr>
            <p:cNvPr id="61479" name="Picture 31"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65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0240" name="AutoShape 32"/>
          <p:cNvSpPr>
            <a:spLocks noChangeArrowheads="1"/>
          </p:cNvSpPr>
          <p:nvPr/>
        </p:nvSpPr>
        <p:spPr bwMode="auto">
          <a:xfrm>
            <a:off x="3831647" y="3968750"/>
            <a:ext cx="457200" cy="304800"/>
          </a:xfrm>
          <a:prstGeom prst="rightArrow">
            <a:avLst>
              <a:gd name="adj1" fmla="val 50000"/>
              <a:gd name="adj2" fmla="val 375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50241" name="Group 33"/>
          <p:cNvGrpSpPr>
            <a:grpSpLocks/>
          </p:cNvGrpSpPr>
          <p:nvPr/>
        </p:nvGrpSpPr>
        <p:grpSpPr bwMode="auto">
          <a:xfrm>
            <a:off x="384175" y="4761778"/>
            <a:ext cx="304800" cy="304800"/>
            <a:chOff x="2688" y="3024"/>
            <a:chExt cx="192" cy="192"/>
          </a:xfrm>
        </p:grpSpPr>
        <p:sp>
          <p:nvSpPr>
            <p:cNvPr id="61476" name="Line 34"/>
            <p:cNvSpPr>
              <a:spLocks noChangeShapeType="1"/>
            </p:cNvSpPr>
            <p:nvPr/>
          </p:nvSpPr>
          <p:spPr bwMode="auto">
            <a:xfrm flipH="1">
              <a:off x="2688" y="3024"/>
              <a:ext cx="192"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77" name="Line 35"/>
            <p:cNvSpPr>
              <a:spLocks noChangeShapeType="1"/>
            </p:cNvSpPr>
            <p:nvPr/>
          </p:nvSpPr>
          <p:spPr bwMode="auto">
            <a:xfrm>
              <a:off x="2688" y="3024"/>
              <a:ext cx="192"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0244" name="Group 36"/>
          <p:cNvGrpSpPr>
            <a:grpSpLocks/>
          </p:cNvGrpSpPr>
          <p:nvPr/>
        </p:nvGrpSpPr>
        <p:grpSpPr bwMode="auto">
          <a:xfrm>
            <a:off x="5181600" y="4024313"/>
            <a:ext cx="3810000" cy="1919287"/>
            <a:chOff x="3264" y="2535"/>
            <a:chExt cx="2400" cy="1209"/>
          </a:xfrm>
        </p:grpSpPr>
        <p:sp>
          <p:nvSpPr>
            <p:cNvPr id="61456" name="Rectangle 37"/>
            <p:cNvSpPr>
              <a:spLocks noChangeArrowheads="1"/>
            </p:cNvSpPr>
            <p:nvPr/>
          </p:nvSpPr>
          <p:spPr bwMode="auto">
            <a:xfrm>
              <a:off x="3840" y="2535"/>
              <a:ext cx="864"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1457" name="Rectangle 38"/>
            <p:cNvSpPr>
              <a:spLocks noChangeArrowheads="1"/>
            </p:cNvSpPr>
            <p:nvPr/>
          </p:nvSpPr>
          <p:spPr bwMode="auto">
            <a:xfrm>
              <a:off x="4704" y="2535"/>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1458" name="Rectangle 39"/>
            <p:cNvSpPr>
              <a:spLocks noChangeArrowheads="1"/>
            </p:cNvSpPr>
            <p:nvPr/>
          </p:nvSpPr>
          <p:spPr bwMode="auto">
            <a:xfrm>
              <a:off x="3264" y="2535"/>
              <a:ext cx="57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1459" name="Rectangle 40"/>
            <p:cNvSpPr>
              <a:spLocks noChangeArrowheads="1"/>
            </p:cNvSpPr>
            <p:nvPr/>
          </p:nvSpPr>
          <p:spPr bwMode="auto">
            <a:xfrm>
              <a:off x="3840" y="2803"/>
              <a:ext cx="864"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1460" name="Rectangle 41"/>
            <p:cNvSpPr>
              <a:spLocks noChangeArrowheads="1"/>
            </p:cNvSpPr>
            <p:nvPr/>
          </p:nvSpPr>
          <p:spPr bwMode="auto">
            <a:xfrm>
              <a:off x="4704" y="2803"/>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1461" name="Rectangle 42"/>
            <p:cNvSpPr>
              <a:spLocks noChangeArrowheads="1"/>
            </p:cNvSpPr>
            <p:nvPr/>
          </p:nvSpPr>
          <p:spPr bwMode="auto">
            <a:xfrm>
              <a:off x="3264" y="2803"/>
              <a:ext cx="57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1462" name="Rectangle 43"/>
            <p:cNvSpPr>
              <a:spLocks noChangeArrowheads="1"/>
            </p:cNvSpPr>
            <p:nvPr/>
          </p:nvSpPr>
          <p:spPr bwMode="auto">
            <a:xfrm>
              <a:off x="3840" y="3024"/>
              <a:ext cx="864"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1463" name="Rectangle 44"/>
            <p:cNvSpPr>
              <a:spLocks noChangeArrowheads="1"/>
            </p:cNvSpPr>
            <p:nvPr/>
          </p:nvSpPr>
          <p:spPr bwMode="auto">
            <a:xfrm>
              <a:off x="4704" y="302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1464" name="Rectangle 45"/>
            <p:cNvSpPr>
              <a:spLocks noChangeArrowheads="1"/>
            </p:cNvSpPr>
            <p:nvPr/>
          </p:nvSpPr>
          <p:spPr bwMode="auto">
            <a:xfrm>
              <a:off x="3264" y="3024"/>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61465" name="Rectangle 46"/>
            <p:cNvSpPr>
              <a:spLocks noChangeArrowheads="1"/>
            </p:cNvSpPr>
            <p:nvPr/>
          </p:nvSpPr>
          <p:spPr bwMode="auto">
            <a:xfrm>
              <a:off x="3840" y="3264"/>
              <a:ext cx="864"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1466" name="Rectangle 47"/>
            <p:cNvSpPr>
              <a:spLocks noChangeArrowheads="1"/>
            </p:cNvSpPr>
            <p:nvPr/>
          </p:nvSpPr>
          <p:spPr bwMode="auto">
            <a:xfrm>
              <a:off x="4704" y="326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1467" name="Rectangle 48"/>
            <p:cNvSpPr>
              <a:spLocks noChangeArrowheads="1"/>
            </p:cNvSpPr>
            <p:nvPr/>
          </p:nvSpPr>
          <p:spPr bwMode="auto">
            <a:xfrm>
              <a:off x="3264" y="3264"/>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a:t>
              </a:r>
            </a:p>
          </p:txBody>
        </p:sp>
        <p:sp>
          <p:nvSpPr>
            <p:cNvPr id="61468" name="Rectangle 49"/>
            <p:cNvSpPr>
              <a:spLocks noChangeArrowheads="1"/>
            </p:cNvSpPr>
            <p:nvPr/>
          </p:nvSpPr>
          <p:spPr bwMode="auto">
            <a:xfrm>
              <a:off x="3840" y="3504"/>
              <a:ext cx="864"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1469" name="Rectangle 50"/>
            <p:cNvSpPr>
              <a:spLocks noChangeArrowheads="1"/>
            </p:cNvSpPr>
            <p:nvPr/>
          </p:nvSpPr>
          <p:spPr bwMode="auto">
            <a:xfrm>
              <a:off x="4704" y="350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1470" name="Rectangle 51"/>
            <p:cNvSpPr>
              <a:spLocks noChangeArrowheads="1"/>
            </p:cNvSpPr>
            <p:nvPr/>
          </p:nvSpPr>
          <p:spPr bwMode="auto">
            <a:xfrm>
              <a:off x="3264" y="3504"/>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3</a:t>
              </a:r>
            </a:p>
          </p:txBody>
        </p:sp>
        <p:sp>
          <p:nvSpPr>
            <p:cNvPr id="61471" name="Rectangle 52"/>
            <p:cNvSpPr>
              <a:spLocks noChangeArrowheads="1"/>
            </p:cNvSpPr>
            <p:nvPr/>
          </p:nvSpPr>
          <p:spPr bwMode="auto">
            <a:xfrm>
              <a:off x="5184" y="2535"/>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有效</a:t>
              </a:r>
            </a:p>
          </p:txBody>
        </p:sp>
        <p:sp>
          <p:nvSpPr>
            <p:cNvPr id="61472" name="Rectangle 53"/>
            <p:cNvSpPr>
              <a:spLocks noChangeArrowheads="1"/>
            </p:cNvSpPr>
            <p:nvPr/>
          </p:nvSpPr>
          <p:spPr bwMode="auto">
            <a:xfrm>
              <a:off x="5184" y="2803"/>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1473" name="Rectangle 54"/>
            <p:cNvSpPr>
              <a:spLocks noChangeArrowheads="1"/>
            </p:cNvSpPr>
            <p:nvPr/>
          </p:nvSpPr>
          <p:spPr bwMode="auto">
            <a:xfrm>
              <a:off x="5184" y="302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1474" name="Rectangle 55"/>
            <p:cNvSpPr>
              <a:spLocks noChangeArrowheads="1"/>
            </p:cNvSpPr>
            <p:nvPr/>
          </p:nvSpPr>
          <p:spPr bwMode="auto">
            <a:xfrm>
              <a:off x="5184" y="326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solidFill>
                    <a:srgbClr val="FF0000"/>
                  </a:solidFill>
                </a:rPr>
                <a:t>0</a:t>
              </a:r>
            </a:p>
          </p:txBody>
        </p:sp>
        <p:sp>
          <p:nvSpPr>
            <p:cNvPr id="61475" name="Rectangle 56"/>
            <p:cNvSpPr>
              <a:spLocks noChangeArrowheads="1"/>
            </p:cNvSpPr>
            <p:nvPr/>
          </p:nvSpPr>
          <p:spPr bwMode="auto">
            <a:xfrm>
              <a:off x="5184" y="350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grpSp>
      <p:grpSp>
        <p:nvGrpSpPr>
          <p:cNvPr id="60" name="Group 19"/>
          <p:cNvGrpSpPr>
            <a:grpSpLocks/>
          </p:cNvGrpSpPr>
          <p:nvPr/>
        </p:nvGrpSpPr>
        <p:grpSpPr bwMode="auto">
          <a:xfrm>
            <a:off x="4125624" y="4358481"/>
            <a:ext cx="609600" cy="2408237"/>
            <a:chOff x="4992" y="3024"/>
            <a:chExt cx="336" cy="1200"/>
          </a:xfrm>
        </p:grpSpPr>
        <p:sp>
          <p:nvSpPr>
            <p:cNvPr id="61"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2"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63"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64"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65"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66" name="Rectangle 25"/>
            <p:cNvSpPr>
              <a:spLocks noChangeArrowheads="1"/>
            </p:cNvSpPr>
            <p:nvPr/>
          </p:nvSpPr>
          <p:spPr bwMode="auto">
            <a:xfrm>
              <a:off x="4992" y="3024"/>
              <a:ext cx="336" cy="1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grpSp>
      <p:grpSp>
        <p:nvGrpSpPr>
          <p:cNvPr id="68" name="Group 57"/>
          <p:cNvGrpSpPr>
            <a:grpSpLocks/>
          </p:cNvGrpSpPr>
          <p:nvPr/>
        </p:nvGrpSpPr>
        <p:grpSpPr bwMode="auto">
          <a:xfrm>
            <a:off x="4876800" y="4462463"/>
            <a:ext cx="1828800" cy="2133600"/>
            <a:chOff x="3120" y="2811"/>
            <a:chExt cx="1152" cy="1344"/>
          </a:xfrm>
        </p:grpSpPr>
        <p:sp>
          <p:nvSpPr>
            <p:cNvPr id="69" name="Oval 58"/>
            <p:cNvSpPr>
              <a:spLocks noChangeArrowheads="1"/>
            </p:cNvSpPr>
            <p:nvPr/>
          </p:nvSpPr>
          <p:spPr bwMode="auto">
            <a:xfrm>
              <a:off x="3456" y="2811"/>
              <a:ext cx="288" cy="912"/>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70" name="AutoShape 59"/>
            <p:cNvSpPr>
              <a:spLocks noChangeArrowheads="1"/>
            </p:cNvSpPr>
            <p:nvPr/>
          </p:nvSpPr>
          <p:spPr bwMode="auto">
            <a:xfrm rot="10800000">
              <a:off x="3120" y="3813"/>
              <a:ext cx="1152" cy="342"/>
            </a:xfrm>
            <a:prstGeom prst="wedgeRoundRectCallout">
              <a:avLst>
                <a:gd name="adj1" fmla="val 6597"/>
                <a:gd name="adj2" fmla="val 8511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t>可以删掉</a:t>
              </a:r>
              <a:r>
                <a:rPr lang="en-US" altLang="zh-CN" sz="2400" dirty="0"/>
                <a:t>!</a:t>
              </a:r>
            </a:p>
          </p:txBody>
        </p:sp>
      </p:grpSp>
      <p:cxnSp>
        <p:nvCxnSpPr>
          <p:cNvPr id="3" name="直接箭头连接符 2"/>
          <p:cNvCxnSpPr>
            <a:endCxn id="61461" idx="1"/>
          </p:cNvCxnSpPr>
          <p:nvPr/>
        </p:nvCxnSpPr>
        <p:spPr bwMode="auto">
          <a:xfrm>
            <a:off x="4582824" y="4427166"/>
            <a:ext cx="598776" cy="1980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74"/>
          <p:cNvCxnSpPr>
            <a:endCxn id="61464" idx="1"/>
          </p:cNvCxnSpPr>
          <p:nvPr/>
        </p:nvCxnSpPr>
        <p:spPr bwMode="auto">
          <a:xfrm>
            <a:off x="4582824" y="4466326"/>
            <a:ext cx="598776" cy="5247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77"/>
          <p:cNvCxnSpPr>
            <a:endCxn id="61467" idx="1"/>
          </p:cNvCxnSpPr>
          <p:nvPr/>
        </p:nvCxnSpPr>
        <p:spPr bwMode="auto">
          <a:xfrm>
            <a:off x="4614069" y="4617920"/>
            <a:ext cx="567531" cy="7541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79"/>
          <p:cNvCxnSpPr>
            <a:endCxn id="61470" idx="1"/>
          </p:cNvCxnSpPr>
          <p:nvPr/>
        </p:nvCxnSpPr>
        <p:spPr bwMode="auto">
          <a:xfrm>
            <a:off x="4662271" y="4766364"/>
            <a:ext cx="519329" cy="986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Oval 18"/>
          <p:cNvSpPr>
            <a:spLocks noChangeArrowheads="1"/>
          </p:cNvSpPr>
          <p:nvPr/>
        </p:nvSpPr>
        <p:spPr bwMode="auto">
          <a:xfrm>
            <a:off x="8382000" y="5012531"/>
            <a:ext cx="457200" cy="582873"/>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0211"/>
                                        </p:tgtEl>
                                        <p:attrNameLst>
                                          <p:attrName>style.visibility</p:attrName>
                                        </p:attrNameLst>
                                      </p:cBhvr>
                                      <p:to>
                                        <p:strVal val="visible"/>
                                      </p:to>
                                    </p:set>
                                    <p:animEffect transition="in" filter="dissolve">
                                      <p:cBhvr>
                                        <p:cTn id="7" dur="500"/>
                                        <p:tgtEl>
                                          <p:spTgt spid="3502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0228"/>
                                        </p:tgtEl>
                                        <p:attrNameLst>
                                          <p:attrName>style.visibility</p:attrName>
                                        </p:attrNameLst>
                                      </p:cBhvr>
                                      <p:to>
                                        <p:strVal val="visible"/>
                                      </p:to>
                                    </p:set>
                                    <p:animEffect transition="in" filter="dissolve">
                                      <p:cBhvr>
                                        <p:cTn id="12" dur="500"/>
                                        <p:tgtEl>
                                          <p:spTgt spid="3502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50231"/>
                                        </p:tgtEl>
                                        <p:attrNameLst>
                                          <p:attrName>style.visibility</p:attrName>
                                        </p:attrNameLst>
                                      </p:cBhvr>
                                      <p:to>
                                        <p:strVal val="visible"/>
                                      </p:to>
                                    </p:set>
                                    <p:animEffect transition="in" filter="dissolve">
                                      <p:cBhvr>
                                        <p:cTn id="17" dur="500"/>
                                        <p:tgtEl>
                                          <p:spTgt spid="3502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50234"/>
                                        </p:tgtEl>
                                        <p:attrNameLst>
                                          <p:attrName>style.visibility</p:attrName>
                                        </p:attrNameLst>
                                      </p:cBhvr>
                                      <p:to>
                                        <p:strVal val="visible"/>
                                      </p:to>
                                    </p:set>
                                    <p:animEffect transition="in" filter="dissolve">
                                      <p:cBhvr>
                                        <p:cTn id="22" dur="500"/>
                                        <p:tgtEl>
                                          <p:spTgt spid="3502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50237"/>
                                        </p:tgtEl>
                                        <p:attrNameLst>
                                          <p:attrName>style.visibility</p:attrName>
                                        </p:attrNameLst>
                                      </p:cBhvr>
                                      <p:to>
                                        <p:strVal val="visible"/>
                                      </p:to>
                                    </p:set>
                                    <p:animEffect transition="in" filter="dissolve">
                                      <p:cBhvr>
                                        <p:cTn id="27" dur="500"/>
                                        <p:tgtEl>
                                          <p:spTgt spid="350237"/>
                                        </p:tgtEl>
                                      </p:cBhvr>
                                    </p:animEffect>
                                  </p:childTnLst>
                                </p:cTn>
                              </p:par>
                              <p:par>
                                <p:cTn id="28" presetID="9" presetClass="entr" presetSubtype="0" fill="hold" nodeType="withEffect">
                                  <p:stCondLst>
                                    <p:cond delay="0"/>
                                  </p:stCondLst>
                                  <p:childTnLst>
                                    <p:set>
                                      <p:cBhvr>
                                        <p:cTn id="29" dur="1" fill="hold">
                                          <p:stCondLst>
                                            <p:cond delay="0"/>
                                          </p:stCondLst>
                                        </p:cTn>
                                        <p:tgtEl>
                                          <p:spTgt spid="350212"/>
                                        </p:tgtEl>
                                        <p:attrNameLst>
                                          <p:attrName>style.visibility</p:attrName>
                                        </p:attrNameLst>
                                      </p:cBhvr>
                                      <p:to>
                                        <p:strVal val="visible"/>
                                      </p:to>
                                    </p:set>
                                    <p:animEffect transition="in" filter="dissolve">
                                      <p:cBhvr>
                                        <p:cTn id="30" dur="500"/>
                                        <p:tgtEl>
                                          <p:spTgt spid="35021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350225"/>
                                        </p:tgtEl>
                                        <p:attrNameLst>
                                          <p:attrName>style.visibility</p:attrName>
                                        </p:attrNameLst>
                                      </p:cBhvr>
                                      <p:to>
                                        <p:strVal val="visible"/>
                                      </p:to>
                                    </p:set>
                                    <p:animEffect transition="in" filter="dissolve">
                                      <p:cBhvr>
                                        <p:cTn id="35" dur="500"/>
                                        <p:tgtEl>
                                          <p:spTgt spid="35022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350241"/>
                                        </p:tgtEl>
                                        <p:attrNameLst>
                                          <p:attrName>style.visibility</p:attrName>
                                        </p:attrNameLst>
                                      </p:cBhvr>
                                      <p:to>
                                        <p:strVal val="visible"/>
                                      </p:to>
                                    </p:set>
                                    <p:animEffect transition="in" filter="dissolve">
                                      <p:cBhvr>
                                        <p:cTn id="40" dur="500"/>
                                        <p:tgtEl>
                                          <p:spTgt spid="35024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350240"/>
                                        </p:tgtEl>
                                        <p:attrNameLst>
                                          <p:attrName>style.visibility</p:attrName>
                                        </p:attrNameLst>
                                      </p:cBhvr>
                                      <p:to>
                                        <p:strVal val="visible"/>
                                      </p:to>
                                    </p:set>
                                    <p:anim calcmode="lin" valueType="num">
                                      <p:cBhvr>
                                        <p:cTn id="45" dur="500" fill="hold"/>
                                        <p:tgtEl>
                                          <p:spTgt spid="350240"/>
                                        </p:tgtEl>
                                        <p:attrNameLst>
                                          <p:attrName>ppt_x</p:attrName>
                                        </p:attrNameLst>
                                      </p:cBhvr>
                                      <p:tavLst>
                                        <p:tav tm="0">
                                          <p:val>
                                            <p:strVal val="#ppt_x-#ppt_w/2"/>
                                          </p:val>
                                        </p:tav>
                                        <p:tav tm="100000">
                                          <p:val>
                                            <p:strVal val="#ppt_x"/>
                                          </p:val>
                                        </p:tav>
                                      </p:tavLst>
                                    </p:anim>
                                    <p:anim calcmode="lin" valueType="num">
                                      <p:cBhvr>
                                        <p:cTn id="46" dur="500" fill="hold"/>
                                        <p:tgtEl>
                                          <p:spTgt spid="350240"/>
                                        </p:tgtEl>
                                        <p:attrNameLst>
                                          <p:attrName>ppt_y</p:attrName>
                                        </p:attrNameLst>
                                      </p:cBhvr>
                                      <p:tavLst>
                                        <p:tav tm="0">
                                          <p:val>
                                            <p:strVal val="#ppt_y"/>
                                          </p:val>
                                        </p:tav>
                                        <p:tav tm="100000">
                                          <p:val>
                                            <p:strVal val="#ppt_y"/>
                                          </p:val>
                                        </p:tav>
                                      </p:tavLst>
                                    </p:anim>
                                    <p:anim calcmode="lin" valueType="num">
                                      <p:cBhvr>
                                        <p:cTn id="47" dur="500" fill="hold"/>
                                        <p:tgtEl>
                                          <p:spTgt spid="350240"/>
                                        </p:tgtEl>
                                        <p:attrNameLst>
                                          <p:attrName>ppt_w</p:attrName>
                                        </p:attrNameLst>
                                      </p:cBhvr>
                                      <p:tavLst>
                                        <p:tav tm="0">
                                          <p:val>
                                            <p:fltVal val="0"/>
                                          </p:val>
                                        </p:tav>
                                        <p:tav tm="100000">
                                          <p:val>
                                            <p:strVal val="#ppt_w"/>
                                          </p:val>
                                        </p:tav>
                                      </p:tavLst>
                                    </p:anim>
                                    <p:anim calcmode="lin" valueType="num">
                                      <p:cBhvr>
                                        <p:cTn id="48" dur="500" fill="hold"/>
                                        <p:tgtEl>
                                          <p:spTgt spid="350240"/>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350244"/>
                                        </p:tgtEl>
                                        <p:attrNameLst>
                                          <p:attrName>style.visibility</p:attrName>
                                        </p:attrNameLst>
                                      </p:cBhvr>
                                      <p:to>
                                        <p:strVal val="visible"/>
                                      </p:to>
                                    </p:set>
                                    <p:animEffect transition="in" filter="dissolve">
                                      <p:cBhvr>
                                        <p:cTn id="53" dur="500"/>
                                        <p:tgtEl>
                                          <p:spTgt spid="350244"/>
                                        </p:tgtEl>
                                      </p:cBhvr>
                                    </p:animEffect>
                                  </p:childTnLst>
                                </p:cTn>
                              </p:par>
                            </p:childTnLst>
                          </p:cTn>
                        </p:par>
                        <p:par>
                          <p:cTn id="54" fill="hold">
                            <p:stCondLst>
                              <p:cond delay="500"/>
                            </p:stCondLst>
                            <p:childTnLst>
                              <p:par>
                                <p:cTn id="55" presetID="9" presetClass="entr" presetSubtype="0" fill="hold"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dissolv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cBhvr additive="base">
                                        <p:cTn id="62" dur="500" fill="hold"/>
                                        <p:tgtEl>
                                          <p:spTgt spid="68"/>
                                        </p:tgtEl>
                                        <p:attrNameLst>
                                          <p:attrName>ppt_x</p:attrName>
                                        </p:attrNameLst>
                                      </p:cBhvr>
                                      <p:tavLst>
                                        <p:tav tm="0">
                                          <p:val>
                                            <p:strVal val="#ppt_x"/>
                                          </p:val>
                                        </p:tav>
                                        <p:tav tm="100000">
                                          <p:val>
                                            <p:strVal val="#ppt_x"/>
                                          </p:val>
                                        </p:tav>
                                      </p:tavLst>
                                    </p:anim>
                                    <p:anim calcmode="lin" valueType="num">
                                      <p:cBhvr additive="base">
                                        <p:cTn id="6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74"/>
                                        </p:tgtEl>
                                        <p:attrNameLst>
                                          <p:attrName>style.visibility</p:attrName>
                                        </p:attrNameLst>
                                      </p:cBhvr>
                                      <p:to>
                                        <p:strVal val="visible"/>
                                      </p:to>
                                    </p:set>
                                    <p:anim calcmode="lin" valueType="num">
                                      <p:cBhvr additive="base">
                                        <p:cTn id="88" dur="500" fill="hold"/>
                                        <p:tgtEl>
                                          <p:spTgt spid="74"/>
                                        </p:tgtEl>
                                        <p:attrNameLst>
                                          <p:attrName>ppt_x</p:attrName>
                                        </p:attrNameLst>
                                      </p:cBhvr>
                                      <p:tavLst>
                                        <p:tav tm="0">
                                          <p:val>
                                            <p:strVal val="#ppt_x"/>
                                          </p:val>
                                        </p:tav>
                                        <p:tav tm="100000">
                                          <p:val>
                                            <p:strVal val="#ppt_x"/>
                                          </p:val>
                                        </p:tav>
                                      </p:tavLst>
                                    </p:anim>
                                    <p:anim calcmode="lin" valueType="num">
                                      <p:cBhvr additive="base">
                                        <p:cTn id="8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p:bldP spid="350240" grpId="0" animBg="1"/>
      <p:bldP spid="7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页表项数据结构</a:t>
            </a:r>
            <a:endParaRPr lang="zh-CN" altLang="zh-CN" smtClean="0">
              <a:sym typeface="Symbol" panose="05050102010706020507" pitchFamily="18" charset="2"/>
            </a:endParaRPr>
          </a:p>
        </p:txBody>
      </p:sp>
      <p:sp>
        <p:nvSpPr>
          <p:cNvPr id="351235" name="Rectangle 3"/>
          <p:cNvSpPr>
            <a:spLocks noChangeArrowheads="1"/>
          </p:cNvSpPr>
          <p:nvPr/>
        </p:nvSpPr>
        <p:spPr bwMode="auto">
          <a:xfrm>
            <a:off x="765175" y="1219200"/>
            <a:ext cx="41878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页基本数据结构</a:t>
            </a:r>
            <a:r>
              <a:rPr lang="en-US" altLang="zh-CN">
                <a:solidFill>
                  <a:srgbClr val="FF0000"/>
                </a:solidFill>
              </a:rPr>
              <a:t>Page Table Entry(PTE)</a:t>
            </a:r>
          </a:p>
        </p:txBody>
      </p:sp>
      <p:grpSp>
        <p:nvGrpSpPr>
          <p:cNvPr id="351236" name="Group 4"/>
          <p:cNvGrpSpPr>
            <a:grpSpLocks/>
          </p:cNvGrpSpPr>
          <p:nvPr/>
        </p:nvGrpSpPr>
        <p:grpSpPr bwMode="auto">
          <a:xfrm>
            <a:off x="838200" y="2667000"/>
            <a:ext cx="7704138" cy="1601788"/>
            <a:chOff x="528" y="1824"/>
            <a:chExt cx="4853" cy="1009"/>
          </a:xfrm>
        </p:grpSpPr>
        <p:sp>
          <p:nvSpPr>
            <p:cNvPr id="63518" name="Rectangle 5"/>
            <p:cNvSpPr>
              <a:spLocks noChangeArrowheads="1"/>
            </p:cNvSpPr>
            <p:nvPr/>
          </p:nvSpPr>
          <p:spPr bwMode="auto">
            <a:xfrm>
              <a:off x="528" y="2202"/>
              <a:ext cx="2544"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rPr>
                <a:t>页框号</a:t>
              </a:r>
              <a:r>
                <a:rPr lang="en-US" altLang="zh-CN" sz="2400">
                  <a:solidFill>
                    <a:srgbClr val="FF0000"/>
                  </a:solidFill>
                </a:rPr>
                <a:t>(</a:t>
              </a:r>
              <a:r>
                <a:rPr lang="zh-CN" altLang="en-US" sz="2400">
                  <a:solidFill>
                    <a:srgbClr val="FF0000"/>
                  </a:solidFill>
                </a:rPr>
                <a:t>物理页号</a:t>
              </a:r>
              <a:r>
                <a:rPr lang="en-US" altLang="zh-CN" sz="2400">
                  <a:solidFill>
                    <a:srgbClr val="FF0000"/>
                  </a:solidFill>
                </a:rPr>
                <a:t>)ppn</a:t>
              </a:r>
            </a:p>
          </p:txBody>
        </p:sp>
        <p:sp>
          <p:nvSpPr>
            <p:cNvPr id="63519" name="Rectangle 6"/>
            <p:cNvSpPr>
              <a:spLocks noChangeArrowheads="1"/>
            </p:cNvSpPr>
            <p:nvPr/>
          </p:nvSpPr>
          <p:spPr bwMode="auto">
            <a:xfrm>
              <a:off x="3072" y="2202"/>
              <a:ext cx="576"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保留</a:t>
              </a:r>
            </a:p>
          </p:txBody>
        </p:sp>
        <p:sp>
          <p:nvSpPr>
            <p:cNvPr id="63520" name="Rectangle 7"/>
            <p:cNvSpPr>
              <a:spLocks noChangeArrowheads="1"/>
            </p:cNvSpPr>
            <p:nvPr/>
          </p:nvSpPr>
          <p:spPr bwMode="auto">
            <a:xfrm>
              <a:off x="3648" y="2202"/>
              <a:ext cx="192"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3521" name="Rectangle 8"/>
            <p:cNvSpPr>
              <a:spLocks noChangeArrowheads="1"/>
            </p:cNvSpPr>
            <p:nvPr/>
          </p:nvSpPr>
          <p:spPr bwMode="auto">
            <a:xfrm>
              <a:off x="3840" y="2202"/>
              <a:ext cx="192"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L</a:t>
              </a:r>
            </a:p>
          </p:txBody>
        </p:sp>
        <p:sp>
          <p:nvSpPr>
            <p:cNvPr id="63522" name="Rectangle 9"/>
            <p:cNvSpPr>
              <a:spLocks noChangeArrowheads="1"/>
            </p:cNvSpPr>
            <p:nvPr/>
          </p:nvSpPr>
          <p:spPr bwMode="auto">
            <a:xfrm>
              <a:off x="4032" y="2202"/>
              <a:ext cx="192"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D</a:t>
              </a:r>
            </a:p>
          </p:txBody>
        </p:sp>
        <p:sp>
          <p:nvSpPr>
            <p:cNvPr id="63523" name="Rectangle 10"/>
            <p:cNvSpPr>
              <a:spLocks noChangeArrowheads="1"/>
            </p:cNvSpPr>
            <p:nvPr/>
          </p:nvSpPr>
          <p:spPr bwMode="auto">
            <a:xfrm>
              <a:off x="4224" y="2202"/>
              <a:ext cx="192"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A</a:t>
              </a:r>
            </a:p>
          </p:txBody>
        </p:sp>
        <p:sp>
          <p:nvSpPr>
            <p:cNvPr id="63524" name="Rectangle 11"/>
            <p:cNvSpPr>
              <a:spLocks noChangeArrowheads="1"/>
            </p:cNvSpPr>
            <p:nvPr/>
          </p:nvSpPr>
          <p:spPr bwMode="auto">
            <a:xfrm>
              <a:off x="4416" y="2202"/>
              <a:ext cx="192"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PCD</a:t>
              </a:r>
            </a:p>
          </p:txBody>
        </p:sp>
        <p:sp>
          <p:nvSpPr>
            <p:cNvPr id="63525" name="Rectangle 12"/>
            <p:cNvSpPr>
              <a:spLocks noChangeArrowheads="1"/>
            </p:cNvSpPr>
            <p:nvPr/>
          </p:nvSpPr>
          <p:spPr bwMode="auto">
            <a:xfrm>
              <a:off x="4608" y="2202"/>
              <a:ext cx="192"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PWT</a:t>
              </a:r>
            </a:p>
          </p:txBody>
        </p:sp>
        <p:sp>
          <p:nvSpPr>
            <p:cNvPr id="63526" name="Rectangle 13"/>
            <p:cNvSpPr>
              <a:spLocks noChangeArrowheads="1"/>
            </p:cNvSpPr>
            <p:nvPr/>
          </p:nvSpPr>
          <p:spPr bwMode="auto">
            <a:xfrm>
              <a:off x="4800" y="2202"/>
              <a:ext cx="192"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U</a:t>
              </a:r>
            </a:p>
          </p:txBody>
        </p:sp>
        <p:sp>
          <p:nvSpPr>
            <p:cNvPr id="63527" name="Rectangle 14"/>
            <p:cNvSpPr>
              <a:spLocks noChangeArrowheads="1"/>
            </p:cNvSpPr>
            <p:nvPr/>
          </p:nvSpPr>
          <p:spPr bwMode="auto">
            <a:xfrm>
              <a:off x="4992" y="2202"/>
              <a:ext cx="192"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W</a:t>
              </a:r>
            </a:p>
          </p:txBody>
        </p:sp>
        <p:sp>
          <p:nvSpPr>
            <p:cNvPr id="63528" name="Rectangle 15"/>
            <p:cNvSpPr>
              <a:spLocks noChangeArrowheads="1"/>
            </p:cNvSpPr>
            <p:nvPr/>
          </p:nvSpPr>
          <p:spPr bwMode="auto">
            <a:xfrm>
              <a:off x="5184" y="2202"/>
              <a:ext cx="192" cy="38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P</a:t>
              </a:r>
            </a:p>
          </p:txBody>
        </p:sp>
        <p:sp>
          <p:nvSpPr>
            <p:cNvPr id="63529" name="Text Box 16"/>
            <p:cNvSpPr txBox="1">
              <a:spLocks noChangeArrowheads="1"/>
            </p:cNvSpPr>
            <p:nvPr/>
          </p:nvSpPr>
          <p:spPr bwMode="auto">
            <a:xfrm>
              <a:off x="5178"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3530" name="Text Box 17"/>
            <p:cNvSpPr txBox="1">
              <a:spLocks noChangeArrowheads="1"/>
            </p:cNvSpPr>
            <p:nvPr/>
          </p:nvSpPr>
          <p:spPr bwMode="auto">
            <a:xfrm>
              <a:off x="4996"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31" name="Text Box 18"/>
            <p:cNvSpPr txBox="1">
              <a:spLocks noChangeArrowheads="1"/>
            </p:cNvSpPr>
            <p:nvPr/>
          </p:nvSpPr>
          <p:spPr bwMode="auto">
            <a:xfrm>
              <a:off x="4804"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63532" name="Text Box 19"/>
            <p:cNvSpPr txBox="1">
              <a:spLocks noChangeArrowheads="1"/>
            </p:cNvSpPr>
            <p:nvPr/>
          </p:nvSpPr>
          <p:spPr bwMode="auto">
            <a:xfrm>
              <a:off x="4612"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63533" name="Text Box 20"/>
            <p:cNvSpPr txBox="1">
              <a:spLocks noChangeArrowheads="1"/>
            </p:cNvSpPr>
            <p:nvPr/>
          </p:nvSpPr>
          <p:spPr bwMode="auto">
            <a:xfrm>
              <a:off x="4420"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a:t>
              </a:r>
            </a:p>
          </p:txBody>
        </p:sp>
        <p:sp>
          <p:nvSpPr>
            <p:cNvPr id="63534" name="Text Box 21"/>
            <p:cNvSpPr txBox="1">
              <a:spLocks noChangeArrowheads="1"/>
            </p:cNvSpPr>
            <p:nvPr/>
          </p:nvSpPr>
          <p:spPr bwMode="auto">
            <a:xfrm>
              <a:off x="4228"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3535" name="Text Box 22"/>
            <p:cNvSpPr txBox="1">
              <a:spLocks noChangeArrowheads="1"/>
            </p:cNvSpPr>
            <p:nvPr/>
          </p:nvSpPr>
          <p:spPr bwMode="auto">
            <a:xfrm>
              <a:off x="4036"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6</a:t>
              </a:r>
            </a:p>
          </p:txBody>
        </p:sp>
        <p:sp>
          <p:nvSpPr>
            <p:cNvPr id="63536" name="Text Box 23"/>
            <p:cNvSpPr txBox="1">
              <a:spLocks noChangeArrowheads="1"/>
            </p:cNvSpPr>
            <p:nvPr/>
          </p:nvSpPr>
          <p:spPr bwMode="auto">
            <a:xfrm>
              <a:off x="3844"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3537" name="Text Box 24"/>
            <p:cNvSpPr txBox="1">
              <a:spLocks noChangeArrowheads="1"/>
            </p:cNvSpPr>
            <p:nvPr/>
          </p:nvSpPr>
          <p:spPr bwMode="auto">
            <a:xfrm>
              <a:off x="3652"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8</a:t>
              </a:r>
            </a:p>
          </p:txBody>
        </p:sp>
        <p:sp>
          <p:nvSpPr>
            <p:cNvPr id="63538" name="Text Box 25"/>
            <p:cNvSpPr txBox="1">
              <a:spLocks noChangeArrowheads="1"/>
            </p:cNvSpPr>
            <p:nvPr/>
          </p:nvSpPr>
          <p:spPr bwMode="auto">
            <a:xfrm>
              <a:off x="3156" y="2583"/>
              <a:ext cx="434"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11-9</a:t>
              </a:r>
            </a:p>
          </p:txBody>
        </p:sp>
        <p:sp>
          <p:nvSpPr>
            <p:cNvPr id="63539" name="Text Box 26"/>
            <p:cNvSpPr txBox="1">
              <a:spLocks noChangeArrowheads="1"/>
            </p:cNvSpPr>
            <p:nvPr/>
          </p:nvSpPr>
          <p:spPr bwMode="auto">
            <a:xfrm>
              <a:off x="1503" y="2583"/>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smtClean="0"/>
                <a:t>31-12 </a:t>
              </a:r>
              <a:endParaRPr lang="en-US" altLang="zh-CN" sz="2000" dirty="0"/>
            </a:p>
          </p:txBody>
        </p:sp>
        <p:sp>
          <p:nvSpPr>
            <p:cNvPr id="63540" name="Rectangle 27"/>
            <p:cNvSpPr>
              <a:spLocks noChangeArrowheads="1"/>
            </p:cNvSpPr>
            <p:nvPr/>
          </p:nvSpPr>
          <p:spPr bwMode="auto">
            <a:xfrm>
              <a:off x="528" y="1824"/>
              <a:ext cx="1842"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sym typeface="Symbol" panose="05050102010706020507" pitchFamily="18" charset="2"/>
                </a:rPr>
                <a:t>Intel x86</a:t>
              </a:r>
              <a:r>
                <a:rPr lang="zh-CN" altLang="en-US" sz="2400">
                  <a:solidFill>
                    <a:srgbClr val="FF0000"/>
                  </a:solidFill>
                  <a:sym typeface="Symbol" panose="05050102010706020507" pitchFamily="18" charset="2"/>
                </a:rPr>
                <a:t>结构的</a:t>
              </a:r>
              <a:r>
                <a:rPr lang="en-US" altLang="zh-CN" sz="2400">
                  <a:solidFill>
                    <a:srgbClr val="FF0000"/>
                  </a:solidFill>
                  <a:sym typeface="Symbol" panose="05050102010706020507" pitchFamily="18" charset="2"/>
                </a:rPr>
                <a:t>PTE</a:t>
              </a:r>
            </a:p>
          </p:txBody>
        </p:sp>
        <p:sp>
          <p:nvSpPr>
            <p:cNvPr id="54" name="Rectangle 27"/>
            <p:cNvSpPr>
              <a:spLocks noChangeArrowheads="1"/>
            </p:cNvSpPr>
            <p:nvPr/>
          </p:nvSpPr>
          <p:spPr bwMode="auto">
            <a:xfrm>
              <a:off x="1296" y="2542"/>
              <a:ext cx="849" cy="291"/>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2400" dirty="0">
                <a:solidFill>
                  <a:srgbClr val="FF0000"/>
                </a:solidFill>
                <a:sym typeface="Symbol" panose="05050102010706020507" pitchFamily="18" charset="2"/>
              </a:endParaRPr>
            </a:p>
          </p:txBody>
        </p:sp>
      </p:grpSp>
      <p:sp>
        <p:nvSpPr>
          <p:cNvPr id="351260" name="Text Box 28"/>
          <p:cNvSpPr txBox="1">
            <a:spLocks noChangeArrowheads="1"/>
          </p:cNvSpPr>
          <p:nvPr/>
        </p:nvSpPr>
        <p:spPr bwMode="auto">
          <a:xfrm>
            <a:off x="869950" y="4699000"/>
            <a:ext cx="7893050" cy="1930400"/>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latin typeface="Courier New" panose="02070309020205020404" pitchFamily="49" charset="0"/>
              </a:rPr>
              <a:t>unsigned </a:t>
            </a:r>
            <a:r>
              <a:rPr lang="en-US" altLang="zh-CN" sz="2000" dirty="0">
                <a:solidFill>
                  <a:srgbClr val="FF0000"/>
                </a:solidFill>
                <a:latin typeface="Courier New" panose="02070309020205020404" pitchFamily="49" charset="0"/>
              </a:rPr>
              <a:t>translate</a:t>
            </a:r>
            <a:r>
              <a:rPr lang="en-US" altLang="zh-CN" sz="2000" dirty="0">
                <a:latin typeface="Courier New" panose="02070309020205020404" pitchFamily="49" charset="0"/>
              </a:rPr>
              <a:t>(unsigned </a:t>
            </a:r>
            <a:r>
              <a:rPr lang="en-US" altLang="zh-CN" sz="2000" dirty="0" err="1">
                <a:latin typeface="Courier New" panose="02070309020205020404" pitchFamily="49" charset="0"/>
              </a:rPr>
              <a:t>va</a:t>
            </a:r>
            <a:r>
              <a:rPr lang="en-US" altLang="zh-CN" sz="2000" dirty="0">
                <a:latin typeface="Courier New" panose="02070309020205020404" pitchFamily="49" charset="0"/>
              </a:rPr>
              <a:t>, </a:t>
            </a:r>
            <a:r>
              <a:rPr lang="en-US" altLang="zh-CN" sz="2000" dirty="0" err="1">
                <a:latin typeface="Courier New" panose="02070309020205020404" pitchFamily="49" charset="0"/>
              </a:rPr>
              <a:t>int</a:t>
            </a:r>
            <a:r>
              <a:rPr lang="en-US" altLang="zh-CN" sz="2000" dirty="0">
                <a:latin typeface="Courier New" panose="02070309020205020404" pitchFamily="49" charset="0"/>
              </a:rPr>
              <a:t> </a:t>
            </a:r>
            <a:r>
              <a:rPr lang="en-US" altLang="zh-CN" sz="2000" dirty="0" err="1">
                <a:latin typeface="Courier New" panose="02070309020205020404" pitchFamily="49" charset="0"/>
              </a:rPr>
              <a:t>wr</a:t>
            </a:r>
            <a:r>
              <a:rPr lang="en-US" altLang="zh-CN" sz="2000" dirty="0">
                <a:latin typeface="Courier New" panose="02070309020205020404" pitchFamily="49" charset="0"/>
              </a:rPr>
              <a:t>) {</a:t>
            </a:r>
          </a:p>
          <a:p>
            <a:pPr eaLnBrk="1" hangingPunct="1">
              <a:lnSpc>
                <a:spcPct val="120000"/>
              </a:lnSpc>
              <a:spcBef>
                <a:spcPct val="0"/>
              </a:spcBef>
              <a:buClrTx/>
              <a:buSzTx/>
              <a:buFontTx/>
              <a:buNone/>
            </a:pPr>
            <a:r>
              <a:rPr lang="en-US" altLang="zh-CN" sz="2000" dirty="0">
                <a:latin typeface="Courier New" panose="02070309020205020404" pitchFamily="49" charset="0"/>
              </a:rPr>
              <a:t>  </a:t>
            </a:r>
            <a:r>
              <a:rPr lang="en-US" altLang="zh-CN" sz="2000" dirty="0" err="1">
                <a:latin typeface="Courier New" panose="02070309020205020404" pitchFamily="49" charset="0"/>
              </a:rPr>
              <a:t>struct</a:t>
            </a:r>
            <a:r>
              <a:rPr lang="en-US" altLang="zh-CN" sz="2000" dirty="0">
                <a:latin typeface="Courier New" panose="02070309020205020404" pitchFamily="49" charset="0"/>
              </a:rPr>
              <a:t> </a:t>
            </a:r>
            <a:r>
              <a:rPr lang="en-US" altLang="zh-CN" sz="2000" dirty="0" err="1">
                <a:latin typeface="Courier New" panose="02070309020205020404" pitchFamily="49" charset="0"/>
              </a:rPr>
              <a:t>pte</a:t>
            </a:r>
            <a:r>
              <a:rPr lang="en-US" altLang="zh-CN" sz="2000" dirty="0">
                <a:latin typeface="Courier New" panose="02070309020205020404" pitchFamily="49" charset="0"/>
              </a:rPr>
              <a:t> *</a:t>
            </a:r>
            <a:r>
              <a:rPr lang="en-US" altLang="zh-CN" sz="2000" dirty="0" err="1">
                <a:latin typeface="Courier New" panose="02070309020205020404" pitchFamily="49" charset="0"/>
              </a:rPr>
              <a:t>pte</a:t>
            </a:r>
            <a:r>
              <a:rPr lang="en-US" altLang="zh-CN" sz="2000" dirty="0">
                <a:latin typeface="Courier New" panose="02070309020205020404" pitchFamily="49" charset="0"/>
              </a:rPr>
              <a:t> = &amp;</a:t>
            </a:r>
            <a:r>
              <a:rPr lang="en-US" altLang="zh-CN" sz="2000" dirty="0" err="1">
                <a:solidFill>
                  <a:srgbClr val="FF0000"/>
                </a:solidFill>
                <a:latin typeface="Courier New" panose="02070309020205020404" pitchFamily="49" charset="0"/>
              </a:rPr>
              <a:t>page_table</a:t>
            </a:r>
            <a:r>
              <a:rPr lang="en-US" altLang="zh-CN" sz="2000" dirty="0">
                <a:solidFill>
                  <a:srgbClr val="FF0000"/>
                </a:solidFill>
                <a:latin typeface="Courier New" panose="02070309020205020404" pitchFamily="49" charset="0"/>
              </a:rPr>
              <a:t>[</a:t>
            </a:r>
            <a:r>
              <a:rPr lang="en-US" altLang="zh-CN" sz="2000" dirty="0" err="1">
                <a:solidFill>
                  <a:srgbClr val="FF0000"/>
                </a:solidFill>
                <a:latin typeface="Courier New" panose="02070309020205020404" pitchFamily="49" charset="0"/>
              </a:rPr>
              <a:t>va</a:t>
            </a:r>
            <a:r>
              <a:rPr lang="en-US" altLang="zh-CN" sz="2000" dirty="0">
                <a:solidFill>
                  <a:srgbClr val="FF0000"/>
                </a:solidFill>
                <a:latin typeface="Courier New" panose="02070309020205020404" pitchFamily="49" charset="0"/>
              </a:rPr>
              <a:t> &gt;&gt; 12</a:t>
            </a:r>
            <a:r>
              <a:rPr lang="en-US" altLang="zh-CN" sz="2000" dirty="0" smtClean="0">
                <a:solidFill>
                  <a:srgbClr val="FF0000"/>
                </a:solidFill>
                <a:latin typeface="Courier New" panose="02070309020205020404" pitchFamily="49" charset="0"/>
              </a:rPr>
              <a:t>];//</a:t>
            </a:r>
            <a:r>
              <a:rPr lang="zh-CN" altLang="en-US" sz="2000" dirty="0" smtClean="0">
                <a:solidFill>
                  <a:srgbClr val="FF0000"/>
                </a:solidFill>
                <a:latin typeface="Courier New" panose="02070309020205020404" pitchFamily="49" charset="0"/>
              </a:rPr>
              <a:t>页号</a:t>
            </a:r>
            <a:r>
              <a:rPr lang="en-US" altLang="zh-CN" sz="2000" dirty="0" smtClean="0">
                <a:latin typeface="Courier New" panose="02070309020205020404" pitchFamily="49" charset="0"/>
              </a:rPr>
              <a:t>  </a:t>
            </a:r>
            <a:endParaRPr lang="en-US" altLang="zh-CN" sz="2000" dirty="0">
              <a:latin typeface="Courier New" panose="02070309020205020404" pitchFamily="49" charset="0"/>
            </a:endParaRPr>
          </a:p>
          <a:p>
            <a:pPr eaLnBrk="1" hangingPunct="1">
              <a:lnSpc>
                <a:spcPct val="120000"/>
              </a:lnSpc>
              <a:spcBef>
                <a:spcPct val="0"/>
              </a:spcBef>
              <a:buClrTx/>
              <a:buSzTx/>
              <a:buFontTx/>
              <a:buNone/>
            </a:pPr>
            <a:r>
              <a:rPr lang="en-US" altLang="zh-CN" sz="2000" dirty="0">
                <a:latin typeface="Courier New" panose="02070309020205020404" pitchFamily="49" charset="0"/>
              </a:rPr>
              <a:t>  if(!</a:t>
            </a:r>
            <a:r>
              <a:rPr lang="en-US" altLang="zh-CN" sz="2000" dirty="0" err="1">
                <a:latin typeface="Courier New" panose="02070309020205020404" pitchFamily="49" charset="0"/>
              </a:rPr>
              <a:t>pte</a:t>
            </a:r>
            <a:r>
              <a:rPr lang="en-US" altLang="zh-CN" sz="2000" dirty="0">
                <a:latin typeface="Courier New" panose="02070309020205020404" pitchFamily="49" charset="0"/>
              </a:rPr>
              <a:t>-&gt;valid || (</a:t>
            </a:r>
            <a:r>
              <a:rPr lang="en-US" altLang="zh-CN" sz="2000" dirty="0" err="1">
                <a:latin typeface="Courier New" panose="02070309020205020404" pitchFamily="49" charset="0"/>
              </a:rPr>
              <a:t>wr</a:t>
            </a:r>
            <a:r>
              <a:rPr lang="en-US" altLang="zh-CN" sz="2000" dirty="0">
                <a:latin typeface="Courier New" panose="02070309020205020404" pitchFamily="49" charset="0"/>
              </a:rPr>
              <a:t> &amp;&amp; !</a:t>
            </a:r>
            <a:r>
              <a:rPr lang="en-US" altLang="zh-CN" sz="2000" dirty="0" err="1">
                <a:latin typeface="Courier New" panose="02070309020205020404" pitchFamily="49" charset="0"/>
              </a:rPr>
              <a:t>pte</a:t>
            </a:r>
            <a:r>
              <a:rPr lang="en-US" altLang="zh-CN" sz="2000" dirty="0">
                <a:latin typeface="Courier New" panose="02070309020205020404" pitchFamily="49" charset="0"/>
              </a:rPr>
              <a:t>-&gt;writeable))  </a:t>
            </a:r>
          </a:p>
          <a:p>
            <a:pPr eaLnBrk="1" hangingPunct="1">
              <a:lnSpc>
                <a:spcPct val="120000"/>
              </a:lnSpc>
              <a:spcBef>
                <a:spcPct val="0"/>
              </a:spcBef>
              <a:buClrTx/>
              <a:buSzTx/>
              <a:buFontTx/>
              <a:buNone/>
            </a:pPr>
            <a:r>
              <a:rPr lang="en-US" altLang="zh-CN" sz="2000" dirty="0">
                <a:latin typeface="Courier New" panose="02070309020205020404" pitchFamily="49" charset="0"/>
              </a:rPr>
              <a:t>		throw </a:t>
            </a:r>
            <a:r>
              <a:rPr lang="en-US" altLang="zh-CN" sz="2000" dirty="0" err="1">
                <a:latin typeface="Courier New" panose="02070309020205020404" pitchFamily="49" charset="0"/>
              </a:rPr>
              <a:t>address_fault</a:t>
            </a:r>
            <a:r>
              <a:rPr lang="en-US" altLang="zh-CN" sz="2000" dirty="0">
                <a:latin typeface="Courier New" panose="02070309020205020404" pitchFamily="49" charset="0"/>
              </a:rPr>
              <a:t>;</a:t>
            </a:r>
          </a:p>
          <a:p>
            <a:pPr eaLnBrk="1" hangingPunct="1">
              <a:lnSpc>
                <a:spcPct val="120000"/>
              </a:lnSpc>
              <a:spcBef>
                <a:spcPct val="0"/>
              </a:spcBef>
              <a:buClrTx/>
              <a:buSzTx/>
              <a:buFontTx/>
              <a:buNone/>
            </a:pPr>
            <a:r>
              <a:rPr lang="en-US" altLang="zh-CN" sz="2000" dirty="0">
                <a:latin typeface="Courier New" panose="02070309020205020404" pitchFamily="49" charset="0"/>
              </a:rPr>
              <a:t>	return </a:t>
            </a:r>
            <a:r>
              <a:rPr lang="en-US" altLang="zh-CN" sz="2000" dirty="0">
                <a:solidFill>
                  <a:srgbClr val="FF0000"/>
                </a:solidFill>
                <a:latin typeface="Courier New" panose="02070309020205020404" pitchFamily="49" charset="0"/>
              </a:rPr>
              <a:t>(</a:t>
            </a:r>
            <a:r>
              <a:rPr lang="en-US" altLang="zh-CN" sz="2000" dirty="0" err="1">
                <a:solidFill>
                  <a:srgbClr val="FF0000"/>
                </a:solidFill>
                <a:latin typeface="Courier New" panose="02070309020205020404" pitchFamily="49" charset="0"/>
              </a:rPr>
              <a:t>pte</a:t>
            </a:r>
            <a:r>
              <a:rPr lang="en-US" altLang="zh-CN" sz="2000" dirty="0">
                <a:solidFill>
                  <a:srgbClr val="FF0000"/>
                </a:solidFill>
                <a:latin typeface="Courier New" panose="02070309020205020404" pitchFamily="49" charset="0"/>
              </a:rPr>
              <a:t>-&gt;</a:t>
            </a:r>
            <a:r>
              <a:rPr lang="en-US" altLang="zh-CN" sz="2000" dirty="0" err="1">
                <a:solidFill>
                  <a:srgbClr val="FF0000"/>
                </a:solidFill>
                <a:latin typeface="Courier New" panose="02070309020205020404" pitchFamily="49" charset="0"/>
              </a:rPr>
              <a:t>ppn</a:t>
            </a:r>
            <a:r>
              <a:rPr lang="en-US" altLang="zh-CN" sz="2000" dirty="0">
                <a:solidFill>
                  <a:srgbClr val="FF0000"/>
                </a:solidFill>
                <a:latin typeface="Courier New" panose="02070309020205020404" pitchFamily="49" charset="0"/>
              </a:rPr>
              <a:t> &lt;&lt; 12) | </a:t>
            </a:r>
            <a:r>
              <a:rPr lang="en-US" altLang="zh-CN" sz="2000" dirty="0">
                <a:solidFill>
                  <a:srgbClr val="33CC33"/>
                </a:solidFill>
                <a:latin typeface="Courier New" panose="02070309020205020404" pitchFamily="49" charset="0"/>
              </a:rPr>
              <a:t>(</a:t>
            </a:r>
            <a:r>
              <a:rPr lang="en-US" altLang="zh-CN" sz="2000" dirty="0" err="1">
                <a:solidFill>
                  <a:srgbClr val="33CC33"/>
                </a:solidFill>
                <a:latin typeface="Courier New" panose="02070309020205020404" pitchFamily="49" charset="0"/>
              </a:rPr>
              <a:t>va</a:t>
            </a:r>
            <a:r>
              <a:rPr lang="en-US" altLang="zh-CN" sz="2000" dirty="0">
                <a:solidFill>
                  <a:srgbClr val="33CC33"/>
                </a:solidFill>
                <a:latin typeface="Courier New" panose="02070309020205020404" pitchFamily="49" charset="0"/>
              </a:rPr>
              <a:t> &amp; 0xfff); </a:t>
            </a:r>
            <a:r>
              <a:rPr lang="en-US" altLang="zh-CN" sz="2000" dirty="0">
                <a:latin typeface="Courier New" panose="02070309020205020404" pitchFamily="49" charset="0"/>
              </a:rPr>
              <a:t>}</a:t>
            </a:r>
          </a:p>
        </p:txBody>
      </p:sp>
      <p:grpSp>
        <p:nvGrpSpPr>
          <p:cNvPr id="63494" name="Group 29"/>
          <p:cNvGrpSpPr>
            <a:grpSpLocks/>
          </p:cNvGrpSpPr>
          <p:nvPr/>
        </p:nvGrpSpPr>
        <p:grpSpPr bwMode="auto">
          <a:xfrm>
            <a:off x="4953000" y="1219200"/>
            <a:ext cx="3810000" cy="1919288"/>
            <a:chOff x="3264" y="2535"/>
            <a:chExt cx="2400" cy="1209"/>
          </a:xfrm>
        </p:grpSpPr>
        <p:sp>
          <p:nvSpPr>
            <p:cNvPr id="63498" name="Rectangle 30"/>
            <p:cNvSpPr>
              <a:spLocks noChangeArrowheads="1"/>
            </p:cNvSpPr>
            <p:nvPr/>
          </p:nvSpPr>
          <p:spPr bwMode="auto">
            <a:xfrm>
              <a:off x="3840" y="2535"/>
              <a:ext cx="864"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3499" name="Rectangle 31"/>
            <p:cNvSpPr>
              <a:spLocks noChangeArrowheads="1"/>
            </p:cNvSpPr>
            <p:nvPr/>
          </p:nvSpPr>
          <p:spPr bwMode="auto">
            <a:xfrm>
              <a:off x="4704" y="2535"/>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3500" name="Rectangle 32"/>
            <p:cNvSpPr>
              <a:spLocks noChangeArrowheads="1"/>
            </p:cNvSpPr>
            <p:nvPr/>
          </p:nvSpPr>
          <p:spPr bwMode="auto">
            <a:xfrm>
              <a:off x="3264" y="2535"/>
              <a:ext cx="57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3501" name="Rectangle 33"/>
            <p:cNvSpPr>
              <a:spLocks noChangeArrowheads="1"/>
            </p:cNvSpPr>
            <p:nvPr/>
          </p:nvSpPr>
          <p:spPr bwMode="auto">
            <a:xfrm>
              <a:off x="3840" y="2803"/>
              <a:ext cx="864"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3502" name="Rectangle 34"/>
            <p:cNvSpPr>
              <a:spLocks noChangeArrowheads="1"/>
            </p:cNvSpPr>
            <p:nvPr/>
          </p:nvSpPr>
          <p:spPr bwMode="auto">
            <a:xfrm>
              <a:off x="4704" y="2803"/>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3503" name="Rectangle 35"/>
            <p:cNvSpPr>
              <a:spLocks noChangeArrowheads="1"/>
            </p:cNvSpPr>
            <p:nvPr/>
          </p:nvSpPr>
          <p:spPr bwMode="auto">
            <a:xfrm>
              <a:off x="3264" y="2803"/>
              <a:ext cx="57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3504" name="Rectangle 36"/>
            <p:cNvSpPr>
              <a:spLocks noChangeArrowheads="1"/>
            </p:cNvSpPr>
            <p:nvPr/>
          </p:nvSpPr>
          <p:spPr bwMode="auto">
            <a:xfrm>
              <a:off x="3840" y="3024"/>
              <a:ext cx="864"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05" name="Rectangle 37"/>
            <p:cNvSpPr>
              <a:spLocks noChangeArrowheads="1"/>
            </p:cNvSpPr>
            <p:nvPr/>
          </p:nvSpPr>
          <p:spPr bwMode="auto">
            <a:xfrm>
              <a:off x="4704" y="302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3506" name="Rectangle 38"/>
            <p:cNvSpPr>
              <a:spLocks noChangeArrowheads="1"/>
            </p:cNvSpPr>
            <p:nvPr/>
          </p:nvSpPr>
          <p:spPr bwMode="auto">
            <a:xfrm>
              <a:off x="3264" y="3024"/>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63507" name="Rectangle 39"/>
            <p:cNvSpPr>
              <a:spLocks noChangeArrowheads="1"/>
            </p:cNvSpPr>
            <p:nvPr/>
          </p:nvSpPr>
          <p:spPr bwMode="auto">
            <a:xfrm>
              <a:off x="3840" y="3264"/>
              <a:ext cx="864"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3508" name="Rectangle 40"/>
            <p:cNvSpPr>
              <a:spLocks noChangeArrowheads="1"/>
            </p:cNvSpPr>
            <p:nvPr/>
          </p:nvSpPr>
          <p:spPr bwMode="auto">
            <a:xfrm>
              <a:off x="4704" y="326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3509" name="Rectangle 41"/>
            <p:cNvSpPr>
              <a:spLocks noChangeArrowheads="1"/>
            </p:cNvSpPr>
            <p:nvPr/>
          </p:nvSpPr>
          <p:spPr bwMode="auto">
            <a:xfrm>
              <a:off x="3264" y="3264"/>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a:t>
              </a:r>
            </a:p>
          </p:txBody>
        </p:sp>
        <p:sp>
          <p:nvSpPr>
            <p:cNvPr id="63510" name="Rectangle 42"/>
            <p:cNvSpPr>
              <a:spLocks noChangeArrowheads="1"/>
            </p:cNvSpPr>
            <p:nvPr/>
          </p:nvSpPr>
          <p:spPr bwMode="auto">
            <a:xfrm>
              <a:off x="3840" y="3504"/>
              <a:ext cx="864"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3511" name="Rectangle 43"/>
            <p:cNvSpPr>
              <a:spLocks noChangeArrowheads="1"/>
            </p:cNvSpPr>
            <p:nvPr/>
          </p:nvSpPr>
          <p:spPr bwMode="auto">
            <a:xfrm>
              <a:off x="4704" y="350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3512" name="Rectangle 44"/>
            <p:cNvSpPr>
              <a:spLocks noChangeArrowheads="1"/>
            </p:cNvSpPr>
            <p:nvPr/>
          </p:nvSpPr>
          <p:spPr bwMode="auto">
            <a:xfrm>
              <a:off x="3264" y="3504"/>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3</a:t>
              </a:r>
            </a:p>
          </p:txBody>
        </p:sp>
        <p:sp>
          <p:nvSpPr>
            <p:cNvPr id="63513" name="Rectangle 45"/>
            <p:cNvSpPr>
              <a:spLocks noChangeArrowheads="1"/>
            </p:cNvSpPr>
            <p:nvPr/>
          </p:nvSpPr>
          <p:spPr bwMode="auto">
            <a:xfrm>
              <a:off x="5184" y="2535"/>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有效</a:t>
              </a:r>
            </a:p>
          </p:txBody>
        </p:sp>
        <p:sp>
          <p:nvSpPr>
            <p:cNvPr id="63514" name="Rectangle 46"/>
            <p:cNvSpPr>
              <a:spLocks noChangeArrowheads="1"/>
            </p:cNvSpPr>
            <p:nvPr/>
          </p:nvSpPr>
          <p:spPr bwMode="auto">
            <a:xfrm>
              <a:off x="5184" y="2803"/>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15" name="Rectangle 47"/>
            <p:cNvSpPr>
              <a:spLocks noChangeArrowheads="1"/>
            </p:cNvSpPr>
            <p:nvPr/>
          </p:nvSpPr>
          <p:spPr bwMode="auto">
            <a:xfrm>
              <a:off x="5184" y="302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16" name="Rectangle 48"/>
            <p:cNvSpPr>
              <a:spLocks noChangeArrowheads="1"/>
            </p:cNvSpPr>
            <p:nvPr/>
          </p:nvSpPr>
          <p:spPr bwMode="auto">
            <a:xfrm>
              <a:off x="5184" y="326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3517" name="Rectangle 49"/>
            <p:cNvSpPr>
              <a:spLocks noChangeArrowheads="1"/>
            </p:cNvSpPr>
            <p:nvPr/>
          </p:nvSpPr>
          <p:spPr bwMode="auto">
            <a:xfrm>
              <a:off x="5184" y="350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grpSp>
      <p:sp>
        <p:nvSpPr>
          <p:cNvPr id="63495" name="AutoShape 50"/>
          <p:cNvSpPr>
            <a:spLocks noChangeArrowheads="1"/>
          </p:cNvSpPr>
          <p:nvPr/>
        </p:nvSpPr>
        <p:spPr bwMode="auto">
          <a:xfrm rot="10800000">
            <a:off x="5562600" y="533400"/>
            <a:ext cx="1828800" cy="533400"/>
          </a:xfrm>
          <a:prstGeom prst="wedgeRoundRectCallout">
            <a:avLst>
              <a:gd name="adj1" fmla="val 65449"/>
              <a:gd name="adj2" fmla="val -16666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可以删掉</a:t>
            </a:r>
            <a:r>
              <a:rPr lang="en-US" altLang="zh-CN" sz="2400"/>
              <a:t>!</a:t>
            </a:r>
          </a:p>
        </p:txBody>
      </p:sp>
      <p:sp>
        <p:nvSpPr>
          <p:cNvPr id="63496" name="Oval 51"/>
          <p:cNvSpPr>
            <a:spLocks noChangeArrowheads="1"/>
          </p:cNvSpPr>
          <p:nvPr/>
        </p:nvSpPr>
        <p:spPr bwMode="auto">
          <a:xfrm>
            <a:off x="5181600" y="1600200"/>
            <a:ext cx="457200" cy="1524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3497" name="矩形 1"/>
          <p:cNvSpPr>
            <a:spLocks noChangeArrowheads="1"/>
          </p:cNvSpPr>
          <p:nvPr/>
        </p:nvSpPr>
        <p:spPr bwMode="auto">
          <a:xfrm>
            <a:off x="762000" y="4248150"/>
            <a:ext cx="640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a:t>由逻辑</a:t>
            </a:r>
            <a:r>
              <a:rPr lang="zh-CN" altLang="en-US" sz="2000" dirty="0" smtClean="0"/>
              <a:t>地址</a:t>
            </a:r>
            <a:r>
              <a:rPr lang="en-US" altLang="zh-CN" sz="2000" dirty="0" err="1" smtClean="0"/>
              <a:t>va</a:t>
            </a:r>
            <a:r>
              <a:rPr lang="zh-CN" altLang="en-US" sz="2000" dirty="0" smtClean="0"/>
              <a:t>找到</a:t>
            </a:r>
            <a:r>
              <a:rPr lang="zh-CN" altLang="en-US" sz="2000" dirty="0"/>
              <a:t>物理地址</a:t>
            </a:r>
            <a:r>
              <a:rPr lang="zh-CN" altLang="en-US" sz="2000" dirty="0" smtClean="0"/>
              <a:t>，只有一级</a:t>
            </a:r>
            <a:r>
              <a:rPr lang="zh-CN" altLang="en-US" sz="2000" dirty="0"/>
              <a:t>页表，每页</a:t>
            </a:r>
            <a:r>
              <a:rPr lang="en-US" altLang="zh-CN" sz="2000" dirty="0"/>
              <a:t>4k</a:t>
            </a:r>
            <a:endParaRPr lang="zh-CN" altLang="en-US" sz="2000" dirty="0"/>
          </a:p>
        </p:txBody>
      </p:sp>
      <p:sp>
        <p:nvSpPr>
          <p:cNvPr id="53" name="Text Box 28"/>
          <p:cNvSpPr txBox="1">
            <a:spLocks noChangeArrowheads="1"/>
          </p:cNvSpPr>
          <p:nvPr/>
        </p:nvSpPr>
        <p:spPr bwMode="auto">
          <a:xfrm>
            <a:off x="5638800" y="1230124"/>
            <a:ext cx="3360738" cy="44627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en-US" altLang="zh-CN" sz="2000" dirty="0">
              <a:latin typeface="Courier New" panose="02070309020205020404" pitchFamily="49" charset="0"/>
            </a:endParaRPr>
          </a:p>
        </p:txBody>
      </p:sp>
      <p:pic>
        <p:nvPicPr>
          <p:cNvPr id="2" name="图片 1"/>
          <p:cNvPicPr>
            <a:picLocks noChangeAspect="1"/>
          </p:cNvPicPr>
          <p:nvPr/>
        </p:nvPicPr>
        <p:blipFill rotWithShape="1">
          <a:blip r:embed="rId3"/>
          <a:srcRect t="2542"/>
          <a:stretch/>
        </p:blipFill>
        <p:spPr>
          <a:xfrm>
            <a:off x="32839" y="151592"/>
            <a:ext cx="4746625" cy="2986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1235"/>
                                        </p:tgtEl>
                                        <p:attrNameLst>
                                          <p:attrName>style.visibility</p:attrName>
                                        </p:attrNameLst>
                                      </p:cBhvr>
                                      <p:to>
                                        <p:strVal val="visible"/>
                                      </p:to>
                                    </p:set>
                                    <p:animEffect transition="in" filter="dissolve">
                                      <p:cBhvr>
                                        <p:cTn id="7" dur="500"/>
                                        <p:tgtEl>
                                          <p:spTgt spid="3512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1236"/>
                                        </p:tgtEl>
                                        <p:attrNameLst>
                                          <p:attrName>style.visibility</p:attrName>
                                        </p:attrNameLst>
                                      </p:cBhvr>
                                      <p:to>
                                        <p:strVal val="visible"/>
                                      </p:to>
                                    </p:set>
                                    <p:animEffect transition="in" filter="dissolve">
                                      <p:cBhvr>
                                        <p:cTn id="17" dur="500"/>
                                        <p:tgtEl>
                                          <p:spTgt spid="35123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3497"/>
                                        </p:tgtEl>
                                        <p:attrNameLst>
                                          <p:attrName>style.visibility</p:attrName>
                                        </p:attrNameLst>
                                      </p:cBhvr>
                                      <p:to>
                                        <p:strVal val="visible"/>
                                      </p:to>
                                    </p:set>
                                    <p:anim calcmode="lin" valueType="num">
                                      <p:cBhvr additive="base">
                                        <p:cTn id="22" dur="500" fill="hold"/>
                                        <p:tgtEl>
                                          <p:spTgt spid="63497"/>
                                        </p:tgtEl>
                                        <p:attrNameLst>
                                          <p:attrName>ppt_x</p:attrName>
                                        </p:attrNameLst>
                                      </p:cBhvr>
                                      <p:tavLst>
                                        <p:tav tm="0">
                                          <p:val>
                                            <p:strVal val="#ppt_x"/>
                                          </p:val>
                                        </p:tav>
                                        <p:tav tm="100000">
                                          <p:val>
                                            <p:strVal val="#ppt_x"/>
                                          </p:val>
                                        </p:tav>
                                      </p:tavLst>
                                    </p:anim>
                                    <p:anim calcmode="lin" valueType="num">
                                      <p:cBhvr additive="base">
                                        <p:cTn id="23" dur="500" fill="hold"/>
                                        <p:tgtEl>
                                          <p:spTgt spid="6349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51260"/>
                                        </p:tgtEl>
                                        <p:attrNameLst>
                                          <p:attrName>style.visibility</p:attrName>
                                        </p:attrNameLst>
                                      </p:cBhvr>
                                      <p:to>
                                        <p:strVal val="visible"/>
                                      </p:to>
                                    </p:set>
                                    <p:animEffect transition="in" filter="dissolve">
                                      <p:cBhvr>
                                        <p:cTn id="34" dur="500"/>
                                        <p:tgtEl>
                                          <p:spTgt spid="351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p:bldP spid="351260" grpId="0" animBg="1"/>
      <p:bldP spid="63497" grpId="0"/>
      <p:bldP spid="5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04800" y="457200"/>
            <a:ext cx="73914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600" dirty="0" smtClean="0"/>
              <a:t>分页内存管理，逻辑地址空间范围</a:t>
            </a:r>
            <a:endParaRPr lang="zh-CN" altLang="en-US" sz="3600" dirty="0"/>
          </a:p>
        </p:txBody>
      </p:sp>
      <p:sp>
        <p:nvSpPr>
          <p:cNvPr id="58371" name="AutoShape 3"/>
          <p:cNvSpPr>
            <a:spLocks noChangeAspect="1" noChangeArrowheads="1"/>
          </p:cNvSpPr>
          <p:nvPr/>
        </p:nvSpPr>
        <p:spPr bwMode="auto">
          <a:xfrm>
            <a:off x="419100" y="1031875"/>
            <a:ext cx="83439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8372" name="Rectangle 4"/>
          <p:cNvSpPr>
            <a:spLocks noChangeArrowheads="1"/>
          </p:cNvSpPr>
          <p:nvPr/>
        </p:nvSpPr>
        <p:spPr bwMode="auto">
          <a:xfrm>
            <a:off x="847725" y="3095625"/>
            <a:ext cx="1497013" cy="3154363"/>
          </a:xfrm>
          <a:prstGeom prst="rect">
            <a:avLst/>
          </a:prstGeom>
          <a:solidFill>
            <a:srgbClr val="0000FF">
              <a:alpha val="9019"/>
            </a:srgbClr>
          </a:solidFill>
          <a:ln w="9525">
            <a:solidFill>
              <a:srgbClr val="000000"/>
            </a:solidFill>
            <a:miter lim="800000"/>
            <a:headEnd/>
            <a:tailEnd/>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zh-CN" altLang="en-US" sz="2000" dirty="0">
                <a:latin typeface="Times New Roman" panose="02020603050405020304" pitchFamily="18" charset="0"/>
              </a:rPr>
              <a:t>第</a:t>
            </a:r>
            <a:r>
              <a:rPr lang="en-US" altLang="zh-CN" sz="2000" dirty="0">
                <a:solidFill>
                  <a:srgbClr val="0033CC"/>
                </a:solidFill>
                <a:latin typeface="Times New Roman" panose="02020603050405020304" pitchFamily="18" charset="0"/>
              </a:rPr>
              <a:t>0</a:t>
            </a:r>
            <a:r>
              <a:rPr lang="zh-CN" altLang="en-US" sz="2000" dirty="0">
                <a:latin typeface="Times New Roman" panose="02020603050405020304" pitchFamily="18" charset="0"/>
              </a:rPr>
              <a:t>页</a:t>
            </a:r>
          </a:p>
          <a:p>
            <a:pPr algn="ctr" eaLnBrk="1" hangingPunct="1">
              <a:lnSpc>
                <a:spcPct val="130000"/>
              </a:lnSpc>
              <a:spcBef>
                <a:spcPct val="0"/>
              </a:spcBef>
              <a:buClrTx/>
              <a:buSzTx/>
              <a:buFontTx/>
              <a:buNone/>
            </a:pPr>
            <a:r>
              <a:rPr lang="zh-CN" altLang="en-US" sz="2000" dirty="0">
                <a:latin typeface="Times New Roman" panose="02020603050405020304" pitchFamily="18" charset="0"/>
              </a:rPr>
              <a:t>第</a:t>
            </a:r>
            <a:r>
              <a:rPr lang="en-US" altLang="zh-CN" sz="2000" dirty="0">
                <a:solidFill>
                  <a:srgbClr val="0033CC"/>
                </a:solidFill>
                <a:latin typeface="Times New Roman" panose="02020603050405020304" pitchFamily="18" charset="0"/>
              </a:rPr>
              <a:t>1</a:t>
            </a:r>
            <a:r>
              <a:rPr lang="zh-CN" altLang="en-US" sz="2000" dirty="0">
                <a:latin typeface="Times New Roman" panose="02020603050405020304" pitchFamily="18" charset="0"/>
              </a:rPr>
              <a:t>页</a:t>
            </a:r>
          </a:p>
          <a:p>
            <a:pPr algn="ctr" eaLnBrk="1" hangingPunct="1">
              <a:lnSpc>
                <a:spcPct val="130000"/>
              </a:lnSpc>
              <a:spcBef>
                <a:spcPct val="0"/>
              </a:spcBef>
              <a:buClrTx/>
              <a:buSzTx/>
              <a:buFontTx/>
              <a:buNone/>
            </a:pPr>
            <a:r>
              <a:rPr lang="zh-CN" altLang="en-US" sz="2000" dirty="0">
                <a:latin typeface="Times New Roman" panose="02020603050405020304" pitchFamily="18" charset="0"/>
              </a:rPr>
              <a:t>第</a:t>
            </a:r>
            <a:r>
              <a:rPr lang="en-US" altLang="zh-CN" sz="2000" dirty="0">
                <a:solidFill>
                  <a:srgbClr val="0033CC"/>
                </a:solidFill>
                <a:latin typeface="Times New Roman" panose="02020603050405020304" pitchFamily="18" charset="0"/>
              </a:rPr>
              <a:t>2</a:t>
            </a:r>
            <a:r>
              <a:rPr lang="zh-CN" altLang="en-US" sz="2000" dirty="0">
                <a:latin typeface="Times New Roman" panose="02020603050405020304" pitchFamily="18" charset="0"/>
              </a:rPr>
              <a:t>页</a:t>
            </a:r>
          </a:p>
          <a:p>
            <a:pPr algn="ctr" eaLnBrk="1" hangingPunct="1">
              <a:lnSpc>
                <a:spcPct val="130000"/>
              </a:lnSpc>
              <a:spcBef>
                <a:spcPct val="0"/>
              </a:spcBef>
              <a:buClrTx/>
              <a:buSzTx/>
              <a:buFontTx/>
              <a:buNone/>
            </a:pPr>
            <a:endParaRPr lang="zh-CN" altLang="en-US" sz="1400" dirty="0">
              <a:latin typeface="Times New Roman" panose="02020603050405020304" pitchFamily="18" charset="0"/>
            </a:endParaRPr>
          </a:p>
          <a:p>
            <a:pPr algn="ctr" eaLnBrk="1" hangingPunct="1">
              <a:lnSpc>
                <a:spcPct val="130000"/>
              </a:lnSpc>
              <a:spcBef>
                <a:spcPct val="0"/>
              </a:spcBef>
              <a:buClrTx/>
              <a:buSzTx/>
              <a:buFontTx/>
              <a:buNone/>
            </a:pPr>
            <a:r>
              <a:rPr lang="en-US" altLang="zh-CN" sz="2000" dirty="0" smtClean="0">
                <a:latin typeface="Times New Roman" panose="02020603050405020304" pitchFamily="18" charset="0"/>
              </a:rPr>
              <a:t>…</a:t>
            </a:r>
          </a:p>
          <a:p>
            <a:pPr algn="ctr" eaLnBrk="1" hangingPunct="1">
              <a:lnSpc>
                <a:spcPct val="130000"/>
              </a:lnSpc>
              <a:spcBef>
                <a:spcPct val="0"/>
              </a:spcBef>
              <a:buClrTx/>
              <a:buSzTx/>
              <a:buFontTx/>
              <a:buNone/>
            </a:pPr>
            <a:r>
              <a:rPr lang="en-US" altLang="zh-CN" sz="2000" dirty="0" smtClean="0">
                <a:latin typeface="Times New Roman" panose="02020603050405020304" pitchFamily="18" charset="0"/>
              </a:rPr>
              <a:t>…</a:t>
            </a:r>
            <a:endParaRPr lang="en-US" altLang="zh-CN" sz="2000" dirty="0">
              <a:latin typeface="Times New Roman" panose="02020603050405020304" pitchFamily="18" charset="0"/>
            </a:endParaRPr>
          </a:p>
          <a:p>
            <a:pPr algn="ctr" eaLnBrk="1" hangingPunct="1">
              <a:lnSpc>
                <a:spcPct val="130000"/>
              </a:lnSpc>
              <a:spcBef>
                <a:spcPct val="0"/>
              </a:spcBef>
              <a:buClrTx/>
              <a:buSzTx/>
              <a:buFontTx/>
              <a:buNone/>
            </a:pPr>
            <a:endParaRPr lang="en-US" altLang="zh-CN" sz="2000" dirty="0">
              <a:latin typeface="Times New Roman" panose="02020603050405020304" pitchFamily="18" charset="0"/>
            </a:endParaRPr>
          </a:p>
          <a:p>
            <a:pPr algn="ctr" eaLnBrk="1" hangingPunct="1">
              <a:lnSpc>
                <a:spcPct val="130000"/>
              </a:lnSpc>
              <a:spcBef>
                <a:spcPct val="0"/>
              </a:spcBef>
              <a:buClrTx/>
              <a:buSzTx/>
              <a:buNone/>
            </a:pPr>
            <a:r>
              <a:rPr lang="zh-CN" altLang="en-US" sz="2000" dirty="0">
                <a:latin typeface="Times New Roman" panose="02020603050405020304" pitchFamily="18" charset="0"/>
              </a:rPr>
              <a:t>第</a:t>
            </a:r>
            <a:r>
              <a:rPr lang="en-US" altLang="zh-CN" sz="2000" dirty="0">
                <a:solidFill>
                  <a:srgbClr val="0033CC"/>
                </a:solidFill>
                <a:latin typeface="Times New Roman" panose="02020603050405020304" pitchFamily="18" charset="0"/>
              </a:rPr>
              <a:t>n</a:t>
            </a:r>
            <a:r>
              <a:rPr lang="zh-CN" altLang="en-US" sz="2000" dirty="0">
                <a:latin typeface="Times New Roman" panose="02020603050405020304" pitchFamily="18" charset="0"/>
              </a:rPr>
              <a:t>页第</a:t>
            </a:r>
            <a:r>
              <a:rPr lang="en-US" altLang="zh-CN" sz="2000" dirty="0">
                <a:solidFill>
                  <a:srgbClr val="0033CC"/>
                </a:solidFill>
                <a:latin typeface="Times New Roman" panose="02020603050405020304" pitchFamily="18" charset="0"/>
              </a:rPr>
              <a:t>2</a:t>
            </a:r>
            <a:r>
              <a:rPr lang="zh-CN" altLang="en-US" sz="2000" dirty="0">
                <a:latin typeface="Times New Roman" panose="02020603050405020304" pitchFamily="18" charset="0"/>
              </a:rPr>
              <a:t>页</a:t>
            </a:r>
          </a:p>
          <a:p>
            <a:pPr algn="ctr" eaLnBrk="1" hangingPunct="1">
              <a:lnSpc>
                <a:spcPct val="130000"/>
              </a:lnSpc>
              <a:spcBef>
                <a:spcPct val="0"/>
              </a:spcBef>
              <a:buClrTx/>
              <a:buSzTx/>
              <a:buFontTx/>
              <a:buNone/>
            </a:pPr>
            <a:endParaRPr lang="zh-CN" altLang="en-US" sz="2000" dirty="0"/>
          </a:p>
        </p:txBody>
      </p:sp>
      <p:sp>
        <p:nvSpPr>
          <p:cNvPr id="58373" name="Rectangle 5"/>
          <p:cNvSpPr>
            <a:spLocks noChangeArrowheads="1"/>
          </p:cNvSpPr>
          <p:nvPr/>
        </p:nvSpPr>
        <p:spPr bwMode="auto">
          <a:xfrm>
            <a:off x="142875" y="2413000"/>
            <a:ext cx="23653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a:latin typeface="Times New Roman" panose="02020603050405020304" pitchFamily="18" charset="0"/>
              </a:rPr>
              <a:t>用户程序</a:t>
            </a:r>
          </a:p>
          <a:p>
            <a:pPr algn="ctr" eaLnBrk="1" hangingPunct="1">
              <a:spcBef>
                <a:spcPct val="0"/>
              </a:spcBef>
              <a:buClrTx/>
              <a:buSzTx/>
              <a:buFontTx/>
              <a:buNone/>
            </a:pPr>
            <a:r>
              <a:rPr lang="zh-CN" altLang="en-US" sz="2000" dirty="0">
                <a:latin typeface="Times New Roman" panose="02020603050405020304" pitchFamily="18" charset="0"/>
              </a:rPr>
              <a:t>逻辑地址空间</a:t>
            </a:r>
            <a:endParaRPr lang="zh-CN" altLang="en-US" sz="2000" dirty="0"/>
          </a:p>
        </p:txBody>
      </p:sp>
      <p:sp>
        <p:nvSpPr>
          <p:cNvPr id="58374" name="Line 6"/>
          <p:cNvSpPr>
            <a:spLocks noChangeShapeType="1"/>
          </p:cNvSpPr>
          <p:nvPr/>
        </p:nvSpPr>
        <p:spPr bwMode="auto">
          <a:xfrm flipH="1" flipV="1">
            <a:off x="847725" y="3594100"/>
            <a:ext cx="14970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7"/>
          <p:cNvSpPr>
            <a:spLocks noChangeShapeType="1"/>
          </p:cNvSpPr>
          <p:nvPr/>
        </p:nvSpPr>
        <p:spPr bwMode="auto">
          <a:xfrm>
            <a:off x="847725" y="3965575"/>
            <a:ext cx="14970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Line 8"/>
          <p:cNvSpPr>
            <a:spLocks noChangeShapeType="1"/>
          </p:cNvSpPr>
          <p:nvPr/>
        </p:nvSpPr>
        <p:spPr bwMode="auto">
          <a:xfrm>
            <a:off x="847725" y="4337050"/>
            <a:ext cx="14970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7" name="Line 9"/>
          <p:cNvSpPr>
            <a:spLocks noChangeShapeType="1"/>
          </p:cNvSpPr>
          <p:nvPr/>
        </p:nvSpPr>
        <p:spPr bwMode="auto">
          <a:xfrm>
            <a:off x="847725" y="5802313"/>
            <a:ext cx="149701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8" name="Rectangle 10"/>
          <p:cNvSpPr>
            <a:spLocks noChangeArrowheads="1"/>
          </p:cNvSpPr>
          <p:nvPr/>
        </p:nvSpPr>
        <p:spPr bwMode="auto">
          <a:xfrm>
            <a:off x="2986088" y="3116263"/>
            <a:ext cx="1925637" cy="3152775"/>
          </a:xfrm>
          <a:prstGeom prst="rect">
            <a:avLst/>
          </a:prstGeom>
          <a:solidFill>
            <a:srgbClr val="FFFFFF"/>
          </a:solidFill>
          <a:ln w="15875">
            <a:solidFill>
              <a:srgbClr val="FF0000"/>
            </a:solidFill>
            <a:miter lim="800000"/>
            <a:headEnd/>
            <a:tailEnd/>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0</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2</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1</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 7</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2 </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4</a:t>
            </a:r>
          </a:p>
          <a:p>
            <a:pPr algn="ctr" eaLnBrk="1" hangingPunct="1">
              <a:lnSpc>
                <a:spcPct val="130000"/>
              </a:lnSpc>
              <a:spcBef>
                <a:spcPct val="0"/>
              </a:spcBef>
              <a:buClrTx/>
              <a:buSzTx/>
              <a:buFontTx/>
              <a:buNone/>
            </a:pPr>
            <a:endParaRPr lang="en-US" altLang="zh-CN" sz="1400">
              <a:solidFill>
                <a:srgbClr val="FF0000"/>
              </a:solidFill>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n</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79" name="Rectangle 11"/>
          <p:cNvSpPr>
            <a:spLocks noChangeArrowheads="1"/>
          </p:cNvSpPr>
          <p:nvPr/>
        </p:nvSpPr>
        <p:spPr bwMode="auto">
          <a:xfrm>
            <a:off x="2986088" y="2395538"/>
            <a:ext cx="19256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a:latin typeface="Times New Roman" panose="02020603050405020304" pitchFamily="18" charset="0"/>
              </a:rPr>
              <a:t>页 表</a:t>
            </a:r>
          </a:p>
          <a:p>
            <a:pPr algn="ctr" eaLnBrk="1" hangingPunct="1">
              <a:spcBef>
                <a:spcPct val="0"/>
              </a:spcBef>
              <a:buClrTx/>
              <a:buSzTx/>
              <a:buFontTx/>
              <a:buNone/>
            </a:pPr>
            <a:r>
              <a:rPr lang="zh-CN" altLang="en-US" sz="2000" dirty="0">
                <a:latin typeface="Times New Roman" panose="02020603050405020304" pitchFamily="18" charset="0"/>
              </a:rPr>
              <a:t>页号       </a:t>
            </a:r>
            <a:r>
              <a:rPr lang="zh-CN" altLang="en-US" sz="2000" dirty="0">
                <a:solidFill>
                  <a:srgbClr val="FF0000"/>
                </a:solidFill>
                <a:latin typeface="Times New Roman" panose="02020603050405020304" pitchFamily="18" charset="0"/>
              </a:rPr>
              <a:t>帧号</a:t>
            </a:r>
            <a:endParaRPr lang="zh-CN" altLang="en-US" sz="2000" dirty="0">
              <a:solidFill>
                <a:srgbClr val="FF0000"/>
              </a:solidFill>
            </a:endParaRPr>
          </a:p>
        </p:txBody>
      </p:sp>
      <p:sp>
        <p:nvSpPr>
          <p:cNvPr id="58380" name="Line 12"/>
          <p:cNvSpPr>
            <a:spLocks noChangeShapeType="1"/>
          </p:cNvSpPr>
          <p:nvPr/>
        </p:nvSpPr>
        <p:spPr bwMode="auto">
          <a:xfrm>
            <a:off x="2986088" y="3594100"/>
            <a:ext cx="1925637" cy="158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1" name="Line 13"/>
          <p:cNvSpPr>
            <a:spLocks noChangeShapeType="1"/>
          </p:cNvSpPr>
          <p:nvPr/>
        </p:nvSpPr>
        <p:spPr bwMode="auto">
          <a:xfrm>
            <a:off x="2986088" y="3965575"/>
            <a:ext cx="1925637" cy="158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2" name="Line 14"/>
          <p:cNvSpPr>
            <a:spLocks noChangeShapeType="1"/>
          </p:cNvSpPr>
          <p:nvPr/>
        </p:nvSpPr>
        <p:spPr bwMode="auto">
          <a:xfrm>
            <a:off x="2986088" y="4337050"/>
            <a:ext cx="1925637"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3" name="Line 15"/>
          <p:cNvSpPr>
            <a:spLocks noChangeShapeType="1"/>
          </p:cNvSpPr>
          <p:nvPr/>
        </p:nvSpPr>
        <p:spPr bwMode="auto">
          <a:xfrm>
            <a:off x="3949700" y="3108325"/>
            <a:ext cx="1588" cy="3154363"/>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4" name="Rectangle 16"/>
          <p:cNvSpPr>
            <a:spLocks noChangeArrowheads="1"/>
          </p:cNvSpPr>
          <p:nvPr/>
        </p:nvSpPr>
        <p:spPr bwMode="auto">
          <a:xfrm>
            <a:off x="6408738" y="2206625"/>
            <a:ext cx="1925637" cy="4637088"/>
          </a:xfrm>
          <a:prstGeom prst="rect">
            <a:avLst/>
          </a:prstGeom>
          <a:solidFill>
            <a:srgbClr val="FF0000">
              <a:alpha val="5882"/>
            </a:srgbClr>
          </a:solidFill>
          <a:ln w="19050">
            <a:solidFill>
              <a:srgbClr val="000000"/>
            </a:solidFill>
            <a:miter lim="800000"/>
            <a:headEnd/>
            <a:tailEnd/>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2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0</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2</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1</a:t>
            </a:r>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n</a:t>
            </a:r>
          </a:p>
        </p:txBody>
      </p:sp>
      <p:sp>
        <p:nvSpPr>
          <p:cNvPr id="58385" name="Rectangle 17"/>
          <p:cNvSpPr>
            <a:spLocks noChangeArrowheads="1"/>
          </p:cNvSpPr>
          <p:nvPr/>
        </p:nvSpPr>
        <p:spPr bwMode="auto">
          <a:xfrm>
            <a:off x="6553200" y="1781175"/>
            <a:ext cx="186848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2000">
                <a:latin typeface="Times New Roman" panose="02020603050405020304" pitchFamily="18" charset="0"/>
              </a:rPr>
              <a:t>物理地址空间</a:t>
            </a:r>
            <a:endParaRPr lang="zh-CN" altLang="en-US" sz="2000"/>
          </a:p>
        </p:txBody>
      </p:sp>
      <p:sp>
        <p:nvSpPr>
          <p:cNvPr id="58386" name="Rectangle 18"/>
          <p:cNvSpPr>
            <a:spLocks noChangeArrowheads="1"/>
          </p:cNvSpPr>
          <p:nvPr/>
        </p:nvSpPr>
        <p:spPr bwMode="auto">
          <a:xfrm>
            <a:off x="6002338" y="2216150"/>
            <a:ext cx="42703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r" eaLnBrk="1" hangingPunct="1">
              <a:lnSpc>
                <a:spcPct val="120000"/>
              </a:lnSpc>
              <a:spcBef>
                <a:spcPct val="0"/>
              </a:spcBef>
              <a:buClrTx/>
              <a:buSzTx/>
              <a:buFontTx/>
              <a:buNone/>
            </a:pPr>
            <a:r>
              <a:rPr lang="en-US" altLang="zh-CN" sz="2000">
                <a:latin typeface="Times New Roman" panose="02020603050405020304" pitchFamily="18" charset="0"/>
              </a:rPr>
              <a:t>0</a:t>
            </a:r>
          </a:p>
          <a:p>
            <a:pPr algn="r" eaLnBrk="1" hangingPunct="1">
              <a:lnSpc>
                <a:spcPct val="120000"/>
              </a:lnSpc>
              <a:spcBef>
                <a:spcPct val="0"/>
              </a:spcBef>
              <a:buClrTx/>
              <a:buSzTx/>
              <a:buFontTx/>
              <a:buNone/>
            </a:pPr>
            <a:r>
              <a:rPr lang="en-US" altLang="zh-CN" sz="2000">
                <a:latin typeface="Times New Roman" panose="02020603050405020304" pitchFamily="18" charset="0"/>
              </a:rPr>
              <a:t>1</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2</a:t>
            </a:r>
          </a:p>
          <a:p>
            <a:pPr algn="r" eaLnBrk="1" hangingPunct="1">
              <a:lnSpc>
                <a:spcPct val="120000"/>
              </a:lnSpc>
              <a:spcBef>
                <a:spcPct val="0"/>
              </a:spcBef>
              <a:buClrTx/>
              <a:buSzTx/>
              <a:buFontTx/>
              <a:buNone/>
            </a:pPr>
            <a:r>
              <a:rPr lang="en-US" altLang="zh-CN" sz="2000">
                <a:latin typeface="Times New Roman" panose="02020603050405020304" pitchFamily="18" charset="0"/>
              </a:rPr>
              <a:t>3</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4</a:t>
            </a:r>
          </a:p>
          <a:p>
            <a:pPr algn="r" eaLnBrk="1" hangingPunct="1">
              <a:lnSpc>
                <a:spcPct val="120000"/>
              </a:lnSpc>
              <a:spcBef>
                <a:spcPct val="0"/>
              </a:spcBef>
              <a:buClrTx/>
              <a:buSzTx/>
              <a:buFontTx/>
              <a:buNone/>
            </a:pPr>
            <a:r>
              <a:rPr lang="en-US" altLang="zh-CN" sz="2000">
                <a:latin typeface="Times New Roman" panose="02020603050405020304" pitchFamily="18" charset="0"/>
              </a:rPr>
              <a:t>5</a:t>
            </a:r>
          </a:p>
          <a:p>
            <a:pPr algn="r" eaLnBrk="1" hangingPunct="1">
              <a:lnSpc>
                <a:spcPct val="120000"/>
              </a:lnSpc>
              <a:spcBef>
                <a:spcPct val="0"/>
              </a:spcBef>
              <a:buClrTx/>
              <a:buSzTx/>
              <a:buFontTx/>
              <a:buNone/>
            </a:pPr>
            <a:r>
              <a:rPr lang="en-US" altLang="zh-CN" sz="2000">
                <a:latin typeface="Times New Roman" panose="02020603050405020304" pitchFamily="18" charset="0"/>
              </a:rPr>
              <a:t>6</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7</a:t>
            </a:r>
          </a:p>
          <a:p>
            <a:pPr algn="r" eaLnBrk="1" hangingPunct="1">
              <a:lnSpc>
                <a:spcPct val="120000"/>
              </a:lnSpc>
              <a:spcBef>
                <a:spcPct val="0"/>
              </a:spcBef>
              <a:buClrTx/>
              <a:buSzTx/>
              <a:buFontTx/>
              <a:buNone/>
            </a:pPr>
            <a:r>
              <a:rPr lang="en-US" altLang="zh-CN" sz="2000">
                <a:latin typeface="Times New Roman" panose="02020603050405020304" pitchFamily="18" charset="0"/>
              </a:rPr>
              <a:t>8</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87" name="Line 19"/>
          <p:cNvSpPr>
            <a:spLocks noChangeShapeType="1"/>
          </p:cNvSpPr>
          <p:nvPr/>
        </p:nvSpPr>
        <p:spPr bwMode="auto">
          <a:xfrm>
            <a:off x="6408738" y="2578100"/>
            <a:ext cx="19256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Line 20"/>
          <p:cNvSpPr>
            <a:spLocks noChangeShapeType="1"/>
          </p:cNvSpPr>
          <p:nvPr/>
        </p:nvSpPr>
        <p:spPr bwMode="auto">
          <a:xfrm>
            <a:off x="6408738" y="2949575"/>
            <a:ext cx="19256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Line 21"/>
          <p:cNvSpPr>
            <a:spLocks noChangeShapeType="1"/>
          </p:cNvSpPr>
          <p:nvPr/>
        </p:nvSpPr>
        <p:spPr bwMode="auto">
          <a:xfrm>
            <a:off x="6408738" y="3319463"/>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0" name="Line 22"/>
          <p:cNvSpPr>
            <a:spLocks noChangeShapeType="1"/>
          </p:cNvSpPr>
          <p:nvPr/>
        </p:nvSpPr>
        <p:spPr bwMode="auto">
          <a:xfrm>
            <a:off x="6408738" y="3732213"/>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1" name="Line 23"/>
          <p:cNvSpPr>
            <a:spLocks noChangeShapeType="1"/>
          </p:cNvSpPr>
          <p:nvPr/>
        </p:nvSpPr>
        <p:spPr bwMode="auto">
          <a:xfrm>
            <a:off x="6408738" y="4103688"/>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2" name="Line 24"/>
          <p:cNvSpPr>
            <a:spLocks noChangeShapeType="1"/>
          </p:cNvSpPr>
          <p:nvPr/>
        </p:nvSpPr>
        <p:spPr bwMode="auto">
          <a:xfrm>
            <a:off x="6408738" y="4475163"/>
            <a:ext cx="19256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3" name="Line 25"/>
          <p:cNvSpPr>
            <a:spLocks noChangeShapeType="1"/>
          </p:cNvSpPr>
          <p:nvPr/>
        </p:nvSpPr>
        <p:spPr bwMode="auto">
          <a:xfrm>
            <a:off x="6408738" y="4845050"/>
            <a:ext cx="19256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4" name="Line 26"/>
          <p:cNvSpPr>
            <a:spLocks noChangeShapeType="1"/>
          </p:cNvSpPr>
          <p:nvPr/>
        </p:nvSpPr>
        <p:spPr bwMode="auto">
          <a:xfrm>
            <a:off x="6408738" y="5216525"/>
            <a:ext cx="19256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5" name="Line 27"/>
          <p:cNvSpPr>
            <a:spLocks noChangeShapeType="1"/>
          </p:cNvSpPr>
          <p:nvPr/>
        </p:nvSpPr>
        <p:spPr bwMode="auto">
          <a:xfrm>
            <a:off x="6408738" y="5588000"/>
            <a:ext cx="19256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6" name="Line 28"/>
          <p:cNvSpPr>
            <a:spLocks noChangeShapeType="1"/>
          </p:cNvSpPr>
          <p:nvPr/>
        </p:nvSpPr>
        <p:spPr bwMode="auto">
          <a:xfrm>
            <a:off x="6408738" y="5957888"/>
            <a:ext cx="19256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Rectangle 30"/>
          <p:cNvSpPr>
            <a:spLocks noChangeArrowheads="1"/>
          </p:cNvSpPr>
          <p:nvPr/>
        </p:nvSpPr>
        <p:spPr bwMode="auto">
          <a:xfrm>
            <a:off x="5767388" y="1803400"/>
            <a:ext cx="1069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Times New Roman" panose="02020603050405020304" pitchFamily="18" charset="0"/>
              </a:rPr>
              <a:t>帧号</a:t>
            </a:r>
            <a:endParaRPr lang="zh-CN" altLang="en-US" sz="2000">
              <a:solidFill>
                <a:srgbClr val="FF0000"/>
              </a:solidFill>
            </a:endParaRPr>
          </a:p>
        </p:txBody>
      </p:sp>
      <p:sp>
        <p:nvSpPr>
          <p:cNvPr id="58398" name="Line 31"/>
          <p:cNvSpPr>
            <a:spLocks noChangeShapeType="1"/>
          </p:cNvSpPr>
          <p:nvPr/>
        </p:nvSpPr>
        <p:spPr bwMode="auto">
          <a:xfrm>
            <a:off x="2971800" y="5803900"/>
            <a:ext cx="1925638"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2"/>
          <p:cNvSpPr>
            <a:spLocks noChangeShapeType="1"/>
          </p:cNvSpPr>
          <p:nvPr/>
        </p:nvSpPr>
        <p:spPr bwMode="auto">
          <a:xfrm>
            <a:off x="6400800" y="6373813"/>
            <a:ext cx="19256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8849" name="Group 33"/>
          <p:cNvGrpSpPr>
            <a:grpSpLocks/>
          </p:cNvGrpSpPr>
          <p:nvPr/>
        </p:nvGrpSpPr>
        <p:grpSpPr bwMode="auto">
          <a:xfrm>
            <a:off x="4572000" y="3176588"/>
            <a:ext cx="2057400" cy="2970212"/>
            <a:chOff x="2880" y="1585"/>
            <a:chExt cx="1296" cy="1871"/>
          </a:xfrm>
        </p:grpSpPr>
        <p:sp>
          <p:nvSpPr>
            <p:cNvPr id="58406" name="Line 34"/>
            <p:cNvSpPr>
              <a:spLocks noChangeShapeType="1"/>
            </p:cNvSpPr>
            <p:nvPr/>
          </p:nvSpPr>
          <p:spPr bwMode="auto">
            <a:xfrm flipV="1">
              <a:off x="2880" y="1585"/>
              <a:ext cx="1292" cy="143"/>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7" name="Line 35"/>
            <p:cNvSpPr>
              <a:spLocks noChangeShapeType="1"/>
            </p:cNvSpPr>
            <p:nvPr/>
          </p:nvSpPr>
          <p:spPr bwMode="auto">
            <a:xfrm>
              <a:off x="2880" y="1968"/>
              <a:ext cx="1296" cy="76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8" name="Line 36"/>
            <p:cNvSpPr>
              <a:spLocks noChangeShapeType="1"/>
            </p:cNvSpPr>
            <p:nvPr/>
          </p:nvSpPr>
          <p:spPr bwMode="auto">
            <a:xfrm flipV="1">
              <a:off x="2880" y="2064"/>
              <a:ext cx="1296" cy="144"/>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9" name="Line 37"/>
            <p:cNvSpPr>
              <a:spLocks noChangeShapeType="1"/>
            </p:cNvSpPr>
            <p:nvPr/>
          </p:nvSpPr>
          <p:spPr bwMode="auto">
            <a:xfrm>
              <a:off x="2880" y="3408"/>
              <a:ext cx="1296" cy="4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18854" name="Group 38"/>
          <p:cNvGrpSpPr>
            <a:grpSpLocks/>
          </p:cNvGrpSpPr>
          <p:nvPr/>
        </p:nvGrpSpPr>
        <p:grpSpPr bwMode="auto">
          <a:xfrm>
            <a:off x="1981200" y="3403600"/>
            <a:ext cx="1295400" cy="2667000"/>
            <a:chOff x="1248" y="1728"/>
            <a:chExt cx="816" cy="1680"/>
          </a:xfrm>
        </p:grpSpPr>
        <p:sp>
          <p:nvSpPr>
            <p:cNvPr id="58402" name="Line 39"/>
            <p:cNvSpPr>
              <a:spLocks noChangeShapeType="1"/>
            </p:cNvSpPr>
            <p:nvPr/>
          </p:nvSpPr>
          <p:spPr bwMode="auto">
            <a:xfrm>
              <a:off x="1248" y="172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3" name="Line 40"/>
            <p:cNvSpPr>
              <a:spLocks noChangeShapeType="1"/>
            </p:cNvSpPr>
            <p:nvPr/>
          </p:nvSpPr>
          <p:spPr bwMode="auto">
            <a:xfrm>
              <a:off x="1248" y="196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4" name="Line 41"/>
            <p:cNvSpPr>
              <a:spLocks noChangeShapeType="1"/>
            </p:cNvSpPr>
            <p:nvPr/>
          </p:nvSpPr>
          <p:spPr bwMode="auto">
            <a:xfrm flipV="1">
              <a:off x="1248" y="22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5" name="Line 42"/>
            <p:cNvSpPr>
              <a:spLocks noChangeShapeType="1"/>
            </p:cNvSpPr>
            <p:nvPr/>
          </p:nvSpPr>
          <p:spPr bwMode="auto">
            <a:xfrm>
              <a:off x="1248" y="34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Group 19"/>
          <p:cNvGrpSpPr>
            <a:grpSpLocks/>
          </p:cNvGrpSpPr>
          <p:nvPr/>
        </p:nvGrpSpPr>
        <p:grpSpPr bwMode="auto">
          <a:xfrm>
            <a:off x="304800" y="3124200"/>
            <a:ext cx="533400" cy="3154363"/>
            <a:chOff x="4992" y="3024"/>
            <a:chExt cx="336" cy="1200"/>
          </a:xfrm>
        </p:grpSpPr>
        <p:sp>
          <p:nvSpPr>
            <p:cNvPr id="43"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4"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5"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6"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7"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48" name="Rectangle 25"/>
            <p:cNvSpPr>
              <a:spLocks noChangeArrowheads="1"/>
            </p:cNvSpPr>
            <p:nvPr/>
          </p:nvSpPr>
          <p:spPr bwMode="auto">
            <a:xfrm>
              <a:off x="4992" y="3024"/>
              <a:ext cx="336" cy="1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grpSp>
      <p:sp>
        <p:nvSpPr>
          <p:cNvPr id="2" name="TextBox 1"/>
          <p:cNvSpPr txBox="1"/>
          <p:nvPr/>
        </p:nvSpPr>
        <p:spPr>
          <a:xfrm>
            <a:off x="142875" y="6249987"/>
            <a:ext cx="1182687" cy="338554"/>
          </a:xfrm>
          <a:prstGeom prst="rect">
            <a:avLst/>
          </a:prstGeom>
          <a:noFill/>
        </p:spPr>
        <p:txBody>
          <a:bodyPr wrap="square" rtlCol="0">
            <a:spAutoFit/>
          </a:bodyPr>
          <a:lstStyle/>
          <a:p>
            <a:r>
              <a:rPr lang="zh-CN" altLang="en-US" sz="1600" dirty="0" smtClean="0"/>
              <a:t>分段内存</a:t>
            </a:r>
            <a:endParaRPr lang="zh-CN" altLang="en-US" sz="1600" dirty="0"/>
          </a:p>
        </p:txBody>
      </p:sp>
      <p:grpSp>
        <p:nvGrpSpPr>
          <p:cNvPr id="51" name="Group 29"/>
          <p:cNvGrpSpPr>
            <a:grpSpLocks/>
          </p:cNvGrpSpPr>
          <p:nvPr/>
        </p:nvGrpSpPr>
        <p:grpSpPr bwMode="auto">
          <a:xfrm>
            <a:off x="304800" y="1034522"/>
            <a:ext cx="2133600" cy="950114"/>
            <a:chOff x="3264" y="2535"/>
            <a:chExt cx="2400" cy="1209"/>
          </a:xfrm>
        </p:grpSpPr>
        <p:sp>
          <p:nvSpPr>
            <p:cNvPr id="52" name="Rectangle 30"/>
            <p:cNvSpPr>
              <a:spLocks noChangeArrowheads="1"/>
            </p:cNvSpPr>
            <p:nvPr/>
          </p:nvSpPr>
          <p:spPr bwMode="auto">
            <a:xfrm>
              <a:off x="3840" y="2535"/>
              <a:ext cx="864"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200"/>
                <a:t>页框号</a:t>
              </a:r>
            </a:p>
          </p:txBody>
        </p:sp>
        <p:sp>
          <p:nvSpPr>
            <p:cNvPr id="53" name="Rectangle 31"/>
            <p:cNvSpPr>
              <a:spLocks noChangeArrowheads="1"/>
            </p:cNvSpPr>
            <p:nvPr/>
          </p:nvSpPr>
          <p:spPr bwMode="auto">
            <a:xfrm>
              <a:off x="4704" y="2535"/>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200"/>
                <a:t>保护</a:t>
              </a:r>
            </a:p>
          </p:txBody>
        </p:sp>
        <p:sp>
          <p:nvSpPr>
            <p:cNvPr id="54" name="Rectangle 32"/>
            <p:cNvSpPr>
              <a:spLocks noChangeArrowheads="1"/>
            </p:cNvSpPr>
            <p:nvPr/>
          </p:nvSpPr>
          <p:spPr bwMode="auto">
            <a:xfrm>
              <a:off x="3264" y="2535"/>
              <a:ext cx="57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200"/>
                <a:t>页号</a:t>
              </a:r>
            </a:p>
          </p:txBody>
        </p:sp>
        <p:sp>
          <p:nvSpPr>
            <p:cNvPr id="55" name="Rectangle 33"/>
            <p:cNvSpPr>
              <a:spLocks noChangeArrowheads="1"/>
            </p:cNvSpPr>
            <p:nvPr/>
          </p:nvSpPr>
          <p:spPr bwMode="auto">
            <a:xfrm>
              <a:off x="3840" y="2803"/>
              <a:ext cx="864"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5</a:t>
              </a:r>
            </a:p>
          </p:txBody>
        </p:sp>
        <p:sp>
          <p:nvSpPr>
            <p:cNvPr id="56" name="Rectangle 34"/>
            <p:cNvSpPr>
              <a:spLocks noChangeArrowheads="1"/>
            </p:cNvSpPr>
            <p:nvPr/>
          </p:nvSpPr>
          <p:spPr bwMode="auto">
            <a:xfrm>
              <a:off x="4704" y="2803"/>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R</a:t>
              </a:r>
            </a:p>
          </p:txBody>
        </p:sp>
        <p:sp>
          <p:nvSpPr>
            <p:cNvPr id="57" name="Rectangle 35"/>
            <p:cNvSpPr>
              <a:spLocks noChangeArrowheads="1"/>
            </p:cNvSpPr>
            <p:nvPr/>
          </p:nvSpPr>
          <p:spPr bwMode="auto">
            <a:xfrm>
              <a:off x="3264" y="2803"/>
              <a:ext cx="57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0</a:t>
              </a:r>
            </a:p>
          </p:txBody>
        </p:sp>
        <p:sp>
          <p:nvSpPr>
            <p:cNvPr id="58" name="Rectangle 36"/>
            <p:cNvSpPr>
              <a:spLocks noChangeArrowheads="1"/>
            </p:cNvSpPr>
            <p:nvPr/>
          </p:nvSpPr>
          <p:spPr bwMode="auto">
            <a:xfrm>
              <a:off x="3840" y="3024"/>
              <a:ext cx="864"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1</a:t>
              </a:r>
            </a:p>
          </p:txBody>
        </p:sp>
        <p:sp>
          <p:nvSpPr>
            <p:cNvPr id="59" name="Rectangle 37"/>
            <p:cNvSpPr>
              <a:spLocks noChangeArrowheads="1"/>
            </p:cNvSpPr>
            <p:nvPr/>
          </p:nvSpPr>
          <p:spPr bwMode="auto">
            <a:xfrm>
              <a:off x="4704" y="302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R/W</a:t>
              </a:r>
            </a:p>
          </p:txBody>
        </p:sp>
        <p:sp>
          <p:nvSpPr>
            <p:cNvPr id="60" name="Rectangle 38"/>
            <p:cNvSpPr>
              <a:spLocks noChangeArrowheads="1"/>
            </p:cNvSpPr>
            <p:nvPr/>
          </p:nvSpPr>
          <p:spPr bwMode="auto">
            <a:xfrm>
              <a:off x="3264" y="3024"/>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1</a:t>
              </a:r>
            </a:p>
          </p:txBody>
        </p:sp>
        <p:sp>
          <p:nvSpPr>
            <p:cNvPr id="61" name="Rectangle 39"/>
            <p:cNvSpPr>
              <a:spLocks noChangeArrowheads="1"/>
            </p:cNvSpPr>
            <p:nvPr/>
          </p:nvSpPr>
          <p:spPr bwMode="auto">
            <a:xfrm>
              <a:off x="3840" y="3264"/>
              <a:ext cx="864"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1200"/>
            </a:p>
          </p:txBody>
        </p:sp>
        <p:sp>
          <p:nvSpPr>
            <p:cNvPr id="62" name="Rectangle 40"/>
            <p:cNvSpPr>
              <a:spLocks noChangeArrowheads="1"/>
            </p:cNvSpPr>
            <p:nvPr/>
          </p:nvSpPr>
          <p:spPr bwMode="auto">
            <a:xfrm>
              <a:off x="4704" y="326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1200"/>
            </a:p>
          </p:txBody>
        </p:sp>
        <p:sp>
          <p:nvSpPr>
            <p:cNvPr id="63" name="Rectangle 41"/>
            <p:cNvSpPr>
              <a:spLocks noChangeArrowheads="1"/>
            </p:cNvSpPr>
            <p:nvPr/>
          </p:nvSpPr>
          <p:spPr bwMode="auto">
            <a:xfrm>
              <a:off x="3264" y="3264"/>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2</a:t>
              </a:r>
            </a:p>
          </p:txBody>
        </p:sp>
        <p:sp>
          <p:nvSpPr>
            <p:cNvPr id="64" name="Rectangle 42"/>
            <p:cNvSpPr>
              <a:spLocks noChangeArrowheads="1"/>
            </p:cNvSpPr>
            <p:nvPr/>
          </p:nvSpPr>
          <p:spPr bwMode="auto">
            <a:xfrm>
              <a:off x="3840" y="3504"/>
              <a:ext cx="864"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7</a:t>
              </a:r>
            </a:p>
          </p:txBody>
        </p:sp>
        <p:sp>
          <p:nvSpPr>
            <p:cNvPr id="65" name="Rectangle 43"/>
            <p:cNvSpPr>
              <a:spLocks noChangeArrowheads="1"/>
            </p:cNvSpPr>
            <p:nvPr/>
          </p:nvSpPr>
          <p:spPr bwMode="auto">
            <a:xfrm>
              <a:off x="4704" y="350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R</a:t>
              </a:r>
            </a:p>
          </p:txBody>
        </p:sp>
        <p:sp>
          <p:nvSpPr>
            <p:cNvPr id="66" name="Rectangle 44"/>
            <p:cNvSpPr>
              <a:spLocks noChangeArrowheads="1"/>
            </p:cNvSpPr>
            <p:nvPr/>
          </p:nvSpPr>
          <p:spPr bwMode="auto">
            <a:xfrm>
              <a:off x="3264" y="3504"/>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3</a:t>
              </a:r>
            </a:p>
          </p:txBody>
        </p:sp>
        <p:sp>
          <p:nvSpPr>
            <p:cNvPr id="67" name="Rectangle 45"/>
            <p:cNvSpPr>
              <a:spLocks noChangeArrowheads="1"/>
            </p:cNvSpPr>
            <p:nvPr/>
          </p:nvSpPr>
          <p:spPr bwMode="auto">
            <a:xfrm>
              <a:off x="5184" y="2535"/>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200"/>
                <a:t>有效</a:t>
              </a:r>
            </a:p>
          </p:txBody>
        </p:sp>
        <p:sp>
          <p:nvSpPr>
            <p:cNvPr id="68" name="Rectangle 46"/>
            <p:cNvSpPr>
              <a:spLocks noChangeArrowheads="1"/>
            </p:cNvSpPr>
            <p:nvPr/>
          </p:nvSpPr>
          <p:spPr bwMode="auto">
            <a:xfrm>
              <a:off x="5184" y="2803"/>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1</a:t>
              </a:r>
            </a:p>
          </p:txBody>
        </p:sp>
        <p:sp>
          <p:nvSpPr>
            <p:cNvPr id="69" name="Rectangle 47"/>
            <p:cNvSpPr>
              <a:spLocks noChangeArrowheads="1"/>
            </p:cNvSpPr>
            <p:nvPr/>
          </p:nvSpPr>
          <p:spPr bwMode="auto">
            <a:xfrm>
              <a:off x="5184" y="302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1</a:t>
              </a:r>
            </a:p>
          </p:txBody>
        </p:sp>
        <p:sp>
          <p:nvSpPr>
            <p:cNvPr id="70" name="Rectangle 48"/>
            <p:cNvSpPr>
              <a:spLocks noChangeArrowheads="1"/>
            </p:cNvSpPr>
            <p:nvPr/>
          </p:nvSpPr>
          <p:spPr bwMode="auto">
            <a:xfrm>
              <a:off x="5184" y="326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0</a:t>
              </a:r>
            </a:p>
          </p:txBody>
        </p:sp>
        <p:sp>
          <p:nvSpPr>
            <p:cNvPr id="71" name="Rectangle 49"/>
            <p:cNvSpPr>
              <a:spLocks noChangeArrowheads="1"/>
            </p:cNvSpPr>
            <p:nvPr/>
          </p:nvSpPr>
          <p:spPr bwMode="auto">
            <a:xfrm>
              <a:off x="5184" y="3504"/>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1</a:t>
              </a:r>
            </a:p>
          </p:txBody>
        </p:sp>
      </p:grpSp>
      <p:sp>
        <p:nvSpPr>
          <p:cNvPr id="72" name="Rectangle 5"/>
          <p:cNvSpPr>
            <a:spLocks noChangeArrowheads="1"/>
          </p:cNvSpPr>
          <p:nvPr/>
        </p:nvSpPr>
        <p:spPr bwMode="auto">
          <a:xfrm>
            <a:off x="2508250" y="990600"/>
            <a:ext cx="2365375" cy="73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smtClean="0"/>
              <a:t>逻辑地址和物理地址分开，其范围？</a:t>
            </a:r>
            <a:endParaRPr lang="zh-CN" altLang="en-US" sz="2000" dirty="0"/>
          </a:p>
        </p:txBody>
      </p:sp>
      <p:sp>
        <p:nvSpPr>
          <p:cNvPr id="3" name="矩形 2"/>
          <p:cNvSpPr/>
          <p:nvPr/>
        </p:nvSpPr>
        <p:spPr>
          <a:xfrm>
            <a:off x="4911725" y="972535"/>
            <a:ext cx="4232275" cy="707886"/>
          </a:xfrm>
          <a:prstGeom prst="rect">
            <a:avLst/>
          </a:prstGeom>
        </p:spPr>
        <p:txBody>
          <a:bodyPr wrap="square">
            <a:spAutoFit/>
          </a:bodyPr>
          <a:lstStyle/>
          <a:p>
            <a:r>
              <a:rPr lang="zh-CN" altLang="en-US" sz="2000" dirty="0">
                <a:solidFill>
                  <a:srgbClr val="C00000"/>
                </a:solidFill>
              </a:rPr>
              <a:t>逻辑地址空间的页可以按需对应物理地址中的</a:t>
            </a:r>
            <a:r>
              <a:rPr lang="zh-CN" altLang="en-US" sz="2000" dirty="0" smtClean="0">
                <a:solidFill>
                  <a:srgbClr val="C00000"/>
                </a:solidFill>
              </a:rPr>
              <a:t>帧。</a:t>
            </a:r>
            <a:r>
              <a:rPr lang="zh-CN" altLang="en-US" sz="2000" dirty="0" smtClean="0">
                <a:solidFill>
                  <a:srgbClr val="33CC33"/>
                </a:solidFill>
              </a:rPr>
              <a:t>由虚到实</a:t>
            </a:r>
            <a:endParaRPr lang="en-US" altLang="zh-CN" sz="2000" dirty="0">
              <a:solidFill>
                <a:srgbClr val="33CC33"/>
              </a:solidFill>
            </a:endParaRPr>
          </a:p>
        </p:txBody>
      </p:sp>
    </p:spTree>
    <p:extLst>
      <p:ext uri="{BB962C8B-B14F-4D97-AF65-F5344CB8AC3E}">
        <p14:creationId xmlns:p14="http://schemas.microsoft.com/office/powerpoint/2010/main" val="3787376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fill="hold"/>
                                        <p:tgtEl>
                                          <p:spTgt spid="72"/>
                                        </p:tgtEl>
                                        <p:attrNameLst>
                                          <p:attrName>ppt_x</p:attrName>
                                        </p:attrNameLst>
                                      </p:cBhvr>
                                      <p:tavLst>
                                        <p:tav tm="0">
                                          <p:val>
                                            <p:strVal val="#ppt_x"/>
                                          </p:val>
                                        </p:tav>
                                        <p:tav tm="100000">
                                          <p:val>
                                            <p:strVal val="#ppt_x"/>
                                          </p:val>
                                        </p:tav>
                                      </p:tavLst>
                                    </p:anim>
                                    <p:anim calcmode="lin" valueType="num">
                                      <p:cBhvr additive="base">
                                        <p:cTn id="1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18854"/>
                                        </p:tgtEl>
                                        <p:attrNameLst>
                                          <p:attrName>style.visibility</p:attrName>
                                        </p:attrNameLst>
                                      </p:cBhvr>
                                      <p:to>
                                        <p:strVal val="visible"/>
                                      </p:to>
                                    </p:set>
                                    <p:animEffect transition="in" filter="wipe(left)">
                                      <p:cBhvr>
                                        <p:cTn id="19" dur="1000"/>
                                        <p:tgtEl>
                                          <p:spTgt spid="41885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418849"/>
                                        </p:tgtEl>
                                        <p:attrNameLst>
                                          <p:attrName>style.visibility</p:attrName>
                                        </p:attrNameLst>
                                      </p:cBhvr>
                                      <p:to>
                                        <p:strVal val="visible"/>
                                      </p:to>
                                    </p:set>
                                    <p:animEffect transition="in" filter="wipe(left)">
                                      <p:cBhvr>
                                        <p:cTn id="23" dur="1000"/>
                                        <p:tgtEl>
                                          <p:spTgt spid="418849"/>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重定位可以执行的时机</a:t>
            </a:r>
          </a:p>
        </p:txBody>
      </p:sp>
      <p:sp>
        <p:nvSpPr>
          <p:cNvPr id="19459" name="内容占位符 2"/>
          <p:cNvSpPr>
            <a:spLocks noGrp="1"/>
          </p:cNvSpPr>
          <p:nvPr>
            <p:ph sz="half" idx="1"/>
          </p:nvPr>
        </p:nvSpPr>
        <p:spPr>
          <a:xfrm>
            <a:off x="609600" y="1295400"/>
            <a:ext cx="7620000" cy="4525963"/>
          </a:xfrm>
        </p:spPr>
        <p:txBody>
          <a:bodyPr/>
          <a:lstStyle/>
          <a:p>
            <a:r>
              <a:rPr lang="en-US" altLang="zh-CN" sz="1400" smtClean="0"/>
              <a:t>GNU ld version 2.19.51.0.14-34.fc12 20090722</a:t>
            </a:r>
          </a:p>
          <a:p>
            <a:r>
              <a:rPr lang="zh-CN" altLang="en-US" sz="1400" smtClean="0"/>
              <a:t>　　</a:t>
            </a:r>
            <a:r>
              <a:rPr lang="en-US" altLang="zh-CN" sz="1400" smtClean="0"/>
              <a:t>Supported emulations:</a:t>
            </a:r>
          </a:p>
          <a:p>
            <a:r>
              <a:rPr lang="zh-CN" altLang="en-US" sz="1400" smtClean="0"/>
              <a:t>　　</a:t>
            </a:r>
            <a:r>
              <a:rPr lang="en-US" altLang="zh-CN" sz="1400" smtClean="0"/>
              <a:t>elf_i386</a:t>
            </a:r>
          </a:p>
          <a:p>
            <a:r>
              <a:rPr lang="zh-CN" altLang="en-US" sz="1400" smtClean="0"/>
              <a:t>　　</a:t>
            </a:r>
            <a:r>
              <a:rPr lang="en-US" altLang="zh-CN" sz="1400" smtClean="0"/>
              <a:t>i386</a:t>
            </a:r>
            <a:r>
              <a:rPr lang="en-US" altLang="zh-CN" sz="1400" smtClean="0">
                <a:hlinkClick r:id="rId2"/>
              </a:rPr>
              <a:t>linux</a:t>
            </a:r>
            <a:endParaRPr lang="en-US" altLang="zh-CN" sz="1400" smtClean="0"/>
          </a:p>
          <a:p>
            <a:r>
              <a:rPr lang="zh-CN" altLang="en-US" sz="1400" smtClean="0"/>
              <a:t>　　</a:t>
            </a:r>
            <a:r>
              <a:rPr lang="en-US" altLang="zh-CN" sz="1400" smtClean="0"/>
              <a:t>elf_x86_64</a:t>
            </a:r>
          </a:p>
          <a:p>
            <a:r>
              <a:rPr lang="zh-CN" altLang="en-US" sz="1400" smtClean="0"/>
              <a:t>　　</a:t>
            </a:r>
            <a:r>
              <a:rPr lang="en-US" altLang="zh-CN" sz="1400" smtClean="0"/>
              <a:t>using internal linker script:</a:t>
            </a:r>
          </a:p>
          <a:p>
            <a:r>
              <a:rPr lang="zh-CN" altLang="en-US" sz="1400" smtClean="0"/>
              <a:t>　　</a:t>
            </a:r>
            <a:r>
              <a:rPr lang="en-US" altLang="zh-CN" sz="1400" smtClean="0"/>
              <a:t>==================================================</a:t>
            </a:r>
          </a:p>
          <a:p>
            <a:r>
              <a:rPr lang="zh-CN" altLang="en-US" sz="1400" smtClean="0"/>
              <a:t>　　</a:t>
            </a:r>
            <a:r>
              <a:rPr lang="en-US" altLang="zh-CN" sz="1400" smtClean="0"/>
              <a:t>/* Script for -z combreloc: combine and sort reloc sections */</a:t>
            </a:r>
          </a:p>
          <a:p>
            <a:r>
              <a:rPr lang="zh-CN" altLang="en-US" sz="1400" smtClean="0"/>
              <a:t>　　</a:t>
            </a:r>
            <a:r>
              <a:rPr lang="en-US" altLang="zh-CN" sz="1400" smtClean="0"/>
              <a:t>OUTPUT_FORMAT("elf32-i386", "elf32-i386",</a:t>
            </a:r>
          </a:p>
          <a:p>
            <a:r>
              <a:rPr lang="zh-CN" altLang="en-US" sz="1400" smtClean="0"/>
              <a:t>　　</a:t>
            </a:r>
            <a:r>
              <a:rPr lang="en-US" altLang="zh-CN" sz="1400" smtClean="0"/>
              <a:t>"elf32-i386")</a:t>
            </a:r>
          </a:p>
          <a:p>
            <a:r>
              <a:rPr lang="zh-CN" altLang="en-US" sz="1400" smtClean="0"/>
              <a:t>　　</a:t>
            </a:r>
            <a:r>
              <a:rPr lang="en-US" altLang="zh-CN" sz="1400" smtClean="0"/>
              <a:t>OUTPUT_ARCH(i386)</a:t>
            </a:r>
          </a:p>
          <a:p>
            <a:r>
              <a:rPr lang="zh-CN" altLang="en-US" sz="1400" smtClean="0"/>
              <a:t>　　</a:t>
            </a:r>
            <a:r>
              <a:rPr lang="en-US" altLang="zh-CN" sz="1400" smtClean="0"/>
              <a:t>ENTRY(_start)</a:t>
            </a:r>
          </a:p>
          <a:p>
            <a:r>
              <a:rPr lang="zh-CN" altLang="en-US" sz="1400" smtClean="0"/>
              <a:t>　　</a:t>
            </a:r>
            <a:r>
              <a:rPr lang="en-US" altLang="zh-CN" sz="1400" smtClean="0"/>
              <a:t>SEARCH_DIR("/usr/i686-redhat-</a:t>
            </a:r>
            <a:r>
              <a:rPr lang="en-US" altLang="zh-CN" sz="1400" smtClean="0">
                <a:hlinkClick r:id="rId2"/>
              </a:rPr>
              <a:t>linux</a:t>
            </a:r>
            <a:r>
              <a:rPr lang="en-US" altLang="zh-CN" sz="1400" smtClean="0"/>
              <a:t>/lib"); SEARCH_DIR("/usr/local/lib"); SEARCH_DIR("/lib"); SEARCH_DIR("/usr/lib");</a:t>
            </a:r>
          </a:p>
          <a:p>
            <a:r>
              <a:rPr lang="zh-CN" altLang="en-US" sz="1400" smtClean="0"/>
              <a:t>　　</a:t>
            </a:r>
            <a:r>
              <a:rPr lang="en-US" altLang="zh-CN" sz="1400" smtClean="0"/>
              <a:t>SECTIONS</a:t>
            </a:r>
          </a:p>
          <a:p>
            <a:r>
              <a:rPr lang="zh-CN" altLang="en-US" sz="1400" smtClean="0"/>
              <a:t>　　</a:t>
            </a:r>
            <a:r>
              <a:rPr lang="en-US" altLang="zh-CN" sz="1400" smtClean="0"/>
              <a:t>{</a:t>
            </a:r>
          </a:p>
          <a:p>
            <a:r>
              <a:rPr lang="zh-CN" altLang="en-US" sz="1400" smtClean="0"/>
              <a:t>　　</a:t>
            </a:r>
            <a:r>
              <a:rPr lang="en-US" altLang="zh-CN" sz="1400" smtClean="0"/>
              <a:t>/* Read-only sections, merged into text segment: */</a:t>
            </a:r>
          </a:p>
          <a:p>
            <a:r>
              <a:rPr lang="zh-CN" altLang="en-US" sz="1400" smtClean="0"/>
              <a:t>　　</a:t>
            </a:r>
            <a:r>
              <a:rPr lang="en-US" altLang="zh-CN" sz="1400" smtClean="0"/>
              <a:t>PROVIDE (__executable_start = SEGMENT_START("text-segment", </a:t>
            </a:r>
            <a:r>
              <a:rPr lang="en-US" altLang="zh-CN" sz="1400" smtClean="0">
                <a:solidFill>
                  <a:srgbClr val="FF0000"/>
                </a:solidFill>
              </a:rPr>
              <a:t>0x08048000</a:t>
            </a:r>
            <a:r>
              <a:rPr lang="en-US" altLang="zh-CN" sz="1400" smtClean="0"/>
              <a:t>)); . = SEGMENT_START("text-segment",</a:t>
            </a:r>
          </a:p>
          <a:p>
            <a:r>
              <a:rPr lang="zh-CN" altLang="en-US" sz="1400" smtClean="0"/>
              <a:t>　　</a:t>
            </a:r>
            <a:r>
              <a:rPr lang="en-US" altLang="zh-CN" sz="1400" smtClean="0"/>
              <a:t>0x08048000) + SIZEOF_HEADERS;</a:t>
            </a:r>
          </a:p>
        </p:txBody>
      </p:sp>
    </p:spTree>
    <p:extLst>
      <p:ext uri="{BB962C8B-B14F-4D97-AF65-F5344CB8AC3E}">
        <p14:creationId xmlns:p14="http://schemas.microsoft.com/office/powerpoint/2010/main" val="16221353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重定位可以执行的时机</a:t>
            </a:r>
          </a:p>
        </p:txBody>
      </p:sp>
      <p:sp>
        <p:nvSpPr>
          <p:cNvPr id="20483" name="内容占位符 2"/>
          <p:cNvSpPr>
            <a:spLocks noGrp="1"/>
          </p:cNvSpPr>
          <p:nvPr>
            <p:ph sz="half" idx="1"/>
          </p:nvPr>
        </p:nvSpPr>
        <p:spPr>
          <a:xfrm>
            <a:off x="609600" y="1295400"/>
            <a:ext cx="7620000" cy="4525963"/>
          </a:xfrm>
        </p:spPr>
        <p:txBody>
          <a:bodyPr/>
          <a:lstStyle/>
          <a:p>
            <a:r>
              <a:rPr lang="en-US" altLang="zh-CN" dirty="0" smtClean="0"/>
              <a:t>.text </a:t>
            </a:r>
            <a:r>
              <a:rPr lang="en-US" altLang="zh-CN" dirty="0" err="1" smtClean="0"/>
              <a:t>0x300000</a:t>
            </a:r>
            <a:r>
              <a:rPr lang="en-US" altLang="zh-CN" dirty="0" smtClean="0"/>
              <a:t> : </a:t>
            </a:r>
            <a:br>
              <a:rPr lang="en-US" altLang="zh-CN" dirty="0" smtClean="0"/>
            </a:br>
            <a:r>
              <a:rPr lang="en-US" altLang="zh-CN" dirty="0" smtClean="0"/>
              <a:t> { </a:t>
            </a:r>
            <a:br>
              <a:rPr lang="en-US" altLang="zh-CN" dirty="0" smtClean="0"/>
            </a:br>
            <a:r>
              <a:rPr lang="en-US" altLang="zh-CN" dirty="0" smtClean="0"/>
              <a:t>  *(.text) </a:t>
            </a:r>
            <a:br>
              <a:rPr lang="en-US" altLang="zh-CN" dirty="0" smtClean="0"/>
            </a:br>
            <a:r>
              <a:rPr lang="en-US" altLang="zh-CN" dirty="0" smtClean="0"/>
              <a:t>  *(.</a:t>
            </a:r>
            <a:r>
              <a:rPr lang="en-US" altLang="zh-CN" dirty="0" err="1" smtClean="0"/>
              <a:t>rodata</a:t>
            </a:r>
            <a:r>
              <a:rPr lang="en-US" altLang="zh-CN" dirty="0" smtClean="0"/>
              <a:t>)</a:t>
            </a:r>
            <a:br>
              <a:rPr lang="en-US" altLang="zh-CN" dirty="0" smtClean="0"/>
            </a:br>
            <a:r>
              <a:rPr lang="en-US" altLang="zh-CN" dirty="0" smtClean="0"/>
              <a:t> }</a:t>
            </a:r>
            <a:br>
              <a:rPr lang="en-US" altLang="zh-CN" dirty="0" smtClean="0"/>
            </a:br>
            <a:r>
              <a:rPr lang="en-US" altLang="zh-CN" dirty="0" smtClean="0"/>
              <a:t>    .data </a:t>
            </a:r>
            <a:r>
              <a:rPr lang="en-US" altLang="zh-CN" dirty="0" err="1" smtClean="0"/>
              <a:t>0x33ffff</a:t>
            </a:r>
            <a:r>
              <a:rPr lang="en-US" altLang="zh-CN" dirty="0" smtClean="0"/>
              <a:t> :  </a:t>
            </a:r>
            <a:br>
              <a:rPr lang="en-US" altLang="zh-CN" dirty="0" smtClean="0"/>
            </a:br>
            <a:r>
              <a:rPr lang="en-US" altLang="zh-CN" dirty="0" smtClean="0"/>
              <a:t> { </a:t>
            </a:r>
            <a:br>
              <a:rPr lang="en-US" altLang="zh-CN" dirty="0" smtClean="0"/>
            </a:br>
            <a:r>
              <a:rPr lang="en-US" altLang="zh-CN" dirty="0" smtClean="0"/>
              <a:t>  *(.data) </a:t>
            </a:r>
            <a:br>
              <a:rPr lang="en-US" altLang="zh-CN" dirty="0" smtClean="0"/>
            </a:br>
            <a:r>
              <a:rPr lang="en-US" altLang="zh-CN" dirty="0" smtClean="0"/>
              <a:t> }</a:t>
            </a:r>
          </a:p>
        </p:txBody>
      </p:sp>
    </p:spTree>
    <p:extLst>
      <p:ext uri="{BB962C8B-B14F-4D97-AF65-F5344CB8AC3E}">
        <p14:creationId xmlns:p14="http://schemas.microsoft.com/office/powerpoint/2010/main" val="30001136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多级页表</a:t>
            </a:r>
            <a:endParaRPr lang="zh-CN" altLang="zh-CN" smtClean="0">
              <a:sym typeface="Symbol" panose="05050102010706020507" pitchFamily="18" charset="2"/>
            </a:endParaRPr>
          </a:p>
        </p:txBody>
      </p:sp>
      <p:sp>
        <p:nvSpPr>
          <p:cNvPr id="352259" name="Rectangle 3"/>
          <p:cNvSpPr>
            <a:spLocks noChangeArrowheads="1"/>
          </p:cNvSpPr>
          <p:nvPr/>
        </p:nvSpPr>
        <p:spPr bwMode="auto">
          <a:xfrm>
            <a:off x="765175"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a:solidFill>
                  <a:srgbClr val="FF0000"/>
                </a:solidFill>
              </a:rPr>
              <a:t>32</a:t>
            </a:r>
            <a:r>
              <a:rPr lang="zh-CN" altLang="en-US">
                <a:solidFill>
                  <a:srgbClr val="FF0000"/>
                </a:solidFill>
              </a:rPr>
              <a:t>位地址空间</a:t>
            </a:r>
            <a:r>
              <a:rPr lang="en-US" altLang="zh-CN">
                <a:solidFill>
                  <a:srgbClr val="FF0000"/>
                </a:solidFill>
              </a:rPr>
              <a:t>+ 4K</a:t>
            </a:r>
            <a:r>
              <a:rPr lang="zh-CN" altLang="en-US">
                <a:solidFill>
                  <a:srgbClr val="FF0000"/>
                </a:solidFill>
              </a:rPr>
              <a:t>页面</a:t>
            </a:r>
            <a:r>
              <a:rPr lang="en-US" altLang="zh-CN">
                <a:solidFill>
                  <a:srgbClr val="FF0000"/>
                </a:solidFill>
              </a:rPr>
              <a:t>+</a:t>
            </a:r>
            <a:r>
              <a:rPr lang="zh-CN" altLang="en-US">
                <a:solidFill>
                  <a:srgbClr val="FF0000"/>
                </a:solidFill>
              </a:rPr>
              <a:t>页号连续</a:t>
            </a:r>
            <a:r>
              <a:rPr lang="zh-CN" altLang="en-US">
                <a:solidFill>
                  <a:srgbClr val="FF0000"/>
                </a:solidFill>
                <a:sym typeface="Symbol" panose="05050102010706020507" pitchFamily="18" charset="2"/>
              </a:rPr>
              <a:t></a:t>
            </a:r>
            <a:r>
              <a:rPr lang="en-US" altLang="zh-CN">
                <a:solidFill>
                  <a:srgbClr val="FF0000"/>
                </a:solidFill>
                <a:sym typeface="Symbol" panose="05050102010706020507" pitchFamily="18" charset="2"/>
              </a:rPr>
              <a:t>2</a:t>
            </a:r>
            <a:r>
              <a:rPr lang="en-US" altLang="zh-CN" baseline="30000">
                <a:solidFill>
                  <a:srgbClr val="FF0000"/>
                </a:solidFill>
                <a:sym typeface="Symbol" panose="05050102010706020507" pitchFamily="18" charset="2"/>
              </a:rPr>
              <a:t>20</a:t>
            </a:r>
            <a:r>
              <a:rPr lang="zh-CN" altLang="en-US">
                <a:solidFill>
                  <a:srgbClr val="FF0000"/>
                </a:solidFill>
                <a:sym typeface="Symbol" panose="05050102010706020507" pitchFamily="18" charset="2"/>
              </a:rPr>
              <a:t>个页表项</a:t>
            </a:r>
          </a:p>
        </p:txBody>
      </p:sp>
      <p:grpSp>
        <p:nvGrpSpPr>
          <p:cNvPr id="352260" name="Group 4"/>
          <p:cNvGrpSpPr>
            <a:grpSpLocks/>
          </p:cNvGrpSpPr>
          <p:nvPr/>
        </p:nvGrpSpPr>
        <p:grpSpPr bwMode="auto">
          <a:xfrm>
            <a:off x="906463" y="1835150"/>
            <a:ext cx="8313737" cy="609600"/>
            <a:chOff x="571" y="1156"/>
            <a:chExt cx="4661" cy="384"/>
          </a:xfrm>
        </p:grpSpPr>
        <p:sp>
          <p:nvSpPr>
            <p:cNvPr id="65562" name="Rectangle 5"/>
            <p:cNvSpPr>
              <a:spLocks noChangeArrowheads="1"/>
            </p:cNvSpPr>
            <p:nvPr/>
          </p:nvSpPr>
          <p:spPr bwMode="auto">
            <a:xfrm>
              <a:off x="571" y="1156"/>
              <a:ext cx="46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a:t>2</a:t>
              </a:r>
              <a:r>
                <a:rPr lang="en-US" altLang="zh-CN" sz="2400" baseline="30000" dirty="0"/>
                <a:t>20</a:t>
              </a:r>
              <a:r>
                <a:rPr lang="zh-CN" altLang="en-US" sz="2400" dirty="0"/>
                <a:t>个</a:t>
              </a:r>
              <a:r>
                <a:rPr lang="zh-CN" altLang="en-US" sz="2400" dirty="0" smtClean="0"/>
                <a:t>页表项，每个</a:t>
              </a:r>
              <a:r>
                <a:rPr lang="en-US" altLang="zh-CN" sz="2400" dirty="0" smtClean="0"/>
                <a:t>4</a:t>
              </a:r>
              <a:r>
                <a:rPr lang="zh-CN" altLang="en-US" sz="2400" dirty="0" smtClean="0"/>
                <a:t>字节，都放</a:t>
              </a:r>
              <a:r>
                <a:rPr lang="zh-CN" altLang="en-US" sz="2400" dirty="0"/>
                <a:t>在</a:t>
              </a:r>
              <a:r>
                <a:rPr lang="zh-CN" altLang="en-US" sz="2400" dirty="0" smtClean="0"/>
                <a:t>内存，要</a:t>
              </a:r>
              <a:r>
                <a:rPr lang="en-US" altLang="zh-CN" sz="2400" dirty="0"/>
                <a:t>4M</a:t>
              </a:r>
              <a:r>
                <a:rPr lang="zh-CN" altLang="en-US" sz="2400" dirty="0"/>
                <a:t>内存</a:t>
              </a:r>
              <a:endParaRPr lang="zh-CN" altLang="en-US" sz="2400" dirty="0">
                <a:solidFill>
                  <a:srgbClr val="FF0000"/>
                </a:solidFill>
                <a:sym typeface="Symbol" panose="05050102010706020507" pitchFamily="18" charset="2"/>
              </a:endParaRPr>
            </a:p>
          </p:txBody>
        </p:sp>
        <p:pic>
          <p:nvPicPr>
            <p:cNvPr id="65563" name="Picture 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30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2263" name="Group 7"/>
          <p:cNvGrpSpPr>
            <a:grpSpLocks/>
          </p:cNvGrpSpPr>
          <p:nvPr/>
        </p:nvGrpSpPr>
        <p:grpSpPr bwMode="auto">
          <a:xfrm>
            <a:off x="914400" y="2362200"/>
            <a:ext cx="7399338" cy="603250"/>
            <a:chOff x="571" y="1156"/>
            <a:chExt cx="4661" cy="380"/>
          </a:xfrm>
        </p:grpSpPr>
        <p:sp>
          <p:nvSpPr>
            <p:cNvPr id="65560" name="Rectangle 8"/>
            <p:cNvSpPr>
              <a:spLocks noChangeArrowheads="1"/>
            </p:cNvSpPr>
            <p:nvPr/>
          </p:nvSpPr>
          <p:spPr bwMode="auto">
            <a:xfrm>
              <a:off x="571" y="11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系统中并发</a:t>
              </a:r>
              <a:r>
                <a:rPr lang="en-US" altLang="zh-CN" sz="2400" dirty="0"/>
                <a:t>10</a:t>
              </a:r>
              <a:r>
                <a:rPr lang="zh-CN" altLang="en-US" sz="2400" dirty="0"/>
                <a:t>个进程，需要</a:t>
              </a:r>
              <a:r>
                <a:rPr lang="en-US" altLang="zh-CN" sz="2400" dirty="0"/>
                <a:t>40M</a:t>
              </a:r>
              <a:r>
                <a:rPr lang="zh-CN" altLang="en-US" sz="2400" dirty="0"/>
                <a:t>内存</a:t>
              </a:r>
              <a:endParaRPr lang="zh-CN" altLang="en-US" sz="2400" dirty="0">
                <a:solidFill>
                  <a:srgbClr val="FF0000"/>
                </a:solidFill>
                <a:sym typeface="Symbol" panose="05050102010706020507" pitchFamily="18" charset="2"/>
              </a:endParaRPr>
            </a:p>
          </p:txBody>
        </p:sp>
        <p:pic>
          <p:nvPicPr>
            <p:cNvPr id="65561" name="Picture 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30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2266" name="Group 10"/>
          <p:cNvGrpSpPr>
            <a:grpSpLocks/>
          </p:cNvGrpSpPr>
          <p:nvPr/>
        </p:nvGrpSpPr>
        <p:grpSpPr bwMode="auto">
          <a:xfrm>
            <a:off x="914400" y="2901950"/>
            <a:ext cx="7399338" cy="609600"/>
            <a:chOff x="576" y="1828"/>
            <a:chExt cx="4661" cy="384"/>
          </a:xfrm>
        </p:grpSpPr>
        <p:sp>
          <p:nvSpPr>
            <p:cNvPr id="65558" name="Rectangle 11"/>
            <p:cNvSpPr>
              <a:spLocks noChangeArrowheads="1"/>
            </p:cNvSpPr>
            <p:nvPr/>
          </p:nvSpPr>
          <p:spPr bwMode="auto">
            <a:xfrm>
              <a:off x="576" y="1828"/>
              <a:ext cx="46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effectLst>
                    <a:outerShdw blurRad="38100" dist="38100" dir="2700000" algn="tl">
                      <a:srgbClr val="000000">
                        <a:alpha val="43137"/>
                      </a:srgbClr>
                    </a:outerShdw>
                  </a:effectLst>
                  <a:sym typeface="Symbol" panose="05050102010706020507" pitchFamily="18" charset="2"/>
                </a:rPr>
                <a:t>实际上大部分逻辑地址根本不会用到</a:t>
              </a:r>
            </a:p>
          </p:txBody>
        </p:sp>
        <p:pic>
          <p:nvPicPr>
            <p:cNvPr id="65559" name="Picture 1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200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2269" name="AutoShape 13"/>
          <p:cNvSpPr>
            <a:spLocks noChangeArrowheads="1"/>
          </p:cNvSpPr>
          <p:nvPr/>
        </p:nvSpPr>
        <p:spPr bwMode="auto">
          <a:xfrm rot="10800000">
            <a:off x="3429000" y="3581400"/>
            <a:ext cx="3733800" cy="533400"/>
          </a:xfrm>
          <a:prstGeom prst="wedgeRoundRectCallout">
            <a:avLst>
              <a:gd name="adj1" fmla="val 34204"/>
              <a:gd name="adj2" fmla="val 8511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32</a:t>
            </a:r>
            <a:r>
              <a:rPr lang="zh-CN" altLang="en-US" sz="2400"/>
              <a:t>位</a:t>
            </a:r>
            <a:r>
              <a:rPr lang="en-US" altLang="zh-CN" sz="2400"/>
              <a:t>: </a:t>
            </a:r>
            <a:r>
              <a:rPr lang="zh-CN" altLang="en-US" sz="2400"/>
              <a:t>总空间</a:t>
            </a:r>
            <a:r>
              <a:rPr lang="en-US" altLang="zh-CN" sz="2400"/>
              <a:t>[0</a:t>
            </a:r>
            <a:r>
              <a:rPr lang="zh-CN" altLang="en-US" sz="2400"/>
              <a:t>，</a:t>
            </a:r>
            <a:r>
              <a:rPr lang="en-US" altLang="zh-CN" sz="2400"/>
              <a:t>4G-1]!</a:t>
            </a:r>
          </a:p>
        </p:txBody>
      </p:sp>
      <p:grpSp>
        <p:nvGrpSpPr>
          <p:cNvPr id="352270" name="Group 14"/>
          <p:cNvGrpSpPr>
            <a:grpSpLocks/>
          </p:cNvGrpSpPr>
          <p:nvPr/>
        </p:nvGrpSpPr>
        <p:grpSpPr bwMode="auto">
          <a:xfrm>
            <a:off x="906463" y="4038600"/>
            <a:ext cx="7399337" cy="1114425"/>
            <a:chOff x="576" y="1828"/>
            <a:chExt cx="4661" cy="702"/>
          </a:xfrm>
        </p:grpSpPr>
        <p:sp>
          <p:nvSpPr>
            <p:cNvPr id="65556" name="Rectangle 15"/>
            <p:cNvSpPr>
              <a:spLocks noChangeArrowheads="1"/>
            </p:cNvSpPr>
            <p:nvPr/>
          </p:nvSpPr>
          <p:spPr bwMode="auto">
            <a:xfrm>
              <a:off x="576" y="1828"/>
              <a:ext cx="4661"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引入多级页表，顶层页表常驻内存，不需要映射的逻辑地址不需要建立页表项</a:t>
              </a:r>
            </a:p>
          </p:txBody>
        </p:sp>
        <p:pic>
          <p:nvPicPr>
            <p:cNvPr id="65557" name="Picture 1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200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2273" name="Group 17"/>
          <p:cNvGrpSpPr>
            <a:grpSpLocks/>
          </p:cNvGrpSpPr>
          <p:nvPr/>
        </p:nvGrpSpPr>
        <p:grpSpPr bwMode="auto">
          <a:xfrm>
            <a:off x="992188" y="5257800"/>
            <a:ext cx="7389812" cy="1306513"/>
            <a:chOff x="625" y="3312"/>
            <a:chExt cx="4655" cy="823"/>
          </a:xfrm>
        </p:grpSpPr>
        <p:sp>
          <p:nvSpPr>
            <p:cNvPr id="65546" name="Rectangle 18"/>
            <p:cNvSpPr>
              <a:spLocks noChangeArrowheads="1"/>
            </p:cNvSpPr>
            <p:nvPr/>
          </p:nvSpPr>
          <p:spPr bwMode="auto">
            <a:xfrm>
              <a:off x="3408" y="3600"/>
              <a:ext cx="1808" cy="299"/>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5547" name="Rectangle 19"/>
            <p:cNvSpPr>
              <a:spLocks noChangeArrowheads="1"/>
            </p:cNvSpPr>
            <p:nvPr/>
          </p:nvSpPr>
          <p:spPr bwMode="auto">
            <a:xfrm>
              <a:off x="2068" y="3600"/>
              <a:ext cx="1340" cy="299"/>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t>页号</a:t>
              </a:r>
            </a:p>
          </p:txBody>
        </p:sp>
        <p:sp>
          <p:nvSpPr>
            <p:cNvPr id="65548" name="Text Box 20"/>
            <p:cNvSpPr txBox="1">
              <a:spLocks noChangeArrowheads="1"/>
            </p:cNvSpPr>
            <p:nvPr/>
          </p:nvSpPr>
          <p:spPr bwMode="auto">
            <a:xfrm>
              <a:off x="5071" y="3895"/>
              <a:ext cx="209"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65549" name="Text Box 21"/>
            <p:cNvSpPr txBox="1">
              <a:spLocks noChangeArrowheads="1"/>
            </p:cNvSpPr>
            <p:nvPr/>
          </p:nvSpPr>
          <p:spPr bwMode="auto">
            <a:xfrm>
              <a:off x="3166" y="3918"/>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12</a:t>
              </a:r>
            </a:p>
          </p:txBody>
        </p:sp>
        <p:sp>
          <p:nvSpPr>
            <p:cNvPr id="65550" name="Text Box 22"/>
            <p:cNvSpPr txBox="1">
              <a:spLocks noChangeArrowheads="1"/>
            </p:cNvSpPr>
            <p:nvPr/>
          </p:nvSpPr>
          <p:spPr bwMode="auto">
            <a:xfrm>
              <a:off x="3362" y="3925"/>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11</a:t>
              </a:r>
            </a:p>
          </p:txBody>
        </p:sp>
        <p:sp>
          <p:nvSpPr>
            <p:cNvPr id="65551" name="Text Box 23"/>
            <p:cNvSpPr txBox="1">
              <a:spLocks noChangeArrowheads="1"/>
            </p:cNvSpPr>
            <p:nvPr/>
          </p:nvSpPr>
          <p:spPr bwMode="auto">
            <a:xfrm>
              <a:off x="1680" y="3312"/>
              <a:ext cx="2688"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latin typeface="Comic Sans MS" panose="030F0702030302020204" pitchFamily="66" charset="0"/>
                </a:rPr>
                <a:t>32</a:t>
              </a:r>
              <a:r>
                <a:rPr lang="zh-CN" altLang="en-US" sz="2400">
                  <a:latin typeface="Comic Sans MS" panose="030F0702030302020204" pitchFamily="66" charset="0"/>
                </a:rPr>
                <a:t>位逻辑地址格式</a:t>
              </a:r>
              <a:r>
                <a:rPr lang="en-US" altLang="zh-CN" sz="2400">
                  <a:latin typeface="Comic Sans MS" panose="030F0702030302020204" pitchFamily="66" charset="0"/>
                </a:rPr>
                <a:t>(</a:t>
              </a:r>
              <a:r>
                <a:rPr lang="zh-CN" altLang="en-US" sz="2400">
                  <a:latin typeface="Comic Sans MS" panose="030F0702030302020204" pitchFamily="66" charset="0"/>
                </a:rPr>
                <a:t>多级页表</a:t>
              </a:r>
              <a:r>
                <a:rPr lang="en-US" altLang="zh-CN" sz="2400">
                  <a:latin typeface="Comic Sans MS" panose="030F0702030302020204" pitchFamily="66" charset="0"/>
                </a:rPr>
                <a:t>)</a:t>
              </a:r>
            </a:p>
          </p:txBody>
        </p:sp>
        <p:sp>
          <p:nvSpPr>
            <p:cNvPr id="65552" name="Text Box 24"/>
            <p:cNvSpPr txBox="1">
              <a:spLocks noChangeArrowheads="1"/>
            </p:cNvSpPr>
            <p:nvPr/>
          </p:nvSpPr>
          <p:spPr bwMode="auto">
            <a:xfrm>
              <a:off x="2020" y="3918"/>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21</a:t>
              </a:r>
            </a:p>
          </p:txBody>
        </p:sp>
        <p:sp>
          <p:nvSpPr>
            <p:cNvPr id="65553" name="Rectangle 25"/>
            <p:cNvSpPr>
              <a:spLocks noChangeArrowheads="1"/>
            </p:cNvSpPr>
            <p:nvPr/>
          </p:nvSpPr>
          <p:spPr bwMode="auto">
            <a:xfrm>
              <a:off x="673" y="3602"/>
              <a:ext cx="1390" cy="299"/>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t>页目录号</a:t>
              </a:r>
            </a:p>
          </p:txBody>
        </p:sp>
        <p:sp>
          <p:nvSpPr>
            <p:cNvPr id="65554" name="Text Box 26"/>
            <p:cNvSpPr txBox="1">
              <a:spLocks noChangeArrowheads="1"/>
            </p:cNvSpPr>
            <p:nvPr/>
          </p:nvSpPr>
          <p:spPr bwMode="auto">
            <a:xfrm>
              <a:off x="1771" y="3920"/>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22</a:t>
              </a:r>
            </a:p>
          </p:txBody>
        </p:sp>
        <p:sp>
          <p:nvSpPr>
            <p:cNvPr id="65555" name="Text Box 27"/>
            <p:cNvSpPr txBox="1">
              <a:spLocks noChangeArrowheads="1"/>
            </p:cNvSpPr>
            <p:nvPr/>
          </p:nvSpPr>
          <p:spPr bwMode="auto">
            <a:xfrm>
              <a:off x="625" y="3920"/>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31</a:t>
              </a:r>
            </a:p>
          </p:txBody>
        </p:sp>
      </p:grpSp>
      <p:grpSp>
        <p:nvGrpSpPr>
          <p:cNvPr id="28" name="Group 19"/>
          <p:cNvGrpSpPr>
            <a:grpSpLocks/>
          </p:cNvGrpSpPr>
          <p:nvPr/>
        </p:nvGrpSpPr>
        <p:grpSpPr bwMode="auto">
          <a:xfrm>
            <a:off x="8481940" y="2484437"/>
            <a:ext cx="533400" cy="3154363"/>
            <a:chOff x="4992" y="3024"/>
            <a:chExt cx="336" cy="1200"/>
          </a:xfrm>
        </p:grpSpPr>
        <p:sp>
          <p:nvSpPr>
            <p:cNvPr id="29"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0"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31"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32"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33"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34" name="Rectangle 25"/>
            <p:cNvSpPr>
              <a:spLocks noChangeArrowheads="1"/>
            </p:cNvSpPr>
            <p:nvPr/>
          </p:nvSpPr>
          <p:spPr bwMode="auto">
            <a:xfrm>
              <a:off x="4992" y="3024"/>
              <a:ext cx="336" cy="1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5"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grpSp>
      <p:sp>
        <p:nvSpPr>
          <p:cNvPr id="36" name="AutoShape 13"/>
          <p:cNvSpPr>
            <a:spLocks noChangeArrowheads="1"/>
          </p:cNvSpPr>
          <p:nvPr/>
        </p:nvSpPr>
        <p:spPr bwMode="auto">
          <a:xfrm rot="10800000">
            <a:off x="6656784" y="2543175"/>
            <a:ext cx="1725216" cy="930274"/>
          </a:xfrm>
          <a:prstGeom prst="wedgeRoundRectCallout">
            <a:avLst>
              <a:gd name="adj1" fmla="val 65524"/>
              <a:gd name="adj2" fmla="val 2497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1800" dirty="0" smtClean="0">
                <a:solidFill>
                  <a:srgbClr val="00B050"/>
                </a:solidFill>
              </a:rPr>
              <a:t>为什么每个进程需要独立一个页表？</a:t>
            </a:r>
            <a:endParaRPr lang="en-US" altLang="zh-CN" sz="18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2259"/>
                                        </p:tgtEl>
                                        <p:attrNameLst>
                                          <p:attrName>style.visibility</p:attrName>
                                        </p:attrNameLst>
                                      </p:cBhvr>
                                      <p:to>
                                        <p:strVal val="visible"/>
                                      </p:to>
                                    </p:set>
                                    <p:animEffect transition="in" filter="dissolve">
                                      <p:cBhvr>
                                        <p:cTn id="7" dur="500"/>
                                        <p:tgtEl>
                                          <p:spTgt spid="3522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2260"/>
                                        </p:tgtEl>
                                        <p:attrNameLst>
                                          <p:attrName>style.visibility</p:attrName>
                                        </p:attrNameLst>
                                      </p:cBhvr>
                                      <p:to>
                                        <p:strVal val="visible"/>
                                      </p:to>
                                    </p:set>
                                    <p:animEffect transition="in" filter="dissolve">
                                      <p:cBhvr>
                                        <p:cTn id="12" dur="500"/>
                                        <p:tgtEl>
                                          <p:spTgt spid="3522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52263"/>
                                        </p:tgtEl>
                                        <p:attrNameLst>
                                          <p:attrName>style.visibility</p:attrName>
                                        </p:attrNameLst>
                                      </p:cBhvr>
                                      <p:to>
                                        <p:strVal val="visible"/>
                                      </p:to>
                                    </p:set>
                                    <p:animEffect transition="in" filter="dissolve">
                                      <p:cBhvr>
                                        <p:cTn id="17" dur="500"/>
                                        <p:tgtEl>
                                          <p:spTgt spid="3522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52266"/>
                                        </p:tgtEl>
                                        <p:attrNameLst>
                                          <p:attrName>style.visibility</p:attrName>
                                        </p:attrNameLst>
                                      </p:cBhvr>
                                      <p:to>
                                        <p:strVal val="visible"/>
                                      </p:to>
                                    </p:set>
                                    <p:animEffect transition="in" filter="dissolve">
                                      <p:cBhvr>
                                        <p:cTn id="22" dur="500"/>
                                        <p:tgtEl>
                                          <p:spTgt spid="3522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52269"/>
                                        </p:tgtEl>
                                        <p:attrNameLst>
                                          <p:attrName>style.visibility</p:attrName>
                                        </p:attrNameLst>
                                      </p:cBhvr>
                                      <p:to>
                                        <p:strVal val="visible"/>
                                      </p:to>
                                    </p:set>
                                    <p:animEffect transition="in" filter="dissolve">
                                      <p:cBhvr>
                                        <p:cTn id="27" dur="500"/>
                                        <p:tgtEl>
                                          <p:spTgt spid="35226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52270"/>
                                        </p:tgtEl>
                                        <p:attrNameLst>
                                          <p:attrName>style.visibility</p:attrName>
                                        </p:attrNameLst>
                                      </p:cBhvr>
                                      <p:to>
                                        <p:strVal val="visible"/>
                                      </p:to>
                                    </p:set>
                                    <p:animEffect transition="in" filter="dissolve">
                                      <p:cBhvr>
                                        <p:cTn id="32" dur="500"/>
                                        <p:tgtEl>
                                          <p:spTgt spid="352270"/>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dissolv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52273"/>
                                        </p:tgtEl>
                                        <p:attrNameLst>
                                          <p:attrName>style.visibility</p:attrName>
                                        </p:attrNameLst>
                                      </p:cBhvr>
                                      <p:to>
                                        <p:strVal val="visible"/>
                                      </p:to>
                                    </p:set>
                                    <p:animEffect transition="in" filter="dissolve">
                                      <p:cBhvr>
                                        <p:cTn id="41" dur="500"/>
                                        <p:tgtEl>
                                          <p:spTgt spid="35227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p:bldP spid="352269" grpId="0" animBg="1"/>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多级页表</a:t>
            </a:r>
            <a:endParaRPr lang="zh-CN" altLang="zh-CN" smtClean="0">
              <a:sym typeface="Symbol" panose="05050102010706020507" pitchFamily="18" charset="2"/>
            </a:endParaRPr>
          </a:p>
        </p:txBody>
      </p:sp>
      <p:grpSp>
        <p:nvGrpSpPr>
          <p:cNvPr id="352273" name="Group 17"/>
          <p:cNvGrpSpPr>
            <a:grpSpLocks/>
          </p:cNvGrpSpPr>
          <p:nvPr/>
        </p:nvGrpSpPr>
        <p:grpSpPr bwMode="auto">
          <a:xfrm>
            <a:off x="522934" y="4179887"/>
            <a:ext cx="7389812" cy="1306513"/>
            <a:chOff x="625" y="3312"/>
            <a:chExt cx="4655" cy="823"/>
          </a:xfrm>
        </p:grpSpPr>
        <p:sp>
          <p:nvSpPr>
            <p:cNvPr id="65546" name="Rectangle 18"/>
            <p:cNvSpPr>
              <a:spLocks noChangeArrowheads="1"/>
            </p:cNvSpPr>
            <p:nvPr/>
          </p:nvSpPr>
          <p:spPr bwMode="auto">
            <a:xfrm>
              <a:off x="3408" y="3600"/>
              <a:ext cx="1808" cy="299"/>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5547" name="Rectangle 19"/>
            <p:cNvSpPr>
              <a:spLocks noChangeArrowheads="1"/>
            </p:cNvSpPr>
            <p:nvPr/>
          </p:nvSpPr>
          <p:spPr bwMode="auto">
            <a:xfrm>
              <a:off x="2068" y="3600"/>
              <a:ext cx="1340" cy="299"/>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t>页号</a:t>
              </a:r>
            </a:p>
          </p:txBody>
        </p:sp>
        <p:sp>
          <p:nvSpPr>
            <p:cNvPr id="65548" name="Text Box 20"/>
            <p:cNvSpPr txBox="1">
              <a:spLocks noChangeArrowheads="1"/>
            </p:cNvSpPr>
            <p:nvPr/>
          </p:nvSpPr>
          <p:spPr bwMode="auto">
            <a:xfrm>
              <a:off x="5071" y="3895"/>
              <a:ext cx="209"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65549" name="Text Box 21"/>
            <p:cNvSpPr txBox="1">
              <a:spLocks noChangeArrowheads="1"/>
            </p:cNvSpPr>
            <p:nvPr/>
          </p:nvSpPr>
          <p:spPr bwMode="auto">
            <a:xfrm>
              <a:off x="3166" y="3918"/>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12</a:t>
              </a:r>
            </a:p>
          </p:txBody>
        </p:sp>
        <p:sp>
          <p:nvSpPr>
            <p:cNvPr id="65550" name="Text Box 22"/>
            <p:cNvSpPr txBox="1">
              <a:spLocks noChangeArrowheads="1"/>
            </p:cNvSpPr>
            <p:nvPr/>
          </p:nvSpPr>
          <p:spPr bwMode="auto">
            <a:xfrm>
              <a:off x="3362" y="3925"/>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11</a:t>
              </a:r>
            </a:p>
          </p:txBody>
        </p:sp>
        <p:sp>
          <p:nvSpPr>
            <p:cNvPr id="65551" name="Text Box 23"/>
            <p:cNvSpPr txBox="1">
              <a:spLocks noChangeArrowheads="1"/>
            </p:cNvSpPr>
            <p:nvPr/>
          </p:nvSpPr>
          <p:spPr bwMode="auto">
            <a:xfrm>
              <a:off x="1680" y="3312"/>
              <a:ext cx="2688"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dirty="0">
                  <a:latin typeface="Comic Sans MS" panose="030F0702030302020204" pitchFamily="66" charset="0"/>
                </a:rPr>
                <a:t>32</a:t>
              </a:r>
              <a:r>
                <a:rPr lang="zh-CN" altLang="en-US" sz="2400" dirty="0">
                  <a:latin typeface="Comic Sans MS" panose="030F0702030302020204" pitchFamily="66" charset="0"/>
                </a:rPr>
                <a:t>位逻辑地址格式</a:t>
              </a:r>
              <a:r>
                <a:rPr lang="en-US" altLang="zh-CN" sz="2400" dirty="0">
                  <a:latin typeface="Comic Sans MS" panose="030F0702030302020204" pitchFamily="66" charset="0"/>
                </a:rPr>
                <a:t>(</a:t>
              </a:r>
              <a:r>
                <a:rPr lang="zh-CN" altLang="en-US" sz="2400" dirty="0">
                  <a:latin typeface="Comic Sans MS" panose="030F0702030302020204" pitchFamily="66" charset="0"/>
                </a:rPr>
                <a:t>多级页表</a:t>
              </a:r>
              <a:r>
                <a:rPr lang="en-US" altLang="zh-CN" sz="2400" dirty="0">
                  <a:latin typeface="Comic Sans MS" panose="030F0702030302020204" pitchFamily="66" charset="0"/>
                </a:rPr>
                <a:t>)</a:t>
              </a:r>
            </a:p>
          </p:txBody>
        </p:sp>
        <p:sp>
          <p:nvSpPr>
            <p:cNvPr id="65552" name="Text Box 24"/>
            <p:cNvSpPr txBox="1">
              <a:spLocks noChangeArrowheads="1"/>
            </p:cNvSpPr>
            <p:nvPr/>
          </p:nvSpPr>
          <p:spPr bwMode="auto">
            <a:xfrm>
              <a:off x="2020" y="3918"/>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21</a:t>
              </a:r>
            </a:p>
          </p:txBody>
        </p:sp>
        <p:sp>
          <p:nvSpPr>
            <p:cNvPr id="65553" name="Rectangle 25"/>
            <p:cNvSpPr>
              <a:spLocks noChangeArrowheads="1"/>
            </p:cNvSpPr>
            <p:nvPr/>
          </p:nvSpPr>
          <p:spPr bwMode="auto">
            <a:xfrm>
              <a:off x="673" y="3602"/>
              <a:ext cx="1390" cy="299"/>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t>页目录号</a:t>
              </a:r>
            </a:p>
          </p:txBody>
        </p:sp>
        <p:sp>
          <p:nvSpPr>
            <p:cNvPr id="65554" name="Text Box 26"/>
            <p:cNvSpPr txBox="1">
              <a:spLocks noChangeArrowheads="1"/>
            </p:cNvSpPr>
            <p:nvPr/>
          </p:nvSpPr>
          <p:spPr bwMode="auto">
            <a:xfrm>
              <a:off x="1771" y="3920"/>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22</a:t>
              </a:r>
            </a:p>
          </p:txBody>
        </p:sp>
        <p:sp>
          <p:nvSpPr>
            <p:cNvPr id="65555" name="Text Box 27"/>
            <p:cNvSpPr txBox="1">
              <a:spLocks noChangeArrowheads="1"/>
            </p:cNvSpPr>
            <p:nvPr/>
          </p:nvSpPr>
          <p:spPr bwMode="auto">
            <a:xfrm>
              <a:off x="625" y="3920"/>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31</a:t>
              </a:r>
            </a:p>
          </p:txBody>
        </p:sp>
      </p:grpSp>
      <p:sp>
        <p:nvSpPr>
          <p:cNvPr id="28" name="矩形 27"/>
          <p:cNvSpPr/>
          <p:nvPr/>
        </p:nvSpPr>
        <p:spPr>
          <a:xfrm>
            <a:off x="543716" y="1384151"/>
            <a:ext cx="4232275" cy="1015663"/>
          </a:xfrm>
          <a:prstGeom prst="rect">
            <a:avLst/>
          </a:prstGeom>
        </p:spPr>
        <p:txBody>
          <a:bodyPr wrap="square">
            <a:spAutoFit/>
          </a:bodyPr>
          <a:lstStyle/>
          <a:p>
            <a:r>
              <a:rPr lang="zh-CN" altLang="en-US" sz="2000" dirty="0"/>
              <a:t>林力帆 </a:t>
            </a:r>
            <a:r>
              <a:rPr lang="en-US" altLang="zh-CN" sz="2000" dirty="0" smtClean="0"/>
              <a:t>113  37  1  02  01</a:t>
            </a:r>
            <a:endParaRPr lang="en-US" altLang="zh-CN" sz="2000" dirty="0"/>
          </a:p>
          <a:p>
            <a:r>
              <a:rPr lang="zh-CN" altLang="en-US" sz="2000" dirty="0" smtClean="0"/>
              <a:t>伽</a:t>
            </a:r>
            <a:r>
              <a:rPr lang="zh-CN" altLang="en-US" sz="2000" dirty="0"/>
              <a:t>晗  </a:t>
            </a:r>
            <a:r>
              <a:rPr lang="en-US" altLang="zh-CN" sz="2000" dirty="0" smtClean="0"/>
              <a:t>113  </a:t>
            </a:r>
            <a:r>
              <a:rPr lang="en-US" altLang="zh-CN" sz="2000" dirty="0" smtClean="0">
                <a:solidFill>
                  <a:srgbClr val="C00000"/>
                </a:solidFill>
              </a:rPr>
              <a:t>03 </a:t>
            </a:r>
            <a:r>
              <a:rPr lang="en-US" altLang="zh-CN" sz="2000" dirty="0" smtClean="0"/>
              <a:t>1  02  19</a:t>
            </a:r>
            <a:endParaRPr lang="en-US" altLang="zh-CN" sz="2000" dirty="0"/>
          </a:p>
          <a:p>
            <a:endParaRPr lang="en-US" altLang="zh-CN" sz="2000" dirty="0">
              <a:solidFill>
                <a:srgbClr val="33CC33"/>
              </a:solidFill>
            </a:endParaRPr>
          </a:p>
        </p:txBody>
      </p:sp>
      <p:sp>
        <p:nvSpPr>
          <p:cNvPr id="15" name="矩形 14"/>
          <p:cNvSpPr/>
          <p:nvPr/>
        </p:nvSpPr>
        <p:spPr>
          <a:xfrm>
            <a:off x="536789" y="2399814"/>
            <a:ext cx="4232275" cy="707886"/>
          </a:xfrm>
          <a:prstGeom prst="rect">
            <a:avLst/>
          </a:prstGeom>
        </p:spPr>
        <p:txBody>
          <a:bodyPr wrap="square">
            <a:spAutoFit/>
          </a:bodyPr>
          <a:lstStyle/>
          <a:p>
            <a:r>
              <a:rPr lang="zh-CN" altLang="en-US" sz="2000" dirty="0" smtClean="0"/>
              <a:t>楼房：楼号</a:t>
            </a:r>
            <a:r>
              <a:rPr lang="en-US" altLang="zh-CN" sz="2000" dirty="0" smtClean="0"/>
              <a:t>-</a:t>
            </a:r>
            <a:r>
              <a:rPr lang="zh-CN" altLang="en-US" sz="2000" dirty="0" smtClean="0"/>
              <a:t>单元号</a:t>
            </a:r>
            <a:r>
              <a:rPr lang="en-US" altLang="zh-CN" sz="2000" dirty="0" smtClean="0"/>
              <a:t>-</a:t>
            </a:r>
            <a:r>
              <a:rPr lang="zh-CN" altLang="en-US" sz="2000" dirty="0" smtClean="0"/>
              <a:t>房间号</a:t>
            </a:r>
            <a:endParaRPr lang="en-US" altLang="zh-CN" sz="2000" dirty="0"/>
          </a:p>
          <a:p>
            <a:endParaRPr lang="en-US" altLang="zh-CN" sz="2000" dirty="0">
              <a:solidFill>
                <a:srgbClr val="33CC33"/>
              </a:solidFill>
            </a:endParaRPr>
          </a:p>
        </p:txBody>
      </p:sp>
      <p:sp>
        <p:nvSpPr>
          <p:cNvPr id="16" name="矩形 15"/>
          <p:cNvSpPr/>
          <p:nvPr/>
        </p:nvSpPr>
        <p:spPr>
          <a:xfrm>
            <a:off x="516077" y="3288615"/>
            <a:ext cx="7555707" cy="400110"/>
          </a:xfrm>
          <a:prstGeom prst="rect">
            <a:avLst/>
          </a:prstGeom>
        </p:spPr>
        <p:txBody>
          <a:bodyPr wrap="square">
            <a:spAutoFit/>
          </a:bodyPr>
          <a:lstStyle/>
          <a:p>
            <a:r>
              <a:rPr lang="en-US" altLang="zh-CN" sz="2000" dirty="0" smtClean="0">
                <a:solidFill>
                  <a:srgbClr val="33CC33"/>
                </a:solidFill>
              </a:rPr>
              <a:t>32</a:t>
            </a:r>
            <a:r>
              <a:rPr lang="zh-CN" altLang="en-US" sz="2000" dirty="0" smtClean="0">
                <a:solidFill>
                  <a:srgbClr val="33CC33"/>
                </a:solidFill>
              </a:rPr>
              <a:t>位地址，</a:t>
            </a:r>
            <a:r>
              <a:rPr lang="en-US" altLang="zh-CN" sz="2000" dirty="0" err="1" smtClean="0">
                <a:solidFill>
                  <a:srgbClr val="33CC33"/>
                </a:solidFill>
              </a:rPr>
              <a:t>4G</a:t>
            </a:r>
            <a:r>
              <a:rPr lang="zh-CN" altLang="en-US" sz="2000" dirty="0" smtClean="0">
                <a:solidFill>
                  <a:srgbClr val="33CC33"/>
                </a:solidFill>
              </a:rPr>
              <a:t>内存：先按照</a:t>
            </a:r>
            <a:r>
              <a:rPr lang="en-US" altLang="zh-CN" sz="2000" dirty="0" err="1" smtClean="0">
                <a:solidFill>
                  <a:srgbClr val="33CC33"/>
                </a:solidFill>
              </a:rPr>
              <a:t>4M</a:t>
            </a:r>
            <a:r>
              <a:rPr lang="zh-CN" altLang="en-US" sz="2000" dirty="0" smtClean="0">
                <a:solidFill>
                  <a:srgbClr val="33CC33"/>
                </a:solidFill>
              </a:rPr>
              <a:t>分割，每个</a:t>
            </a:r>
            <a:r>
              <a:rPr lang="en-US" altLang="zh-CN" sz="2000" dirty="0" err="1" smtClean="0">
                <a:solidFill>
                  <a:srgbClr val="33CC33"/>
                </a:solidFill>
              </a:rPr>
              <a:t>4M</a:t>
            </a:r>
            <a:r>
              <a:rPr lang="zh-CN" altLang="en-US" sz="2000" dirty="0" smtClean="0">
                <a:solidFill>
                  <a:srgbClr val="33CC33"/>
                </a:solidFill>
              </a:rPr>
              <a:t>内再按照</a:t>
            </a:r>
            <a:r>
              <a:rPr lang="en-US" altLang="zh-CN" sz="2000" dirty="0" err="1" smtClean="0">
                <a:solidFill>
                  <a:srgbClr val="33CC33"/>
                </a:solidFill>
              </a:rPr>
              <a:t>4K</a:t>
            </a:r>
            <a:r>
              <a:rPr lang="zh-CN" altLang="en-US" sz="2000" dirty="0" smtClean="0">
                <a:solidFill>
                  <a:srgbClr val="33CC33"/>
                </a:solidFill>
              </a:rPr>
              <a:t>分割。</a:t>
            </a:r>
            <a:endParaRPr lang="en-US" altLang="zh-CN" sz="2000" dirty="0">
              <a:solidFill>
                <a:srgbClr val="33CC33"/>
              </a:solidFill>
            </a:endParaRPr>
          </a:p>
        </p:txBody>
      </p:sp>
      <p:sp>
        <p:nvSpPr>
          <p:cNvPr id="17" name="矩形 16"/>
          <p:cNvSpPr/>
          <p:nvPr/>
        </p:nvSpPr>
        <p:spPr>
          <a:xfrm>
            <a:off x="572216" y="5692775"/>
            <a:ext cx="4357562" cy="707886"/>
          </a:xfrm>
          <a:prstGeom prst="rect">
            <a:avLst/>
          </a:prstGeom>
        </p:spPr>
        <p:txBody>
          <a:bodyPr wrap="square">
            <a:spAutoFit/>
          </a:bodyPr>
          <a:lstStyle/>
          <a:p>
            <a:r>
              <a:rPr lang="zh-CN" altLang="en-US" sz="2000" dirty="0" smtClean="0"/>
              <a:t>逻辑地址</a:t>
            </a:r>
            <a:r>
              <a:rPr lang="en-US" altLang="zh-CN" sz="2000" dirty="0" smtClean="0"/>
              <a:t>1</a:t>
            </a:r>
            <a:r>
              <a:rPr lang="zh-CN" altLang="en-US" sz="2000" dirty="0" smtClean="0"/>
              <a:t>：</a:t>
            </a:r>
            <a:r>
              <a:rPr lang="en-US" altLang="zh-CN" sz="2000" dirty="0" err="1" smtClean="0"/>
              <a:t>4M+4K+0x1</a:t>
            </a:r>
            <a:r>
              <a:rPr lang="en-US" altLang="zh-CN" sz="2000" dirty="0" smtClean="0"/>
              <a:t>=2</a:t>
            </a:r>
            <a:r>
              <a:rPr lang="en-US" altLang="zh-CN" sz="2000" baseline="30000" dirty="0" smtClean="0"/>
              <a:t>22</a:t>
            </a:r>
            <a:r>
              <a:rPr lang="en-US" altLang="zh-CN" sz="2000" dirty="0" smtClean="0"/>
              <a:t>+2</a:t>
            </a:r>
            <a:r>
              <a:rPr lang="en-US" altLang="zh-CN" sz="2000" baseline="30000" dirty="0" smtClean="0"/>
              <a:t>12</a:t>
            </a:r>
            <a:r>
              <a:rPr lang="en-US" altLang="zh-CN" sz="2000" dirty="0" smtClean="0"/>
              <a:t>+2</a:t>
            </a:r>
            <a:r>
              <a:rPr lang="en-US" altLang="zh-CN" sz="2000" baseline="30000" dirty="0" smtClean="0"/>
              <a:t>0</a:t>
            </a:r>
          </a:p>
          <a:p>
            <a:r>
              <a:rPr lang="zh-CN" altLang="en-US" sz="2000" dirty="0"/>
              <a:t>逻辑</a:t>
            </a:r>
            <a:r>
              <a:rPr lang="zh-CN" altLang="en-US" sz="2000" dirty="0" smtClean="0"/>
              <a:t>地址</a:t>
            </a:r>
            <a:r>
              <a:rPr lang="en-US" altLang="zh-CN" sz="2000" dirty="0" smtClean="0"/>
              <a:t>2</a:t>
            </a:r>
            <a:r>
              <a:rPr lang="zh-CN" altLang="en-US" sz="2000" dirty="0" smtClean="0"/>
              <a:t>：</a:t>
            </a:r>
            <a:r>
              <a:rPr lang="en-US" altLang="zh-CN" sz="2000" dirty="0" err="1" smtClean="0"/>
              <a:t>8M+8K+0x1</a:t>
            </a:r>
            <a:r>
              <a:rPr lang="en-US" altLang="zh-CN" sz="2000" dirty="0" smtClean="0"/>
              <a:t>=2</a:t>
            </a:r>
            <a:r>
              <a:rPr lang="en-US" altLang="zh-CN" sz="2000" baseline="30000" dirty="0" smtClean="0"/>
              <a:t>23</a:t>
            </a:r>
            <a:r>
              <a:rPr lang="en-US" altLang="zh-CN" sz="2000" dirty="0" smtClean="0"/>
              <a:t>+2</a:t>
            </a:r>
            <a:r>
              <a:rPr lang="en-US" altLang="zh-CN" sz="2000" baseline="30000" dirty="0" smtClean="0"/>
              <a:t>13</a:t>
            </a:r>
            <a:r>
              <a:rPr lang="en-US" altLang="zh-CN" sz="2000" dirty="0" smtClean="0"/>
              <a:t>+2</a:t>
            </a:r>
            <a:r>
              <a:rPr lang="en-US" altLang="zh-CN" sz="2000" baseline="30000" dirty="0" smtClean="0"/>
              <a:t>0</a:t>
            </a:r>
            <a:endParaRPr lang="en-US" altLang="zh-CN" sz="2000" dirty="0">
              <a:solidFill>
                <a:srgbClr val="33CC33"/>
              </a:solidFill>
            </a:endParaRPr>
          </a:p>
        </p:txBody>
      </p:sp>
      <p:sp>
        <p:nvSpPr>
          <p:cNvPr id="2" name="矩形 1"/>
          <p:cNvSpPr/>
          <p:nvPr/>
        </p:nvSpPr>
        <p:spPr>
          <a:xfrm>
            <a:off x="2421429" y="4683931"/>
            <a:ext cx="327334" cy="400110"/>
          </a:xfrm>
          <a:prstGeom prst="rect">
            <a:avLst/>
          </a:prstGeom>
        </p:spPr>
        <p:txBody>
          <a:bodyPr wrap="none">
            <a:spAutoFit/>
          </a:bodyPr>
          <a:lstStyle/>
          <a:p>
            <a:r>
              <a:rPr lang="en-US" altLang="zh-CN" sz="2000" dirty="0" smtClean="0">
                <a:solidFill>
                  <a:srgbClr val="FF0000"/>
                </a:solidFill>
              </a:rPr>
              <a:t>1</a:t>
            </a:r>
            <a:endParaRPr lang="zh-CN" altLang="en-US" sz="2000" dirty="0">
              <a:solidFill>
                <a:srgbClr val="FF0000"/>
              </a:solidFill>
            </a:endParaRPr>
          </a:p>
        </p:txBody>
      </p:sp>
      <p:sp>
        <p:nvSpPr>
          <p:cNvPr id="19" name="矩形 18"/>
          <p:cNvSpPr/>
          <p:nvPr/>
        </p:nvSpPr>
        <p:spPr>
          <a:xfrm>
            <a:off x="4602444" y="4724369"/>
            <a:ext cx="327334" cy="400110"/>
          </a:xfrm>
          <a:prstGeom prst="rect">
            <a:avLst/>
          </a:prstGeom>
        </p:spPr>
        <p:txBody>
          <a:bodyPr wrap="none">
            <a:spAutoFit/>
          </a:bodyPr>
          <a:lstStyle/>
          <a:p>
            <a:r>
              <a:rPr lang="en-US" altLang="zh-CN" sz="2000" dirty="0" smtClean="0">
                <a:solidFill>
                  <a:srgbClr val="FF0000"/>
                </a:solidFill>
              </a:rPr>
              <a:t>1</a:t>
            </a:r>
            <a:endParaRPr lang="zh-CN" altLang="en-US" sz="2000" dirty="0">
              <a:solidFill>
                <a:srgbClr val="FF0000"/>
              </a:solidFill>
            </a:endParaRPr>
          </a:p>
        </p:txBody>
      </p:sp>
      <p:sp>
        <p:nvSpPr>
          <p:cNvPr id="20" name="矩形 19"/>
          <p:cNvSpPr/>
          <p:nvPr/>
        </p:nvSpPr>
        <p:spPr>
          <a:xfrm>
            <a:off x="7494980" y="4663119"/>
            <a:ext cx="327334" cy="400110"/>
          </a:xfrm>
          <a:prstGeom prst="rect">
            <a:avLst/>
          </a:prstGeom>
        </p:spPr>
        <p:txBody>
          <a:bodyPr wrap="none">
            <a:spAutoFit/>
          </a:bodyPr>
          <a:lstStyle/>
          <a:p>
            <a:r>
              <a:rPr lang="en-US" altLang="zh-CN" sz="2000" dirty="0" smtClean="0">
                <a:solidFill>
                  <a:srgbClr val="FF0000"/>
                </a:solidFill>
              </a:rPr>
              <a:t>1</a:t>
            </a:r>
            <a:endParaRPr lang="zh-CN" altLang="en-US" sz="2000" dirty="0">
              <a:solidFill>
                <a:srgbClr val="FF0000"/>
              </a:solidFill>
            </a:endParaRPr>
          </a:p>
        </p:txBody>
      </p:sp>
    </p:spTree>
    <p:extLst>
      <p:ext uri="{BB962C8B-B14F-4D97-AF65-F5344CB8AC3E}">
        <p14:creationId xmlns:p14="http://schemas.microsoft.com/office/powerpoint/2010/main" val="394415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2273"/>
                                        </p:tgtEl>
                                        <p:attrNameLst>
                                          <p:attrName>style.visibility</p:attrName>
                                        </p:attrNameLst>
                                      </p:cBhvr>
                                      <p:to>
                                        <p:strVal val="visible"/>
                                      </p:to>
                                    </p:set>
                                    <p:animEffect transition="in" filter="dissolve">
                                      <p:cBhvr>
                                        <p:cTn id="25" dur="500"/>
                                        <p:tgtEl>
                                          <p:spTgt spid="35227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mtClean="0"/>
              <a:t>让程序执行起来就成了最重要的事</a:t>
            </a:r>
            <a:r>
              <a:rPr lang="en-US" altLang="zh-CN" smtClean="0"/>
              <a:t>!</a:t>
            </a:r>
          </a:p>
        </p:txBody>
      </p:sp>
      <p:graphicFrame>
        <p:nvGraphicFramePr>
          <p:cNvPr id="11267"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11455" name="剪辑" r:id="rId3" imgW="2166845" imgH="2287575" progId="MS_ClipArt_Gallery.2">
                  <p:embed/>
                </p:oleObj>
              </mc:Choice>
              <mc:Fallback>
                <p:oleObj name="剪辑" r:id="rId3" imgW="2166845" imgH="2287575" progId="MS_ClipArt_Gallery.2">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6420" name="AutoShape 4"/>
          <p:cNvSpPr>
            <a:spLocks noChangeArrowheads="1"/>
          </p:cNvSpPr>
          <p:nvPr/>
        </p:nvSpPr>
        <p:spPr bwMode="auto">
          <a:xfrm>
            <a:off x="3352800" y="3733800"/>
            <a:ext cx="381000" cy="76200"/>
          </a:xfrm>
          <a:prstGeom prst="rightArrow">
            <a:avLst>
              <a:gd name="adj1" fmla="val 50000"/>
              <a:gd name="adj2" fmla="val 1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16421" name="Group 5"/>
          <p:cNvGrpSpPr>
            <a:grpSpLocks/>
          </p:cNvGrpSpPr>
          <p:nvPr/>
        </p:nvGrpSpPr>
        <p:grpSpPr bwMode="auto">
          <a:xfrm>
            <a:off x="76200" y="1828800"/>
            <a:ext cx="3429000" cy="4816475"/>
            <a:chOff x="48" y="1152"/>
            <a:chExt cx="2160" cy="3034"/>
          </a:xfrm>
        </p:grpSpPr>
        <p:sp>
          <p:nvSpPr>
            <p:cNvPr id="11277" name="Rectangle 6"/>
            <p:cNvSpPr>
              <a:spLocks noChangeArrowheads="1"/>
            </p:cNvSpPr>
            <p:nvPr/>
          </p:nvSpPr>
          <p:spPr bwMode="auto">
            <a:xfrm>
              <a:off x="96" y="1152"/>
              <a:ext cx="2016" cy="27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1278" name="Text Box 7"/>
            <p:cNvSpPr txBox="1">
              <a:spLocks noChangeArrowheads="1"/>
            </p:cNvSpPr>
            <p:nvPr/>
          </p:nvSpPr>
          <p:spPr bwMode="auto">
            <a:xfrm>
              <a:off x="48" y="1200"/>
              <a:ext cx="2160" cy="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latin typeface="Tahoma" panose="020B0604030504040204" pitchFamily="34" charset="0"/>
                </a:rPr>
                <a:t>int main(int argc, char* argv[])</a:t>
              </a:r>
            </a:p>
            <a:p>
              <a:pPr eaLnBrk="1" hangingPunct="1">
                <a:spcBef>
                  <a:spcPct val="50000"/>
                </a:spcBef>
                <a:buClrTx/>
                <a:buSzTx/>
                <a:buFontTx/>
                <a:buNone/>
              </a:pPr>
              <a:r>
                <a:rPr lang="en-US" altLang="zh-CN" sz="1800" b="0">
                  <a:latin typeface="Tahoma" panose="020B0604030504040204" pitchFamily="34" charset="0"/>
                </a:rPr>
                <a:t>{</a:t>
              </a:r>
            </a:p>
            <a:p>
              <a:pPr eaLnBrk="1" hangingPunct="1">
                <a:spcBef>
                  <a:spcPct val="50000"/>
                </a:spcBef>
                <a:buClrTx/>
                <a:buSzTx/>
                <a:buFontTx/>
                <a:buNone/>
              </a:pPr>
              <a:r>
                <a:rPr lang="en-US" altLang="zh-CN" sz="1800" b="0">
                  <a:latin typeface="Tahoma" panose="020B0604030504040204" pitchFamily="34" charset="0"/>
                </a:rPr>
                <a:t>     int  i , to, sum = 0;</a:t>
              </a:r>
            </a:p>
            <a:p>
              <a:pPr eaLnBrk="1" hangingPunct="1">
                <a:spcBef>
                  <a:spcPct val="50000"/>
                </a:spcBef>
                <a:buClrTx/>
                <a:buSzTx/>
                <a:buFontTx/>
                <a:buNone/>
              </a:pPr>
              <a:r>
                <a:rPr lang="en-US" altLang="zh-CN" sz="1800" b="0">
                  <a:latin typeface="Tahoma" panose="020B0604030504040204" pitchFamily="34" charset="0"/>
                </a:rPr>
                <a:t>     to = atoi(argv[1]);</a:t>
              </a:r>
            </a:p>
            <a:p>
              <a:pPr eaLnBrk="1" hangingPunct="1">
                <a:spcBef>
                  <a:spcPct val="50000"/>
                </a:spcBef>
                <a:buClrTx/>
                <a:buSzTx/>
                <a:buFontTx/>
                <a:buNone/>
              </a:pPr>
              <a:r>
                <a:rPr lang="en-US" altLang="zh-CN" sz="1800" b="0">
                  <a:latin typeface="Tahoma" panose="020B0604030504040204" pitchFamily="34" charset="0"/>
                </a:rPr>
                <a:t>     for(i=1; i&lt;=to; i++)</a:t>
              </a:r>
            </a:p>
            <a:p>
              <a:pPr eaLnBrk="1" hangingPunct="1">
                <a:spcBef>
                  <a:spcPct val="50000"/>
                </a:spcBef>
                <a:buClrTx/>
                <a:buSzTx/>
                <a:buFontTx/>
                <a:buNone/>
              </a:pPr>
              <a:r>
                <a:rPr lang="en-US" altLang="zh-CN" sz="1800" b="0">
                  <a:latin typeface="Tahoma" panose="020B0604030504040204" pitchFamily="34" charset="0"/>
                </a:rPr>
                <a:t>     {  </a:t>
              </a:r>
            </a:p>
            <a:p>
              <a:pPr eaLnBrk="1" hangingPunct="1">
                <a:spcBef>
                  <a:spcPct val="50000"/>
                </a:spcBef>
                <a:buClrTx/>
                <a:buSzTx/>
                <a:buFontTx/>
                <a:buNone/>
              </a:pPr>
              <a:r>
                <a:rPr lang="en-US" altLang="zh-CN" sz="1800" b="0">
                  <a:latin typeface="Tahoma" panose="020B0604030504040204" pitchFamily="34" charset="0"/>
                </a:rPr>
                <a:t>          sum = sum + i;</a:t>
              </a:r>
            </a:p>
            <a:p>
              <a:pPr eaLnBrk="1" hangingPunct="1">
                <a:spcBef>
                  <a:spcPct val="50000"/>
                </a:spcBef>
                <a:buClrTx/>
                <a:buSzTx/>
                <a:buFontTx/>
                <a:buNone/>
              </a:pPr>
              <a:r>
                <a:rPr lang="en-US" altLang="zh-CN" sz="1800" b="0">
                  <a:latin typeface="Tahoma" panose="020B0604030504040204" pitchFamily="34" charset="0"/>
                </a:rPr>
                <a:t>      }</a:t>
              </a:r>
            </a:p>
            <a:p>
              <a:pPr eaLnBrk="1" hangingPunct="1">
                <a:spcBef>
                  <a:spcPct val="50000"/>
                </a:spcBef>
                <a:buClrTx/>
                <a:buSzTx/>
                <a:buFontTx/>
                <a:buNone/>
              </a:pPr>
              <a:r>
                <a:rPr lang="en-US" altLang="zh-CN" sz="1800" b="0">
                  <a:latin typeface="Tahoma" panose="020B0604030504040204" pitchFamily="34" charset="0"/>
                </a:rPr>
                <a:t>      printf(“%d”, sum);</a:t>
              </a:r>
            </a:p>
            <a:p>
              <a:pPr eaLnBrk="1" hangingPunct="1">
                <a:spcBef>
                  <a:spcPct val="50000"/>
                </a:spcBef>
                <a:buClrTx/>
                <a:buSzTx/>
                <a:buFontTx/>
                <a:buNone/>
              </a:pPr>
              <a:r>
                <a:rPr lang="en-US" altLang="zh-CN" sz="1800" b="0">
                  <a:latin typeface="Tahoma" panose="020B0604030504040204" pitchFamily="34" charset="0"/>
                </a:rPr>
                <a:t>}</a:t>
              </a:r>
            </a:p>
          </p:txBody>
        </p:sp>
        <p:sp>
          <p:nvSpPr>
            <p:cNvPr id="11279" name="Text Box 8"/>
            <p:cNvSpPr txBox="1">
              <a:spLocks noChangeArrowheads="1"/>
            </p:cNvSpPr>
            <p:nvPr/>
          </p:nvSpPr>
          <p:spPr bwMode="auto">
            <a:xfrm>
              <a:off x="816" y="39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solidFill>
                    <a:srgbClr val="FF0000"/>
                  </a:solidFill>
                </a:rPr>
                <a:t>源代码</a:t>
              </a:r>
            </a:p>
          </p:txBody>
        </p:sp>
      </p:grpSp>
      <p:sp>
        <p:nvSpPr>
          <p:cNvPr id="316425" name="Rectangle 9"/>
          <p:cNvSpPr>
            <a:spLocks noChangeArrowheads="1"/>
          </p:cNvSpPr>
          <p:nvPr/>
        </p:nvSpPr>
        <p:spPr bwMode="auto">
          <a:xfrm>
            <a:off x="765175" y="11160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第一步</a:t>
            </a:r>
            <a:r>
              <a:rPr lang="en-US" altLang="zh-CN">
                <a:solidFill>
                  <a:srgbClr val="FF0000"/>
                </a:solidFill>
              </a:rPr>
              <a:t>: </a:t>
            </a:r>
            <a:r>
              <a:rPr lang="zh-CN" altLang="en-US">
                <a:solidFill>
                  <a:srgbClr val="FF0000"/>
                </a:solidFill>
              </a:rPr>
              <a:t>编译</a:t>
            </a:r>
            <a:r>
              <a:rPr lang="en-US" altLang="zh-CN">
                <a:solidFill>
                  <a:srgbClr val="FF0000"/>
                </a:solidFill>
              </a:rPr>
              <a:t>——</a:t>
            </a:r>
            <a:r>
              <a:rPr lang="zh-CN" altLang="en-US">
                <a:solidFill>
                  <a:srgbClr val="FF0000"/>
                </a:solidFill>
              </a:rPr>
              <a:t>从</a:t>
            </a:r>
            <a:r>
              <a:rPr lang="en-US" altLang="zh-CN">
                <a:solidFill>
                  <a:srgbClr val="FF0000"/>
                </a:solidFill>
              </a:rPr>
              <a:t>C</a:t>
            </a:r>
            <a:r>
              <a:rPr lang="zh-CN" altLang="en-US">
                <a:solidFill>
                  <a:srgbClr val="FF0000"/>
                </a:solidFill>
              </a:rPr>
              <a:t>到汇编</a:t>
            </a:r>
          </a:p>
        </p:txBody>
      </p:sp>
      <p:grpSp>
        <p:nvGrpSpPr>
          <p:cNvPr id="316426" name="Group 10"/>
          <p:cNvGrpSpPr>
            <a:grpSpLocks/>
          </p:cNvGrpSpPr>
          <p:nvPr/>
        </p:nvGrpSpPr>
        <p:grpSpPr bwMode="auto">
          <a:xfrm>
            <a:off x="3657600" y="1295400"/>
            <a:ext cx="5715000" cy="5486400"/>
            <a:chOff x="2304" y="816"/>
            <a:chExt cx="3600" cy="3456"/>
          </a:xfrm>
        </p:grpSpPr>
        <p:sp>
          <p:nvSpPr>
            <p:cNvPr id="11272" name="Text Box 11"/>
            <p:cNvSpPr txBox="1">
              <a:spLocks noChangeArrowheads="1"/>
            </p:cNvSpPr>
            <p:nvPr/>
          </p:nvSpPr>
          <p:spPr bwMode="auto">
            <a:xfrm>
              <a:off x="2784" y="4022"/>
              <a:ext cx="21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rPr>
                <a:t>汇编代码</a:t>
              </a:r>
            </a:p>
          </p:txBody>
        </p:sp>
        <p:sp>
          <p:nvSpPr>
            <p:cNvPr id="11273" name="Rectangle 12"/>
            <p:cNvSpPr>
              <a:spLocks noChangeArrowheads="1"/>
            </p:cNvSpPr>
            <p:nvPr/>
          </p:nvSpPr>
          <p:spPr bwMode="auto">
            <a:xfrm>
              <a:off x="2361" y="1056"/>
              <a:ext cx="1872" cy="292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1274" name="Text Box 13"/>
            <p:cNvSpPr txBox="1">
              <a:spLocks noChangeArrowheads="1"/>
            </p:cNvSpPr>
            <p:nvPr/>
          </p:nvSpPr>
          <p:spPr bwMode="auto">
            <a:xfrm>
              <a:off x="2304" y="1040"/>
              <a:ext cx="2064" cy="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1800" dirty="0"/>
                <a:t>.text</a:t>
              </a:r>
            </a:p>
            <a:p>
              <a:pPr eaLnBrk="1" hangingPunct="1">
                <a:buClrTx/>
                <a:buSzTx/>
                <a:buFontTx/>
                <a:buNone/>
              </a:pPr>
              <a:r>
                <a:rPr lang="en-US" altLang="zh-CN" sz="1800" dirty="0"/>
                <a:t>_entry: </a:t>
              </a:r>
              <a:r>
                <a:rPr lang="en-US" altLang="zh-CN" sz="1800" dirty="0">
                  <a:solidFill>
                    <a:srgbClr val="FF0000"/>
                  </a:solidFill>
                </a:rPr>
                <a:t>//</a:t>
              </a:r>
              <a:r>
                <a:rPr lang="zh-CN" altLang="en-US" sz="1800" dirty="0">
                  <a:solidFill>
                    <a:srgbClr val="FF0000"/>
                  </a:solidFill>
                </a:rPr>
                <a:t>入口地址</a:t>
              </a:r>
            </a:p>
            <a:p>
              <a:pPr eaLnBrk="1" hangingPunct="1">
                <a:buClrTx/>
                <a:buSzTx/>
                <a:buFontTx/>
                <a:buNone/>
              </a:pPr>
              <a:r>
                <a:rPr lang="zh-CN" altLang="en-US" sz="1800" dirty="0"/>
                <a:t>    </a:t>
              </a:r>
              <a:r>
                <a:rPr lang="en-US" altLang="zh-CN" sz="1800" dirty="0" err="1"/>
                <a:t>mov</a:t>
              </a:r>
              <a:r>
                <a:rPr lang="en-US" altLang="zh-CN" sz="1800" dirty="0"/>
                <a:t> ax,  [</a:t>
              </a:r>
              <a:r>
                <a:rPr lang="en-US" altLang="zh-CN" sz="1800" dirty="0" err="1"/>
                <a:t>8+sp</a:t>
              </a:r>
              <a:r>
                <a:rPr lang="en-US" altLang="zh-CN" sz="1800" dirty="0"/>
                <a:t>] </a:t>
              </a:r>
            </a:p>
            <a:p>
              <a:pPr eaLnBrk="1" hangingPunct="1">
                <a:buClrTx/>
                <a:buSzTx/>
                <a:buFontTx/>
                <a:buNone/>
              </a:pPr>
              <a:r>
                <a:rPr lang="en-US" altLang="zh-CN" sz="1800" dirty="0"/>
                <a:t>    </a:t>
              </a:r>
              <a:r>
                <a:rPr lang="en-US" altLang="zh-CN" sz="1800" dirty="0" err="1"/>
                <a:t>mov</a:t>
              </a:r>
              <a:r>
                <a:rPr lang="en-US" altLang="zh-CN" sz="1800" dirty="0"/>
                <a:t> [_environ], ax </a:t>
              </a:r>
            </a:p>
            <a:p>
              <a:pPr eaLnBrk="1" hangingPunct="1">
                <a:buClrTx/>
                <a:buSzTx/>
                <a:buFontTx/>
                <a:buNone/>
              </a:pPr>
              <a:r>
                <a:rPr lang="en-US" altLang="zh-CN" sz="1800" dirty="0"/>
                <a:t>    call _main</a:t>
              </a:r>
            </a:p>
            <a:p>
              <a:pPr eaLnBrk="1" hangingPunct="1">
                <a:buClrTx/>
                <a:buSzTx/>
                <a:buFontTx/>
                <a:buNone/>
              </a:pPr>
              <a:r>
                <a:rPr lang="en-US" altLang="zh-CN" sz="1800" dirty="0"/>
                <a:t>    push ax </a:t>
              </a:r>
              <a:r>
                <a:rPr lang="en-US" altLang="zh-CN" sz="1800" dirty="0">
                  <a:solidFill>
                    <a:srgbClr val="FF0000"/>
                  </a:solidFill>
                </a:rPr>
                <a:t> //main</a:t>
              </a:r>
              <a:r>
                <a:rPr lang="zh-CN" altLang="en-US" sz="1800" dirty="0">
                  <a:solidFill>
                    <a:srgbClr val="FF0000"/>
                  </a:solidFill>
                </a:rPr>
                <a:t>返回值</a:t>
              </a:r>
            </a:p>
            <a:p>
              <a:pPr eaLnBrk="1" hangingPunct="1">
                <a:buClrTx/>
                <a:buSzTx/>
                <a:buFontTx/>
                <a:buNone/>
              </a:pPr>
              <a:r>
                <a:rPr lang="zh-CN" altLang="en-US" sz="1800" dirty="0"/>
                <a:t>    </a:t>
              </a:r>
              <a:r>
                <a:rPr lang="en-US" altLang="zh-CN" sz="1800" dirty="0"/>
                <a:t>call _exit</a:t>
              </a:r>
            </a:p>
            <a:p>
              <a:pPr eaLnBrk="1" hangingPunct="1">
                <a:buClrTx/>
                <a:buSzTx/>
                <a:buFontTx/>
                <a:buNone/>
              </a:pPr>
              <a:r>
                <a:rPr lang="en-US" altLang="zh-CN" sz="1800" dirty="0"/>
                <a:t>_main:</a:t>
              </a:r>
            </a:p>
            <a:p>
              <a:pPr eaLnBrk="1" hangingPunct="1">
                <a:buClrTx/>
                <a:buSzTx/>
                <a:buFontTx/>
                <a:buNone/>
              </a:pPr>
              <a:r>
                <a:rPr lang="en-US" altLang="zh-CN" sz="1800" dirty="0"/>
                <a:t>    </a:t>
              </a:r>
              <a:r>
                <a:rPr lang="en-US" altLang="zh-CN" sz="1800" dirty="0" err="1"/>
                <a:t>mov</a:t>
              </a:r>
              <a:r>
                <a:rPr lang="en-US" altLang="zh-CN" sz="1800" dirty="0"/>
                <a:t> [_sum],  0</a:t>
              </a:r>
            </a:p>
            <a:p>
              <a:pPr eaLnBrk="1" hangingPunct="1">
                <a:buClrTx/>
                <a:buSzTx/>
                <a:buFontTx/>
                <a:buNone/>
              </a:pPr>
              <a:r>
                <a:rPr lang="en-US" altLang="zh-CN" sz="1800" dirty="0"/>
                <a:t>    sub </a:t>
              </a:r>
              <a:r>
                <a:rPr lang="en-US" altLang="zh-CN" sz="1800" dirty="0" err="1"/>
                <a:t>sp</a:t>
              </a:r>
              <a:r>
                <a:rPr lang="en-US" altLang="zh-CN" sz="1800" dirty="0"/>
                <a:t>, 4</a:t>
              </a:r>
            </a:p>
            <a:p>
              <a:pPr eaLnBrk="1" hangingPunct="1">
                <a:buClrTx/>
                <a:buSzTx/>
                <a:buFontTx/>
                <a:buNone/>
              </a:pPr>
              <a:r>
                <a:rPr lang="en-US" altLang="zh-CN" sz="1800" dirty="0"/>
                <a:t>    </a:t>
              </a:r>
              <a:r>
                <a:rPr lang="en-US" altLang="zh-CN" sz="1800" dirty="0" err="1"/>
                <a:t>mov</a:t>
              </a:r>
              <a:r>
                <a:rPr lang="en-US" altLang="zh-CN" sz="1800" dirty="0"/>
                <a:t> [</a:t>
              </a:r>
              <a:r>
                <a:rPr lang="en-US" altLang="zh-CN" sz="1800" dirty="0" err="1"/>
                <a:t>sp+4</a:t>
              </a:r>
              <a:r>
                <a:rPr lang="en-US" altLang="zh-CN" sz="1800" dirty="0"/>
                <a:t>], [_</a:t>
              </a:r>
              <a:r>
                <a:rPr lang="en-US" altLang="zh-CN" sz="1800" dirty="0" err="1"/>
                <a:t>environ+4</a:t>
              </a:r>
              <a:r>
                <a:rPr lang="en-US" altLang="zh-CN" sz="1800" dirty="0"/>
                <a:t>]</a:t>
              </a:r>
            </a:p>
            <a:p>
              <a:pPr eaLnBrk="1" hangingPunct="1">
                <a:buClrTx/>
                <a:buSzTx/>
                <a:buFontTx/>
                <a:buNone/>
              </a:pPr>
              <a:r>
                <a:rPr lang="en-US" altLang="zh-CN" sz="1800" dirty="0"/>
                <a:t>    call _</a:t>
              </a:r>
              <a:r>
                <a:rPr lang="en-US" altLang="zh-CN" sz="1800" dirty="0" err="1"/>
                <a:t>atoi</a:t>
              </a:r>
              <a:endParaRPr lang="en-US" altLang="zh-CN" sz="1800" dirty="0"/>
            </a:p>
            <a:p>
              <a:pPr eaLnBrk="1" hangingPunct="1">
                <a:buClrTx/>
                <a:buSzTx/>
                <a:buFontTx/>
                <a:buNone/>
              </a:pPr>
              <a:r>
                <a:rPr lang="en-US" altLang="zh-CN" sz="1800" dirty="0"/>
                <a:t>    </a:t>
              </a:r>
              <a:r>
                <a:rPr lang="en-US" altLang="zh-CN" sz="1800" dirty="0" err="1"/>
                <a:t>mov</a:t>
              </a:r>
              <a:r>
                <a:rPr lang="en-US" altLang="zh-CN" sz="1800" dirty="0"/>
                <a:t> [_to], ax </a:t>
              </a:r>
              <a:r>
                <a:rPr lang="en-US" altLang="zh-CN" sz="1800" dirty="0">
                  <a:solidFill>
                    <a:srgbClr val="FF0000"/>
                  </a:solidFill>
                </a:rPr>
                <a:t>//</a:t>
              </a:r>
              <a:r>
                <a:rPr lang="en-US" altLang="zh-CN" sz="1800" dirty="0" err="1">
                  <a:solidFill>
                    <a:srgbClr val="FF0000"/>
                  </a:solidFill>
                </a:rPr>
                <a:t>atoi</a:t>
              </a:r>
              <a:r>
                <a:rPr lang="zh-CN" altLang="en-US" sz="1800" dirty="0">
                  <a:solidFill>
                    <a:srgbClr val="FF0000"/>
                  </a:solidFill>
                </a:rPr>
                <a:t>返回</a:t>
              </a:r>
              <a:r>
                <a:rPr lang="en-US" altLang="zh-CN" sz="1800" dirty="0">
                  <a:solidFill>
                    <a:srgbClr val="FF0000"/>
                  </a:solidFill>
                </a:rPr>
                <a:t>ax</a:t>
              </a:r>
            </a:p>
            <a:p>
              <a:pPr eaLnBrk="1" hangingPunct="1">
                <a:buClrTx/>
                <a:buSzTx/>
                <a:buFontTx/>
                <a:buNone/>
              </a:pPr>
              <a:r>
                <a:rPr lang="en-US" altLang="zh-CN" sz="1800" dirty="0"/>
                <a:t>    </a:t>
              </a:r>
              <a:r>
                <a:rPr lang="en-US" altLang="zh-CN" sz="1800" dirty="0" err="1"/>
                <a:t>mov</a:t>
              </a:r>
              <a:r>
                <a:rPr lang="en-US" altLang="zh-CN" sz="1800" dirty="0"/>
                <a:t> [_</a:t>
              </a:r>
              <a:r>
                <a:rPr lang="en-US" altLang="zh-CN" sz="1800" dirty="0" err="1"/>
                <a:t>i</a:t>
              </a:r>
              <a:r>
                <a:rPr lang="en-US" altLang="zh-CN" sz="1800" dirty="0"/>
                <a:t>], 1</a:t>
              </a:r>
            </a:p>
          </p:txBody>
        </p:sp>
        <p:sp>
          <p:nvSpPr>
            <p:cNvPr id="11275" name="Rectangle 14"/>
            <p:cNvSpPr>
              <a:spLocks noChangeArrowheads="1"/>
            </p:cNvSpPr>
            <p:nvPr/>
          </p:nvSpPr>
          <p:spPr bwMode="auto">
            <a:xfrm>
              <a:off x="4272" y="816"/>
              <a:ext cx="1440" cy="336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1276" name="Text Box 15"/>
            <p:cNvSpPr txBox="1">
              <a:spLocks noChangeArrowheads="1"/>
            </p:cNvSpPr>
            <p:nvPr/>
          </p:nvSpPr>
          <p:spPr bwMode="auto">
            <a:xfrm>
              <a:off x="4224" y="816"/>
              <a:ext cx="1680" cy="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1800"/>
                <a:t>1:</a:t>
              </a:r>
            </a:p>
            <a:p>
              <a:pPr eaLnBrk="1" hangingPunct="1">
                <a:buClrTx/>
                <a:buSzTx/>
                <a:buFontTx/>
                <a:buNone/>
              </a:pPr>
              <a:r>
                <a:rPr lang="en-US" altLang="zh-CN" sz="1800"/>
                <a:t>    j&gt; 2f, [_i], [_to]</a:t>
              </a:r>
            </a:p>
            <a:p>
              <a:pPr eaLnBrk="1" hangingPunct="1">
                <a:buClrTx/>
                <a:buSzTx/>
                <a:buFontTx/>
                <a:buNone/>
              </a:pPr>
              <a:r>
                <a:rPr lang="en-US" altLang="zh-CN" sz="1800"/>
                <a:t>    mov ax, [_sum]</a:t>
              </a:r>
            </a:p>
            <a:p>
              <a:pPr eaLnBrk="1" hangingPunct="1">
                <a:buClrTx/>
                <a:buSzTx/>
                <a:buFontTx/>
                <a:buNone/>
              </a:pPr>
              <a:r>
                <a:rPr lang="en-US" altLang="zh-CN" sz="1800"/>
                <a:t>    add ax, [_i]</a:t>
              </a:r>
            </a:p>
            <a:p>
              <a:pPr eaLnBrk="1" hangingPunct="1">
                <a:buClrTx/>
                <a:buSzTx/>
                <a:buFontTx/>
                <a:buNone/>
              </a:pPr>
              <a:r>
                <a:rPr lang="en-US" altLang="zh-CN" sz="1800"/>
                <a:t>    mov [_sum], ax</a:t>
              </a:r>
            </a:p>
            <a:p>
              <a:pPr eaLnBrk="1" hangingPunct="1">
                <a:buClrTx/>
                <a:buSzTx/>
                <a:buFontTx/>
                <a:buNone/>
              </a:pPr>
              <a:r>
                <a:rPr lang="en-US" altLang="zh-CN" sz="1800"/>
                <a:t>    add [_i], 1</a:t>
              </a:r>
            </a:p>
            <a:p>
              <a:pPr eaLnBrk="1" hangingPunct="1">
                <a:buClrTx/>
                <a:buSzTx/>
                <a:buFontTx/>
                <a:buNone/>
              </a:pPr>
              <a:r>
                <a:rPr lang="en-US" altLang="zh-CN" sz="1800"/>
                <a:t>    jmp   1b</a:t>
              </a:r>
            </a:p>
            <a:p>
              <a:pPr eaLnBrk="1" hangingPunct="1">
                <a:buClrTx/>
                <a:buSzTx/>
                <a:buFontTx/>
                <a:buNone/>
              </a:pPr>
              <a:r>
                <a:rPr lang="en-US" altLang="zh-CN" sz="1800"/>
                <a:t>2:  sub sp, 8</a:t>
              </a:r>
            </a:p>
            <a:p>
              <a:pPr eaLnBrk="1" hangingPunct="1">
                <a:buClrTx/>
                <a:buSzTx/>
                <a:buFontTx/>
                <a:buNone/>
              </a:pPr>
              <a:r>
                <a:rPr lang="en-US" altLang="zh-CN" sz="1800"/>
                <a:t>    mov [sp+4], [_sum]</a:t>
              </a:r>
            </a:p>
            <a:p>
              <a:pPr eaLnBrk="1" hangingPunct="1">
                <a:buClrTx/>
                <a:buSzTx/>
                <a:buFontTx/>
                <a:buNone/>
              </a:pPr>
              <a:r>
                <a:rPr lang="en-US" altLang="zh-CN" sz="1800"/>
                <a:t>    call _printf</a:t>
              </a:r>
            </a:p>
            <a:p>
              <a:pPr eaLnBrk="1" hangingPunct="1">
                <a:buClrTx/>
                <a:buSzTx/>
                <a:buFontTx/>
                <a:buNone/>
              </a:pPr>
              <a:r>
                <a:rPr lang="en-US" altLang="zh-CN" sz="1800"/>
                <a:t>    ret</a:t>
              </a:r>
            </a:p>
            <a:p>
              <a:pPr eaLnBrk="1" hangingPunct="1">
                <a:buClrTx/>
                <a:buSzTx/>
                <a:buFontTx/>
                <a:buNone/>
              </a:pPr>
              <a:r>
                <a:rPr lang="en-US" altLang="zh-CN" sz="1800"/>
                <a:t>.data: </a:t>
              </a:r>
            </a:p>
            <a:p>
              <a:pPr eaLnBrk="1" hangingPunct="1">
                <a:buClrTx/>
                <a:buSzTx/>
                <a:buFontTx/>
                <a:buNone/>
              </a:pPr>
              <a:r>
                <a:rPr lang="en-US" altLang="zh-CN" sz="1800"/>
                <a:t>     _environ:  .long 0</a:t>
              </a:r>
            </a:p>
            <a:p>
              <a:pPr eaLnBrk="1" hangingPunct="1">
                <a:buClrTx/>
                <a:buSzTx/>
                <a:buFontTx/>
                <a:buNone/>
              </a:pPr>
              <a:r>
                <a:rPr lang="en-US" altLang="zh-CN" sz="1800"/>
                <a:t>     _i:  .int  0</a:t>
              </a:r>
            </a:p>
            <a:p>
              <a:pPr eaLnBrk="1" hangingPunct="1">
                <a:buClrTx/>
                <a:buSzTx/>
                <a:buFontTx/>
                <a:buNone/>
              </a:pPr>
              <a:r>
                <a:rPr lang="en-US" altLang="zh-CN" sz="1800"/>
                <a:t>     _to:  .int  0</a:t>
              </a:r>
            </a:p>
            <a:p>
              <a:pPr eaLnBrk="1" hangingPunct="1">
                <a:buClrTx/>
                <a:buSzTx/>
                <a:buFontTx/>
                <a:buNone/>
              </a:pPr>
              <a:r>
                <a:rPr lang="en-US" altLang="zh-CN" sz="1800"/>
                <a:t>     _sum:  .int  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6425"/>
                                        </p:tgtEl>
                                        <p:attrNameLst>
                                          <p:attrName>style.visibility</p:attrName>
                                        </p:attrNameLst>
                                      </p:cBhvr>
                                      <p:to>
                                        <p:strVal val="visible"/>
                                      </p:to>
                                    </p:set>
                                    <p:animEffect transition="in" filter="dissolve">
                                      <p:cBhvr>
                                        <p:cTn id="7" dur="500"/>
                                        <p:tgtEl>
                                          <p:spTgt spid="3164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1642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7" presetClass="entr" presetSubtype="8" fill="hold" grpId="0" nodeType="clickEffect">
                                  <p:stCondLst>
                                    <p:cond delay="0"/>
                                  </p:stCondLst>
                                  <p:childTnLst>
                                    <p:set>
                                      <p:cBhvr>
                                        <p:cTn id="15" dur="1" fill="hold">
                                          <p:stCondLst>
                                            <p:cond delay="0"/>
                                          </p:stCondLst>
                                        </p:cTn>
                                        <p:tgtEl>
                                          <p:spTgt spid="316420"/>
                                        </p:tgtEl>
                                        <p:attrNameLst>
                                          <p:attrName>style.visibility</p:attrName>
                                        </p:attrNameLst>
                                      </p:cBhvr>
                                      <p:to>
                                        <p:strVal val="visible"/>
                                      </p:to>
                                    </p:set>
                                    <p:anim calcmode="lin" valueType="num">
                                      <p:cBhvr>
                                        <p:cTn id="16" dur="500" fill="hold"/>
                                        <p:tgtEl>
                                          <p:spTgt spid="316420"/>
                                        </p:tgtEl>
                                        <p:attrNameLst>
                                          <p:attrName>ppt_x</p:attrName>
                                        </p:attrNameLst>
                                      </p:cBhvr>
                                      <p:tavLst>
                                        <p:tav tm="0">
                                          <p:val>
                                            <p:strVal val="#ppt_x-#ppt_w/2"/>
                                          </p:val>
                                        </p:tav>
                                        <p:tav tm="100000">
                                          <p:val>
                                            <p:strVal val="#ppt_x"/>
                                          </p:val>
                                        </p:tav>
                                      </p:tavLst>
                                    </p:anim>
                                    <p:anim calcmode="lin" valueType="num">
                                      <p:cBhvr>
                                        <p:cTn id="17" dur="500" fill="hold"/>
                                        <p:tgtEl>
                                          <p:spTgt spid="316420"/>
                                        </p:tgtEl>
                                        <p:attrNameLst>
                                          <p:attrName>ppt_y</p:attrName>
                                        </p:attrNameLst>
                                      </p:cBhvr>
                                      <p:tavLst>
                                        <p:tav tm="0">
                                          <p:val>
                                            <p:strVal val="#ppt_y"/>
                                          </p:val>
                                        </p:tav>
                                        <p:tav tm="100000">
                                          <p:val>
                                            <p:strVal val="#ppt_y"/>
                                          </p:val>
                                        </p:tav>
                                      </p:tavLst>
                                    </p:anim>
                                    <p:anim calcmode="lin" valueType="num">
                                      <p:cBhvr>
                                        <p:cTn id="18" dur="500" fill="hold"/>
                                        <p:tgtEl>
                                          <p:spTgt spid="316420"/>
                                        </p:tgtEl>
                                        <p:attrNameLst>
                                          <p:attrName>ppt_w</p:attrName>
                                        </p:attrNameLst>
                                      </p:cBhvr>
                                      <p:tavLst>
                                        <p:tav tm="0">
                                          <p:val>
                                            <p:fltVal val="0"/>
                                          </p:val>
                                        </p:tav>
                                        <p:tav tm="100000">
                                          <p:val>
                                            <p:strVal val="#ppt_w"/>
                                          </p:val>
                                        </p:tav>
                                      </p:tavLst>
                                    </p:anim>
                                    <p:anim calcmode="lin" valueType="num">
                                      <p:cBhvr>
                                        <p:cTn id="19" dur="500" fill="hold"/>
                                        <p:tgtEl>
                                          <p:spTgt spid="316420"/>
                                        </p:tgtEl>
                                        <p:attrNameLst>
                                          <p:attrName>ppt_h</p:attrName>
                                        </p:attrNameLst>
                                      </p:cBhvr>
                                      <p:tavLst>
                                        <p:tav tm="0">
                                          <p:val>
                                            <p:strVal val="#ppt_h"/>
                                          </p:val>
                                        </p:tav>
                                        <p:tav tm="100000">
                                          <p:val>
                                            <p:strVal val="#ppt_h"/>
                                          </p:val>
                                        </p:tav>
                                      </p:tavLst>
                                    </p:anim>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316426"/>
                                        </p:tgtEl>
                                        <p:attrNameLst>
                                          <p:attrName>style.visibility</p:attrName>
                                        </p:attrNameLst>
                                      </p:cBhvr>
                                      <p:to>
                                        <p:strVal val="visible"/>
                                      </p:to>
                                    </p:set>
                                    <p:animEffect transition="in" filter="dissolve">
                                      <p:cBhvr>
                                        <p:cTn id="23" dur="500"/>
                                        <p:tgtEl>
                                          <p:spTgt spid="316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0" grpId="0" animBg="1"/>
      <p:bldP spid="3164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多级页表时的地址翻译</a:t>
            </a:r>
            <a:endParaRPr lang="zh-CN" altLang="zh-CN" smtClean="0">
              <a:sym typeface="Symbol" panose="05050102010706020507" pitchFamily="18" charset="2"/>
            </a:endParaRPr>
          </a:p>
        </p:txBody>
      </p:sp>
      <p:sp>
        <p:nvSpPr>
          <p:cNvPr id="353283" name="Line 3"/>
          <p:cNvSpPr>
            <a:spLocks noChangeShapeType="1"/>
          </p:cNvSpPr>
          <p:nvPr/>
        </p:nvSpPr>
        <p:spPr bwMode="auto">
          <a:xfrm flipV="1">
            <a:off x="4205288" y="2555874"/>
            <a:ext cx="1585912" cy="206374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3284" name="Group 4"/>
          <p:cNvGrpSpPr>
            <a:grpSpLocks/>
          </p:cNvGrpSpPr>
          <p:nvPr/>
        </p:nvGrpSpPr>
        <p:grpSpPr bwMode="auto">
          <a:xfrm>
            <a:off x="381000" y="1143000"/>
            <a:ext cx="4662488" cy="1385888"/>
            <a:chOff x="393" y="768"/>
            <a:chExt cx="2784" cy="873"/>
          </a:xfrm>
        </p:grpSpPr>
        <p:sp>
          <p:nvSpPr>
            <p:cNvPr id="66628" name="Rectangle 5"/>
            <p:cNvSpPr>
              <a:spLocks noChangeArrowheads="1"/>
            </p:cNvSpPr>
            <p:nvPr/>
          </p:nvSpPr>
          <p:spPr bwMode="auto">
            <a:xfrm>
              <a:off x="489" y="1053"/>
              <a:ext cx="555"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10 bits</a:t>
              </a:r>
            </a:p>
          </p:txBody>
        </p:sp>
        <p:sp>
          <p:nvSpPr>
            <p:cNvPr id="66629" name="Rectangle 6"/>
            <p:cNvSpPr>
              <a:spLocks noChangeArrowheads="1"/>
            </p:cNvSpPr>
            <p:nvPr/>
          </p:nvSpPr>
          <p:spPr bwMode="auto">
            <a:xfrm>
              <a:off x="1305" y="1053"/>
              <a:ext cx="555"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10 bits</a:t>
              </a:r>
            </a:p>
          </p:txBody>
        </p:sp>
        <p:sp>
          <p:nvSpPr>
            <p:cNvPr id="66630" name="Rectangle 7"/>
            <p:cNvSpPr>
              <a:spLocks noChangeArrowheads="1"/>
            </p:cNvSpPr>
            <p:nvPr/>
          </p:nvSpPr>
          <p:spPr bwMode="auto">
            <a:xfrm>
              <a:off x="2297" y="1053"/>
              <a:ext cx="55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12 bits</a:t>
              </a:r>
            </a:p>
          </p:txBody>
        </p:sp>
        <p:sp>
          <p:nvSpPr>
            <p:cNvPr id="66631" name="Text Box 8"/>
            <p:cNvSpPr txBox="1">
              <a:spLocks noChangeArrowheads="1"/>
            </p:cNvSpPr>
            <p:nvPr/>
          </p:nvSpPr>
          <p:spPr bwMode="auto">
            <a:xfrm>
              <a:off x="1312" y="768"/>
              <a:ext cx="839"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dirty="0">
                  <a:solidFill>
                    <a:srgbClr val="FF0000"/>
                  </a:solidFill>
                </a:rPr>
                <a:t>逻辑地址</a:t>
              </a:r>
            </a:p>
          </p:txBody>
        </p:sp>
        <p:grpSp>
          <p:nvGrpSpPr>
            <p:cNvPr id="66632" name="Group 9"/>
            <p:cNvGrpSpPr>
              <a:grpSpLocks/>
            </p:cNvGrpSpPr>
            <p:nvPr/>
          </p:nvGrpSpPr>
          <p:grpSpPr bwMode="auto">
            <a:xfrm>
              <a:off x="393" y="1261"/>
              <a:ext cx="2784" cy="380"/>
              <a:chOff x="1625" y="528"/>
              <a:chExt cx="2247" cy="238"/>
            </a:xfrm>
          </p:grpSpPr>
          <p:sp>
            <p:nvSpPr>
              <p:cNvPr id="66633" name="Rectangle 10"/>
              <p:cNvSpPr>
                <a:spLocks noChangeArrowheads="1"/>
              </p:cNvSpPr>
              <p:nvPr/>
            </p:nvSpPr>
            <p:spPr bwMode="auto">
              <a:xfrm>
                <a:off x="2887" y="528"/>
                <a:ext cx="985"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6634" name="Rectangle 11"/>
              <p:cNvSpPr>
                <a:spLocks noChangeArrowheads="1"/>
              </p:cNvSpPr>
              <p:nvPr/>
            </p:nvSpPr>
            <p:spPr bwMode="auto">
              <a:xfrm>
                <a:off x="2256" y="528"/>
                <a:ext cx="631"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页号</a:t>
                </a:r>
              </a:p>
            </p:txBody>
          </p:sp>
          <p:sp>
            <p:nvSpPr>
              <p:cNvPr id="66635" name="Rectangle 12"/>
              <p:cNvSpPr>
                <a:spLocks noChangeArrowheads="1"/>
              </p:cNvSpPr>
              <p:nvPr/>
            </p:nvSpPr>
            <p:spPr bwMode="auto">
              <a:xfrm>
                <a:off x="1625" y="528"/>
                <a:ext cx="631"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页目录号</a:t>
                </a:r>
              </a:p>
            </p:txBody>
          </p:sp>
        </p:grpSp>
      </p:grpSp>
      <p:grpSp>
        <p:nvGrpSpPr>
          <p:cNvPr id="353293" name="Group 13"/>
          <p:cNvGrpSpPr>
            <a:grpSpLocks/>
          </p:cNvGrpSpPr>
          <p:nvPr/>
        </p:nvGrpSpPr>
        <p:grpSpPr bwMode="auto">
          <a:xfrm>
            <a:off x="2944813" y="3443288"/>
            <a:ext cx="3548062" cy="1982787"/>
            <a:chOff x="1855" y="2217"/>
            <a:chExt cx="2235" cy="1249"/>
          </a:xfrm>
        </p:grpSpPr>
        <p:sp>
          <p:nvSpPr>
            <p:cNvPr id="66620" name="Rectangle 14"/>
            <p:cNvSpPr>
              <a:spLocks noChangeArrowheads="1"/>
            </p:cNvSpPr>
            <p:nvPr/>
          </p:nvSpPr>
          <p:spPr bwMode="auto">
            <a:xfrm>
              <a:off x="2208" y="2218"/>
              <a:ext cx="422" cy="88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21" name="Rectangle 15" descr="80%"/>
            <p:cNvSpPr>
              <a:spLocks noChangeArrowheads="1"/>
            </p:cNvSpPr>
            <p:nvPr/>
          </p:nvSpPr>
          <p:spPr bwMode="auto">
            <a:xfrm>
              <a:off x="2208" y="3009"/>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22" name="Rectangle 16" descr="75%"/>
            <p:cNvSpPr>
              <a:spLocks noChangeArrowheads="1"/>
            </p:cNvSpPr>
            <p:nvPr/>
          </p:nvSpPr>
          <p:spPr bwMode="auto">
            <a:xfrm>
              <a:off x="2208" y="2217"/>
              <a:ext cx="422" cy="91"/>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23" name="Rectangle 17" descr="75%"/>
            <p:cNvSpPr>
              <a:spLocks noChangeArrowheads="1"/>
            </p:cNvSpPr>
            <p:nvPr/>
          </p:nvSpPr>
          <p:spPr bwMode="auto">
            <a:xfrm>
              <a:off x="2208" y="2313"/>
              <a:ext cx="422" cy="90"/>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66624" name="Group 18"/>
            <p:cNvGrpSpPr>
              <a:grpSpLocks/>
            </p:cNvGrpSpPr>
            <p:nvPr/>
          </p:nvGrpSpPr>
          <p:grpSpPr bwMode="auto">
            <a:xfrm>
              <a:off x="1855" y="3102"/>
              <a:ext cx="1073" cy="188"/>
              <a:chOff x="1872" y="2644"/>
              <a:chExt cx="1073" cy="188"/>
            </a:xfrm>
          </p:grpSpPr>
          <p:sp>
            <p:nvSpPr>
              <p:cNvPr id="66625" name="Rectangle 19"/>
              <p:cNvSpPr>
                <a:spLocks noChangeArrowheads="1"/>
              </p:cNvSpPr>
              <p:nvPr/>
            </p:nvSpPr>
            <p:spPr bwMode="auto">
              <a:xfrm>
                <a:off x="2112" y="2644"/>
                <a:ext cx="576"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1800"/>
                  <a:t>4 bytes</a:t>
                </a:r>
              </a:p>
            </p:txBody>
          </p:sp>
          <p:sp>
            <p:nvSpPr>
              <p:cNvPr id="66626" name="Line 20"/>
              <p:cNvSpPr>
                <a:spLocks noChangeShapeType="1"/>
              </p:cNvSpPr>
              <p:nvPr/>
            </p:nvSpPr>
            <p:spPr bwMode="auto">
              <a:xfrm>
                <a:off x="1872" y="2740"/>
                <a:ext cx="2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7" name="Line 21"/>
              <p:cNvSpPr>
                <a:spLocks noChangeShapeType="1"/>
              </p:cNvSpPr>
              <p:nvPr/>
            </p:nvSpPr>
            <p:spPr bwMode="auto">
              <a:xfrm flipH="1">
                <a:off x="2688" y="2740"/>
                <a:ext cx="2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6" name="Rectangle 15" descr="80%"/>
            <p:cNvSpPr>
              <a:spLocks noChangeArrowheads="1"/>
            </p:cNvSpPr>
            <p:nvPr/>
          </p:nvSpPr>
          <p:spPr bwMode="auto">
            <a:xfrm>
              <a:off x="2208" y="2912"/>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77" name="Rectangle 15" descr="80%"/>
            <p:cNvSpPr>
              <a:spLocks noChangeArrowheads="1"/>
            </p:cNvSpPr>
            <p:nvPr/>
          </p:nvSpPr>
          <p:spPr bwMode="auto">
            <a:xfrm>
              <a:off x="2206" y="2809"/>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 name="Rectangle 15" descr="80%"/>
            <p:cNvSpPr>
              <a:spLocks noChangeArrowheads="1"/>
            </p:cNvSpPr>
            <p:nvPr/>
          </p:nvSpPr>
          <p:spPr bwMode="auto">
            <a:xfrm>
              <a:off x="3668" y="3376"/>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dirty="0"/>
            </a:p>
          </p:txBody>
        </p:sp>
      </p:grpSp>
      <p:grpSp>
        <p:nvGrpSpPr>
          <p:cNvPr id="353302" name="Group 22"/>
          <p:cNvGrpSpPr>
            <a:grpSpLocks/>
          </p:cNvGrpSpPr>
          <p:nvPr/>
        </p:nvGrpSpPr>
        <p:grpSpPr bwMode="auto">
          <a:xfrm>
            <a:off x="457200" y="3286125"/>
            <a:ext cx="3048000" cy="495300"/>
            <a:chOff x="288" y="2118"/>
            <a:chExt cx="1920" cy="312"/>
          </a:xfrm>
        </p:grpSpPr>
        <p:sp>
          <p:nvSpPr>
            <p:cNvPr id="66618" name="Rectangle 23"/>
            <p:cNvSpPr>
              <a:spLocks noChangeArrowheads="1"/>
            </p:cNvSpPr>
            <p:nvPr/>
          </p:nvSpPr>
          <p:spPr bwMode="auto">
            <a:xfrm>
              <a:off x="288" y="2118"/>
              <a:ext cx="1148" cy="312"/>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t>页表指针</a:t>
              </a:r>
            </a:p>
          </p:txBody>
        </p:sp>
        <p:sp>
          <p:nvSpPr>
            <p:cNvPr id="66619" name="Line 24"/>
            <p:cNvSpPr>
              <a:spLocks noChangeShapeType="1"/>
            </p:cNvSpPr>
            <p:nvPr/>
          </p:nvSpPr>
          <p:spPr bwMode="auto">
            <a:xfrm flipV="1">
              <a:off x="1440" y="2234"/>
              <a:ext cx="768" cy="4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sp>
        <p:nvSpPr>
          <p:cNvPr id="353305" name="Freeform 25"/>
          <p:cNvSpPr>
            <a:spLocks/>
          </p:cNvSpPr>
          <p:nvPr/>
        </p:nvSpPr>
        <p:spPr bwMode="auto">
          <a:xfrm>
            <a:off x="1233488" y="2528888"/>
            <a:ext cx="2271712" cy="1169987"/>
          </a:xfrm>
          <a:custGeom>
            <a:avLst/>
            <a:gdLst>
              <a:gd name="T0" fmla="*/ 0 w 912"/>
              <a:gd name="T1" fmla="*/ 0 h 960"/>
              <a:gd name="T2" fmla="*/ 0 w 912"/>
              <a:gd name="T3" fmla="*/ 2147483646 h 960"/>
              <a:gd name="T4" fmla="*/ 2147483646 w 912"/>
              <a:gd name="T5" fmla="*/ 2147483646 h 960"/>
              <a:gd name="T6" fmla="*/ 2147483646 w 912"/>
              <a:gd name="T7" fmla="*/ 2147483646 h 9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960">
                <a:moveTo>
                  <a:pt x="0" y="0"/>
                </a:moveTo>
                <a:lnTo>
                  <a:pt x="0" y="288"/>
                </a:lnTo>
                <a:lnTo>
                  <a:pt x="528" y="960"/>
                </a:lnTo>
                <a:lnTo>
                  <a:pt x="912" y="96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53306" name="Group 26"/>
          <p:cNvGrpSpPr>
            <a:grpSpLocks/>
          </p:cNvGrpSpPr>
          <p:nvPr/>
        </p:nvGrpSpPr>
        <p:grpSpPr bwMode="auto">
          <a:xfrm>
            <a:off x="5822950" y="2530475"/>
            <a:ext cx="668338" cy="1397000"/>
            <a:chOff x="3572" y="971"/>
            <a:chExt cx="421" cy="880"/>
          </a:xfrm>
        </p:grpSpPr>
        <p:sp>
          <p:nvSpPr>
            <p:cNvPr id="66614" name="Rectangle 27"/>
            <p:cNvSpPr>
              <a:spLocks noChangeArrowheads="1"/>
            </p:cNvSpPr>
            <p:nvPr/>
          </p:nvSpPr>
          <p:spPr bwMode="auto">
            <a:xfrm>
              <a:off x="3572" y="971"/>
              <a:ext cx="421" cy="88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15" name="Rectangle 28" descr="50%"/>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16" name="Rectangle 29" descr="50%"/>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17" name="Rectangle 30" descr="70%"/>
            <p:cNvSpPr>
              <a:spLocks noChangeArrowheads="1"/>
            </p:cNvSpPr>
            <p:nvPr/>
          </p:nvSpPr>
          <p:spPr bwMode="auto">
            <a:xfrm>
              <a:off x="3572" y="1613"/>
              <a:ext cx="421" cy="91"/>
            </a:xfrm>
            <a:prstGeom prst="rect">
              <a:avLst/>
            </a:prstGeom>
            <a:pattFill prst="pct7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353311" name="Freeform 31"/>
          <p:cNvSpPr>
            <a:spLocks/>
          </p:cNvSpPr>
          <p:nvPr/>
        </p:nvSpPr>
        <p:spPr bwMode="auto">
          <a:xfrm>
            <a:off x="2528888" y="2528888"/>
            <a:ext cx="3262312" cy="1093787"/>
          </a:xfrm>
          <a:custGeom>
            <a:avLst/>
            <a:gdLst>
              <a:gd name="T0" fmla="*/ 0 w 1824"/>
              <a:gd name="T1" fmla="*/ 0 h 768"/>
              <a:gd name="T2" fmla="*/ 0 w 1824"/>
              <a:gd name="T3" fmla="*/ 2147483646 h 768"/>
              <a:gd name="T4" fmla="*/ 2147483646 w 1824"/>
              <a:gd name="T5" fmla="*/ 2147483646 h 768"/>
              <a:gd name="T6" fmla="*/ 2147483646 w 1824"/>
              <a:gd name="T7" fmla="*/ 2147483646 h 7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4" h="768">
                <a:moveTo>
                  <a:pt x="0" y="0"/>
                </a:moveTo>
                <a:lnTo>
                  <a:pt x="0" y="192"/>
                </a:lnTo>
                <a:lnTo>
                  <a:pt x="1440" y="768"/>
                </a:lnTo>
                <a:lnTo>
                  <a:pt x="1824" y="768"/>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53312" name="Group 32"/>
          <p:cNvGrpSpPr>
            <a:grpSpLocks/>
          </p:cNvGrpSpPr>
          <p:nvPr/>
        </p:nvGrpSpPr>
        <p:grpSpPr bwMode="auto">
          <a:xfrm>
            <a:off x="6477000" y="2022475"/>
            <a:ext cx="2165350" cy="1566863"/>
            <a:chOff x="4080" y="1322"/>
            <a:chExt cx="1364" cy="987"/>
          </a:xfrm>
        </p:grpSpPr>
        <p:sp useBgFill="1">
          <p:nvSpPr>
            <p:cNvPr id="66610" name="Rectangle 33"/>
            <p:cNvSpPr>
              <a:spLocks noChangeArrowheads="1"/>
            </p:cNvSpPr>
            <p:nvPr/>
          </p:nvSpPr>
          <p:spPr bwMode="auto">
            <a:xfrm>
              <a:off x="4900" y="1330"/>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useBgFill="1">
          <p:nvSpPr>
            <p:cNvPr id="66611" name="Rectangle 34"/>
            <p:cNvSpPr>
              <a:spLocks noChangeArrowheads="1"/>
            </p:cNvSpPr>
            <p:nvPr/>
          </p:nvSpPr>
          <p:spPr bwMode="auto">
            <a:xfrm>
              <a:off x="5024" y="1429"/>
              <a:ext cx="420" cy="880"/>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12" name="Line 35"/>
            <p:cNvSpPr>
              <a:spLocks noChangeShapeType="1"/>
            </p:cNvSpPr>
            <p:nvPr/>
          </p:nvSpPr>
          <p:spPr bwMode="auto">
            <a:xfrm flipV="1">
              <a:off x="4080" y="1322"/>
              <a:ext cx="810" cy="72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13" name="Line 36"/>
            <p:cNvSpPr>
              <a:spLocks noChangeShapeType="1"/>
            </p:cNvSpPr>
            <p:nvPr/>
          </p:nvSpPr>
          <p:spPr bwMode="auto">
            <a:xfrm flipV="1">
              <a:off x="4080" y="1421"/>
              <a:ext cx="934" cy="71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3318" name="Line 38"/>
          <p:cNvSpPr>
            <a:spLocks noChangeShapeType="1"/>
          </p:cNvSpPr>
          <p:nvPr/>
        </p:nvSpPr>
        <p:spPr bwMode="auto">
          <a:xfrm flipV="1">
            <a:off x="6477000" y="2414588"/>
            <a:ext cx="1677988" cy="120808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3319" name="Line 39"/>
          <p:cNvSpPr>
            <a:spLocks noChangeShapeType="1"/>
          </p:cNvSpPr>
          <p:nvPr/>
        </p:nvSpPr>
        <p:spPr bwMode="auto">
          <a:xfrm flipH="1" flipV="1">
            <a:off x="6415088" y="1919288"/>
            <a:ext cx="976312" cy="105251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53320" name="Group 40"/>
          <p:cNvGrpSpPr>
            <a:grpSpLocks/>
          </p:cNvGrpSpPr>
          <p:nvPr/>
        </p:nvGrpSpPr>
        <p:grpSpPr bwMode="auto">
          <a:xfrm>
            <a:off x="4205288" y="3906838"/>
            <a:ext cx="4386262" cy="1822450"/>
            <a:chOff x="2649" y="2509"/>
            <a:chExt cx="2763" cy="1148"/>
          </a:xfrm>
        </p:grpSpPr>
        <p:sp useBgFill="1">
          <p:nvSpPr>
            <p:cNvPr id="66595" name="Rectangle 41"/>
            <p:cNvSpPr>
              <a:spLocks noChangeArrowheads="1"/>
            </p:cNvSpPr>
            <p:nvPr/>
          </p:nvSpPr>
          <p:spPr bwMode="auto">
            <a:xfrm>
              <a:off x="4777" y="2509"/>
              <a:ext cx="422" cy="881"/>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useBgFill="1">
          <p:nvSpPr>
            <p:cNvPr id="66596" name="Rectangle 42"/>
            <p:cNvSpPr>
              <a:spLocks noChangeArrowheads="1"/>
            </p:cNvSpPr>
            <p:nvPr/>
          </p:nvSpPr>
          <p:spPr bwMode="auto">
            <a:xfrm>
              <a:off x="4900" y="2608"/>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useBgFill="1">
          <p:nvSpPr>
            <p:cNvPr id="66597" name="Rectangle 43"/>
            <p:cNvSpPr>
              <a:spLocks noChangeArrowheads="1"/>
            </p:cNvSpPr>
            <p:nvPr/>
          </p:nvSpPr>
          <p:spPr bwMode="auto">
            <a:xfrm>
              <a:off x="4992" y="2708"/>
              <a:ext cx="420" cy="881"/>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598" name="Line 44"/>
            <p:cNvSpPr>
              <a:spLocks noChangeShapeType="1"/>
            </p:cNvSpPr>
            <p:nvPr/>
          </p:nvSpPr>
          <p:spPr bwMode="auto">
            <a:xfrm flipV="1">
              <a:off x="2649" y="2601"/>
              <a:ext cx="1008" cy="43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9" name="Rectangle 45"/>
            <p:cNvSpPr>
              <a:spLocks noChangeArrowheads="1"/>
            </p:cNvSpPr>
            <p:nvPr/>
          </p:nvSpPr>
          <p:spPr bwMode="auto">
            <a:xfrm>
              <a:off x="3609" y="3469"/>
              <a:ext cx="576" cy="18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1800"/>
                <a:t>4 bytes</a:t>
              </a:r>
            </a:p>
          </p:txBody>
        </p:sp>
        <p:sp>
          <p:nvSpPr>
            <p:cNvPr id="66600" name="Line 46"/>
            <p:cNvSpPr>
              <a:spLocks noChangeShapeType="1"/>
            </p:cNvSpPr>
            <p:nvPr/>
          </p:nvSpPr>
          <p:spPr bwMode="auto">
            <a:xfrm>
              <a:off x="3369" y="3565"/>
              <a:ext cx="2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1" name="Line 47"/>
            <p:cNvSpPr>
              <a:spLocks noChangeShapeType="1"/>
            </p:cNvSpPr>
            <p:nvPr/>
          </p:nvSpPr>
          <p:spPr bwMode="auto">
            <a:xfrm flipH="1">
              <a:off x="4167" y="3565"/>
              <a:ext cx="2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2" name="Line 48"/>
            <p:cNvSpPr>
              <a:spLocks noChangeShapeType="1"/>
            </p:cNvSpPr>
            <p:nvPr/>
          </p:nvSpPr>
          <p:spPr bwMode="auto">
            <a:xfrm flipV="1">
              <a:off x="4080" y="2522"/>
              <a:ext cx="720"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3" name="Line 49"/>
            <p:cNvSpPr>
              <a:spLocks noChangeShapeType="1"/>
            </p:cNvSpPr>
            <p:nvPr/>
          </p:nvSpPr>
          <p:spPr bwMode="auto">
            <a:xfrm flipV="1">
              <a:off x="4080" y="2612"/>
              <a:ext cx="816"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4" name="Line 50"/>
            <p:cNvSpPr>
              <a:spLocks noChangeShapeType="1"/>
            </p:cNvSpPr>
            <p:nvPr/>
          </p:nvSpPr>
          <p:spPr bwMode="auto">
            <a:xfrm flipV="1">
              <a:off x="4080" y="2708"/>
              <a:ext cx="912" cy="4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6605" name="Group 51"/>
            <p:cNvGrpSpPr>
              <a:grpSpLocks/>
            </p:cNvGrpSpPr>
            <p:nvPr/>
          </p:nvGrpSpPr>
          <p:grpSpPr bwMode="auto">
            <a:xfrm>
              <a:off x="3668" y="2595"/>
              <a:ext cx="421" cy="881"/>
              <a:chOff x="3572" y="2057"/>
              <a:chExt cx="421" cy="881"/>
            </a:xfrm>
          </p:grpSpPr>
          <p:sp>
            <p:nvSpPr>
              <p:cNvPr id="66606" name="Rectangle 52"/>
              <p:cNvSpPr>
                <a:spLocks noChangeArrowheads="1"/>
              </p:cNvSpPr>
              <p:nvPr/>
            </p:nvSpPr>
            <p:spPr bwMode="auto">
              <a:xfrm>
                <a:off x="3572" y="2057"/>
                <a:ext cx="421" cy="88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07" name="Rectangle 53" descr="50%"/>
              <p:cNvSpPr>
                <a:spLocks noChangeArrowheads="1"/>
              </p:cNvSpPr>
              <p:nvPr/>
            </p:nvSpPr>
            <p:spPr bwMode="auto">
              <a:xfrm>
                <a:off x="3572" y="2304"/>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08" name="Rectangle 54" descr="50%"/>
              <p:cNvSpPr>
                <a:spLocks noChangeArrowheads="1"/>
              </p:cNvSpPr>
              <p:nvPr/>
            </p:nvSpPr>
            <p:spPr bwMode="auto">
              <a:xfrm>
                <a:off x="3572" y="2403"/>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09" name="Rectangle 55" descr="50%"/>
              <p:cNvSpPr>
                <a:spLocks noChangeArrowheads="1"/>
              </p:cNvSpPr>
              <p:nvPr/>
            </p:nvSpPr>
            <p:spPr bwMode="auto">
              <a:xfrm>
                <a:off x="3572" y="2600"/>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grpSp>
      <p:grpSp>
        <p:nvGrpSpPr>
          <p:cNvPr id="353336" name="Group 56"/>
          <p:cNvGrpSpPr>
            <a:grpSpLocks/>
          </p:cNvGrpSpPr>
          <p:nvPr/>
        </p:nvGrpSpPr>
        <p:grpSpPr bwMode="auto">
          <a:xfrm>
            <a:off x="5334000" y="990600"/>
            <a:ext cx="3643313" cy="952500"/>
            <a:chOff x="3465" y="672"/>
            <a:chExt cx="2103" cy="600"/>
          </a:xfrm>
        </p:grpSpPr>
        <p:grpSp>
          <p:nvGrpSpPr>
            <p:cNvPr id="66591" name="Group 57"/>
            <p:cNvGrpSpPr>
              <a:grpSpLocks/>
            </p:cNvGrpSpPr>
            <p:nvPr/>
          </p:nvGrpSpPr>
          <p:grpSpPr bwMode="auto">
            <a:xfrm>
              <a:off x="3465" y="921"/>
              <a:ext cx="2103" cy="351"/>
              <a:chOff x="3840" y="384"/>
              <a:chExt cx="1609" cy="238"/>
            </a:xfrm>
          </p:grpSpPr>
          <p:sp>
            <p:nvSpPr>
              <p:cNvPr id="66593" name="Rectangle 58"/>
              <p:cNvSpPr>
                <a:spLocks noChangeArrowheads="1"/>
              </p:cNvSpPr>
              <p:nvPr/>
            </p:nvSpPr>
            <p:spPr bwMode="auto">
              <a:xfrm>
                <a:off x="4464" y="384"/>
                <a:ext cx="985"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6594" name="Rectangle 59"/>
              <p:cNvSpPr>
                <a:spLocks noChangeArrowheads="1"/>
              </p:cNvSpPr>
              <p:nvPr/>
            </p:nvSpPr>
            <p:spPr bwMode="auto">
              <a:xfrm>
                <a:off x="3840" y="384"/>
                <a:ext cx="630"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物理页号</a:t>
                </a:r>
              </a:p>
            </p:txBody>
          </p:sp>
        </p:grpSp>
        <p:sp>
          <p:nvSpPr>
            <p:cNvPr id="66592" name="Text Box 60"/>
            <p:cNvSpPr txBox="1">
              <a:spLocks noChangeArrowheads="1"/>
            </p:cNvSpPr>
            <p:nvPr/>
          </p:nvSpPr>
          <p:spPr bwMode="auto">
            <a:xfrm>
              <a:off x="4015" y="672"/>
              <a:ext cx="812"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a:solidFill>
                    <a:srgbClr val="FF0000"/>
                  </a:solidFill>
                </a:rPr>
                <a:t>物理地址</a:t>
              </a:r>
            </a:p>
          </p:txBody>
        </p:sp>
      </p:grpSp>
      <p:grpSp>
        <p:nvGrpSpPr>
          <p:cNvPr id="353341" name="Group 61"/>
          <p:cNvGrpSpPr>
            <a:grpSpLocks/>
          </p:cNvGrpSpPr>
          <p:nvPr/>
        </p:nvGrpSpPr>
        <p:grpSpPr bwMode="auto">
          <a:xfrm>
            <a:off x="4800600" y="990600"/>
            <a:ext cx="3124200" cy="914400"/>
            <a:chOff x="3024" y="672"/>
            <a:chExt cx="1968" cy="576"/>
          </a:xfrm>
        </p:grpSpPr>
        <p:sp>
          <p:nvSpPr>
            <p:cNvPr id="66588" name="Line 62"/>
            <p:cNvSpPr>
              <a:spLocks noChangeShapeType="1"/>
            </p:cNvSpPr>
            <p:nvPr/>
          </p:nvSpPr>
          <p:spPr bwMode="auto">
            <a:xfrm flipV="1">
              <a:off x="3024" y="672"/>
              <a:ext cx="0" cy="57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9" name="Line 63"/>
            <p:cNvSpPr>
              <a:spLocks noChangeShapeType="1"/>
            </p:cNvSpPr>
            <p:nvPr/>
          </p:nvSpPr>
          <p:spPr bwMode="auto">
            <a:xfrm>
              <a:off x="3024" y="672"/>
              <a:ext cx="19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0" name="Line 64"/>
            <p:cNvSpPr>
              <a:spLocks noChangeShapeType="1"/>
            </p:cNvSpPr>
            <p:nvPr/>
          </p:nvSpPr>
          <p:spPr bwMode="auto">
            <a:xfrm>
              <a:off x="4992" y="672"/>
              <a:ext cx="0" cy="2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3345" name="Group 65"/>
          <p:cNvGrpSpPr>
            <a:grpSpLocks/>
          </p:cNvGrpSpPr>
          <p:nvPr/>
        </p:nvGrpSpPr>
        <p:grpSpPr bwMode="auto">
          <a:xfrm>
            <a:off x="8170863" y="2349500"/>
            <a:ext cx="668337" cy="1398588"/>
            <a:chOff x="5147" y="1528"/>
            <a:chExt cx="421" cy="881"/>
          </a:xfrm>
        </p:grpSpPr>
        <p:sp>
          <p:nvSpPr>
            <p:cNvPr id="66586" name="Rectangle 66"/>
            <p:cNvSpPr>
              <a:spLocks noChangeArrowheads="1"/>
            </p:cNvSpPr>
            <p:nvPr/>
          </p:nvSpPr>
          <p:spPr bwMode="auto">
            <a:xfrm>
              <a:off x="5147" y="1528"/>
              <a:ext cx="421" cy="881"/>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587" name="Rectangle 67"/>
            <p:cNvSpPr>
              <a:spLocks noChangeArrowheads="1"/>
            </p:cNvSpPr>
            <p:nvPr/>
          </p:nvSpPr>
          <p:spPr bwMode="auto">
            <a:xfrm>
              <a:off x="5209" y="1863"/>
              <a:ext cx="304"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1400"/>
                <a:t>4KB</a:t>
              </a:r>
            </a:p>
          </p:txBody>
        </p:sp>
      </p:grpSp>
      <p:sp>
        <p:nvSpPr>
          <p:cNvPr id="353348" name="AutoShape 68"/>
          <p:cNvSpPr>
            <a:spLocks noChangeArrowheads="1"/>
          </p:cNvSpPr>
          <p:nvPr/>
        </p:nvSpPr>
        <p:spPr bwMode="auto">
          <a:xfrm rot="10800000">
            <a:off x="1295400" y="3886200"/>
            <a:ext cx="1981200" cy="914400"/>
          </a:xfrm>
          <a:prstGeom prst="wedgeRoundRectCallout">
            <a:avLst>
              <a:gd name="adj1" fmla="val -64106"/>
              <a:gd name="adj2" fmla="val 5381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t>页目录驻留内存</a:t>
            </a:r>
            <a:r>
              <a:rPr lang="en-US" altLang="zh-CN" sz="2400" dirty="0"/>
              <a:t>(</a:t>
            </a:r>
            <a:r>
              <a:rPr lang="en-US" altLang="zh-CN" sz="2400" dirty="0" err="1"/>
              <a:t>4K</a:t>
            </a:r>
            <a:r>
              <a:rPr lang="en-US" altLang="zh-CN" sz="2400" dirty="0"/>
              <a:t>)</a:t>
            </a:r>
          </a:p>
        </p:txBody>
      </p:sp>
      <p:grpSp>
        <p:nvGrpSpPr>
          <p:cNvPr id="353349" name="Group 69"/>
          <p:cNvGrpSpPr>
            <a:grpSpLocks/>
          </p:cNvGrpSpPr>
          <p:nvPr/>
        </p:nvGrpSpPr>
        <p:grpSpPr bwMode="auto">
          <a:xfrm>
            <a:off x="-76200" y="5562600"/>
            <a:ext cx="7399338" cy="609600"/>
            <a:chOff x="475" y="3696"/>
            <a:chExt cx="4661" cy="384"/>
          </a:xfrm>
        </p:grpSpPr>
        <p:sp>
          <p:nvSpPr>
            <p:cNvPr id="66584" name="Rectangle 70"/>
            <p:cNvSpPr>
              <a:spLocks noChangeArrowheads="1"/>
            </p:cNvSpPr>
            <p:nvPr/>
          </p:nvSpPr>
          <p:spPr bwMode="auto">
            <a:xfrm>
              <a:off x="475" y="3696"/>
              <a:ext cx="46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程序构成</a:t>
              </a:r>
              <a:r>
                <a:rPr lang="en-US" altLang="zh-CN" sz="2400" dirty="0">
                  <a:solidFill>
                    <a:srgbClr val="FF0000"/>
                  </a:solidFill>
                  <a:sym typeface="Symbol" panose="05050102010706020507" pitchFamily="18" charset="2"/>
                </a:rPr>
                <a:t>: </a:t>
              </a:r>
              <a:r>
                <a:rPr lang="en-US" altLang="zh-CN" sz="2400" dirty="0" err="1">
                  <a:solidFill>
                    <a:srgbClr val="FF0000"/>
                  </a:solidFill>
                  <a:sym typeface="Symbol" panose="05050102010706020507" pitchFamily="18" charset="2"/>
                </a:rPr>
                <a:t>4M</a:t>
              </a:r>
              <a:r>
                <a:rPr lang="zh-CN" altLang="en-US" sz="2400" dirty="0">
                  <a:solidFill>
                    <a:srgbClr val="FF0000"/>
                  </a:solidFill>
                  <a:sym typeface="Symbol" panose="05050102010706020507" pitchFamily="18" charset="2"/>
                </a:rPr>
                <a:t>代码</a:t>
              </a:r>
              <a:r>
                <a:rPr lang="en-US" altLang="zh-CN" sz="2400" dirty="0">
                  <a:solidFill>
                    <a:srgbClr val="FF0000"/>
                  </a:solidFill>
                  <a:sym typeface="Symbol" panose="05050102010706020507" pitchFamily="18" charset="2"/>
                </a:rPr>
                <a:t>+</a:t>
              </a:r>
              <a:r>
                <a:rPr lang="en-US" altLang="zh-CN" sz="2400" dirty="0" err="1">
                  <a:solidFill>
                    <a:srgbClr val="FF0000"/>
                  </a:solidFill>
                  <a:sym typeface="Symbol" panose="05050102010706020507" pitchFamily="18" charset="2"/>
                </a:rPr>
                <a:t>4M</a:t>
              </a:r>
              <a:r>
                <a:rPr lang="zh-CN" altLang="en-US" sz="2400" dirty="0">
                  <a:solidFill>
                    <a:srgbClr val="FF0000"/>
                  </a:solidFill>
                  <a:sym typeface="Symbol" panose="05050102010706020507" pitchFamily="18" charset="2"/>
                </a:rPr>
                <a:t>数据</a:t>
              </a:r>
              <a:r>
                <a:rPr lang="en-US" altLang="zh-CN" sz="2400" dirty="0">
                  <a:solidFill>
                    <a:srgbClr val="FF0000"/>
                  </a:solidFill>
                  <a:sym typeface="Symbol" panose="05050102010706020507" pitchFamily="18" charset="2"/>
                </a:rPr>
                <a:t>+</a:t>
              </a:r>
              <a:r>
                <a:rPr lang="en-US" altLang="zh-CN" sz="2400" dirty="0" err="1">
                  <a:solidFill>
                    <a:srgbClr val="FF0000"/>
                  </a:solidFill>
                  <a:sym typeface="Symbol" panose="05050102010706020507" pitchFamily="18" charset="2"/>
                </a:rPr>
                <a:t>4M</a:t>
              </a:r>
              <a:r>
                <a:rPr lang="zh-CN" altLang="en-US" sz="2400" dirty="0" smtClean="0">
                  <a:solidFill>
                    <a:srgbClr val="FF0000"/>
                  </a:solidFill>
                  <a:sym typeface="Symbol" panose="05050102010706020507" pitchFamily="18" charset="2"/>
                </a:rPr>
                <a:t>栈。</a:t>
              </a:r>
              <a:r>
                <a:rPr lang="en-US" altLang="zh-CN" sz="2400" dirty="0" err="1" smtClean="0">
                  <a:solidFill>
                    <a:srgbClr val="FF0000"/>
                  </a:solidFill>
                  <a:sym typeface="Symbol" panose="05050102010706020507" pitchFamily="18" charset="2"/>
                </a:rPr>
                <a:t>4K</a:t>
              </a:r>
              <a:r>
                <a:rPr lang="en-US" altLang="zh-CN" sz="2400" dirty="0" err="1">
                  <a:solidFill>
                    <a:srgbClr val="FF0000"/>
                  </a:solidFill>
                  <a:sym typeface="Symbol" panose="05050102010706020507" pitchFamily="18" charset="2"/>
                </a:rPr>
                <a:t>+</a:t>
              </a:r>
              <a:r>
                <a:rPr lang="en-US" altLang="zh-CN" sz="2400" dirty="0" err="1" smtClean="0">
                  <a:solidFill>
                    <a:srgbClr val="FF0000"/>
                  </a:solidFill>
                  <a:sym typeface="Symbol" panose="05050102010706020507" pitchFamily="18" charset="2"/>
                </a:rPr>
                <a:t>12K</a:t>
              </a:r>
              <a:endParaRPr lang="zh-CN" altLang="en-US" sz="2400" dirty="0">
                <a:solidFill>
                  <a:srgbClr val="FF0000"/>
                </a:solidFill>
                <a:sym typeface="Symbol" panose="05050102010706020507" pitchFamily="18" charset="2"/>
              </a:endParaRPr>
            </a:p>
          </p:txBody>
        </p:sp>
        <p:pic>
          <p:nvPicPr>
            <p:cNvPr id="66585" name="Picture 71"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 y="385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352" name="Group 72"/>
          <p:cNvGrpSpPr>
            <a:grpSpLocks/>
          </p:cNvGrpSpPr>
          <p:nvPr/>
        </p:nvGrpSpPr>
        <p:grpSpPr bwMode="auto">
          <a:xfrm>
            <a:off x="2438400" y="4447099"/>
            <a:ext cx="2076195" cy="1173586"/>
            <a:chOff x="2064" y="2926"/>
            <a:chExt cx="915" cy="775"/>
          </a:xfrm>
        </p:grpSpPr>
        <p:sp>
          <p:nvSpPr>
            <p:cNvPr id="66581" name="Line 73"/>
            <p:cNvSpPr>
              <a:spLocks noChangeShapeType="1"/>
            </p:cNvSpPr>
            <p:nvPr/>
          </p:nvSpPr>
          <p:spPr bwMode="auto">
            <a:xfrm flipV="1">
              <a:off x="2064" y="3116"/>
              <a:ext cx="552" cy="58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2" name="Line 74"/>
            <p:cNvSpPr>
              <a:spLocks noChangeShapeType="1"/>
            </p:cNvSpPr>
            <p:nvPr/>
          </p:nvSpPr>
          <p:spPr bwMode="auto">
            <a:xfrm flipV="1">
              <a:off x="2583" y="3031"/>
              <a:ext cx="46" cy="67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3" name="Line 75"/>
            <p:cNvSpPr>
              <a:spLocks noChangeShapeType="1"/>
            </p:cNvSpPr>
            <p:nvPr/>
          </p:nvSpPr>
          <p:spPr bwMode="auto">
            <a:xfrm flipH="1" flipV="1">
              <a:off x="2761" y="2926"/>
              <a:ext cx="218" cy="7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3356" name="AutoShape 76"/>
          <p:cNvSpPr>
            <a:spLocks noChangeArrowheads="1"/>
          </p:cNvSpPr>
          <p:nvPr/>
        </p:nvSpPr>
        <p:spPr bwMode="auto">
          <a:xfrm rot="10800000">
            <a:off x="6553200" y="5638800"/>
            <a:ext cx="1981200" cy="914400"/>
          </a:xfrm>
          <a:prstGeom prst="wedgeRoundRectCallout">
            <a:avLst>
              <a:gd name="adj1" fmla="val 57769"/>
              <a:gd name="adj2" fmla="val 7881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dirty="0"/>
              <a:t>3</a:t>
            </a:r>
            <a:r>
              <a:rPr lang="zh-CN" altLang="en-US" sz="2400" dirty="0"/>
              <a:t>个页表驻留内存</a:t>
            </a:r>
            <a:r>
              <a:rPr lang="en-US" altLang="zh-CN" sz="2400" dirty="0"/>
              <a:t>(</a:t>
            </a:r>
            <a:r>
              <a:rPr lang="en-US" altLang="zh-CN" sz="2400" dirty="0" err="1"/>
              <a:t>12K</a:t>
            </a:r>
            <a:r>
              <a:rPr lang="en-US" altLang="zh-CN" sz="2400" dirty="0"/>
              <a:t>)</a:t>
            </a:r>
          </a:p>
        </p:txBody>
      </p:sp>
      <p:sp>
        <p:nvSpPr>
          <p:cNvPr id="79" name="矩形 78"/>
          <p:cNvSpPr/>
          <p:nvPr/>
        </p:nvSpPr>
        <p:spPr>
          <a:xfrm>
            <a:off x="3680593" y="4639167"/>
            <a:ext cx="380232" cy="261610"/>
          </a:xfrm>
          <a:prstGeom prst="rect">
            <a:avLst/>
          </a:prstGeom>
        </p:spPr>
        <p:txBody>
          <a:bodyPr wrap="none">
            <a:spAutoFit/>
          </a:bodyPr>
          <a:lstStyle/>
          <a:p>
            <a:r>
              <a:rPr lang="en-US" altLang="zh-CN" sz="1100" dirty="0" err="1">
                <a:sym typeface="Symbol" panose="05050102010706020507" pitchFamily="18" charset="2"/>
              </a:rPr>
              <a:t>4M</a:t>
            </a:r>
            <a:endParaRPr lang="zh-CN" altLang="en-US" sz="1100" dirty="0"/>
          </a:p>
        </p:txBody>
      </p:sp>
      <p:sp>
        <p:nvSpPr>
          <p:cNvPr id="80" name="矩形 79"/>
          <p:cNvSpPr/>
          <p:nvPr/>
        </p:nvSpPr>
        <p:spPr>
          <a:xfrm>
            <a:off x="3680593" y="4462954"/>
            <a:ext cx="380232" cy="261610"/>
          </a:xfrm>
          <a:prstGeom prst="rect">
            <a:avLst/>
          </a:prstGeom>
        </p:spPr>
        <p:txBody>
          <a:bodyPr wrap="none">
            <a:spAutoFit/>
          </a:bodyPr>
          <a:lstStyle/>
          <a:p>
            <a:r>
              <a:rPr lang="en-US" altLang="zh-CN" sz="1100" dirty="0" err="1" smtClean="0">
                <a:sym typeface="Symbol" panose="05050102010706020507" pitchFamily="18" charset="2"/>
              </a:rPr>
              <a:t>8M</a:t>
            </a:r>
            <a:endParaRPr lang="zh-CN" altLang="en-US" sz="1100" dirty="0"/>
          </a:p>
        </p:txBody>
      </p:sp>
      <p:sp>
        <p:nvSpPr>
          <p:cNvPr id="82" name="矩形 81"/>
          <p:cNvSpPr/>
          <p:nvPr/>
        </p:nvSpPr>
        <p:spPr>
          <a:xfrm>
            <a:off x="5967002" y="5234316"/>
            <a:ext cx="341760" cy="261610"/>
          </a:xfrm>
          <a:prstGeom prst="rect">
            <a:avLst/>
          </a:prstGeom>
        </p:spPr>
        <p:txBody>
          <a:bodyPr wrap="none">
            <a:spAutoFit/>
          </a:bodyPr>
          <a:lstStyle/>
          <a:p>
            <a:r>
              <a:rPr lang="en-US" altLang="zh-CN" sz="1100" dirty="0" err="1" smtClean="0">
                <a:sym typeface="Symbol" panose="05050102010706020507" pitchFamily="18" charset="2"/>
              </a:rPr>
              <a:t>4k</a:t>
            </a:r>
            <a:endParaRPr lang="zh-CN" altLang="en-US" sz="1100" dirty="0"/>
          </a:p>
        </p:txBody>
      </p:sp>
      <p:sp>
        <p:nvSpPr>
          <p:cNvPr id="3" name="矩形 2"/>
          <p:cNvSpPr/>
          <p:nvPr/>
        </p:nvSpPr>
        <p:spPr>
          <a:xfrm>
            <a:off x="185738" y="88959"/>
            <a:ext cx="8923504" cy="830997"/>
          </a:xfrm>
          <a:prstGeom prst="rect">
            <a:avLst/>
          </a:prstGeom>
          <a:solidFill>
            <a:schemeClr val="bg1">
              <a:lumMod val="85000"/>
            </a:schemeClr>
          </a:solidFill>
        </p:spPr>
        <p:txBody>
          <a:bodyPr wrap="square">
            <a:spAutoFit/>
          </a:bodyPr>
          <a:lstStyle/>
          <a:p>
            <a:r>
              <a:rPr lang="zh-CN" altLang="en-US" sz="2400" dirty="0" smtClean="0">
                <a:solidFill>
                  <a:srgbClr val="0070C0"/>
                </a:solidFill>
              </a:rPr>
              <a:t>页目录项和页表里存储的内容</a:t>
            </a:r>
            <a:r>
              <a:rPr lang="zh-CN" altLang="en-US" sz="2400" dirty="0" smtClean="0">
                <a:solidFill>
                  <a:srgbClr val="0070C0"/>
                </a:solidFill>
              </a:rPr>
              <a:t>？</a:t>
            </a:r>
            <a:endParaRPr lang="en-US" altLang="zh-CN" sz="2400" dirty="0" smtClean="0">
              <a:solidFill>
                <a:srgbClr val="0070C0"/>
              </a:solidFill>
            </a:endParaRPr>
          </a:p>
          <a:p>
            <a:r>
              <a:rPr lang="zh-CN" altLang="en-US" sz="2400" dirty="0"/>
              <a:t>页目录里需要存储页表存在哪个页框里，页表里存的是页框</a:t>
            </a:r>
            <a:r>
              <a:rPr lang="zh-CN" altLang="en-US" sz="2400" dirty="0" smtClean="0"/>
              <a:t>号。</a:t>
            </a:r>
            <a:endParaRPr lang="zh-CN" altLang="en-US" sz="2400" dirty="0">
              <a:solidFill>
                <a:srgbClr val="0070C0"/>
              </a:solidFill>
            </a:endParaRPr>
          </a:p>
        </p:txBody>
      </p:sp>
      <p:sp>
        <p:nvSpPr>
          <p:cNvPr id="86" name="矩形 85"/>
          <p:cNvSpPr/>
          <p:nvPr/>
        </p:nvSpPr>
        <p:spPr>
          <a:xfrm>
            <a:off x="-117349" y="5070186"/>
            <a:ext cx="4357562" cy="584775"/>
          </a:xfrm>
          <a:prstGeom prst="rect">
            <a:avLst/>
          </a:prstGeom>
        </p:spPr>
        <p:txBody>
          <a:bodyPr wrap="square">
            <a:spAutoFit/>
          </a:bodyPr>
          <a:lstStyle/>
          <a:p>
            <a:r>
              <a:rPr lang="zh-CN" altLang="en-US" sz="1600" dirty="0" smtClean="0"/>
              <a:t>逻辑地址</a:t>
            </a:r>
            <a:r>
              <a:rPr lang="en-US" altLang="zh-CN" sz="1600" dirty="0" smtClean="0"/>
              <a:t>1</a:t>
            </a:r>
            <a:r>
              <a:rPr lang="zh-CN" altLang="en-US" sz="1600" dirty="0" smtClean="0"/>
              <a:t>：</a:t>
            </a:r>
            <a:r>
              <a:rPr lang="en-US" altLang="zh-CN" sz="1600" dirty="0" err="1" smtClean="0"/>
              <a:t>4M+4K+0x1</a:t>
            </a:r>
            <a:r>
              <a:rPr lang="en-US" altLang="zh-CN" sz="1600" dirty="0" smtClean="0"/>
              <a:t>=2</a:t>
            </a:r>
            <a:r>
              <a:rPr lang="en-US" altLang="zh-CN" sz="1600" baseline="30000" dirty="0" smtClean="0"/>
              <a:t>22</a:t>
            </a:r>
            <a:r>
              <a:rPr lang="en-US" altLang="zh-CN" sz="1600" dirty="0" smtClean="0"/>
              <a:t>+2</a:t>
            </a:r>
            <a:r>
              <a:rPr lang="en-US" altLang="zh-CN" sz="1600" baseline="30000" dirty="0" smtClean="0"/>
              <a:t>12</a:t>
            </a:r>
            <a:r>
              <a:rPr lang="en-US" altLang="zh-CN" sz="1600" dirty="0" smtClean="0"/>
              <a:t>+2</a:t>
            </a:r>
            <a:r>
              <a:rPr lang="en-US" altLang="zh-CN" sz="1600" baseline="30000" dirty="0" smtClean="0"/>
              <a:t>0</a:t>
            </a:r>
          </a:p>
          <a:p>
            <a:r>
              <a:rPr lang="zh-CN" altLang="en-US" sz="1600" dirty="0"/>
              <a:t>逻辑</a:t>
            </a:r>
            <a:r>
              <a:rPr lang="zh-CN" altLang="en-US" sz="1600" dirty="0" smtClean="0"/>
              <a:t>地址</a:t>
            </a:r>
            <a:r>
              <a:rPr lang="en-US" altLang="zh-CN" sz="1600" dirty="0" smtClean="0"/>
              <a:t>2</a:t>
            </a:r>
            <a:r>
              <a:rPr lang="zh-CN" altLang="en-US" sz="1600" dirty="0" smtClean="0"/>
              <a:t>：</a:t>
            </a:r>
            <a:r>
              <a:rPr lang="en-US" altLang="zh-CN" sz="1600" dirty="0" err="1" smtClean="0"/>
              <a:t>8M+8K+0x1</a:t>
            </a:r>
            <a:r>
              <a:rPr lang="en-US" altLang="zh-CN" sz="1600" dirty="0" smtClean="0"/>
              <a:t>=2</a:t>
            </a:r>
            <a:r>
              <a:rPr lang="en-US" altLang="zh-CN" sz="1600" baseline="30000" dirty="0" smtClean="0"/>
              <a:t>23</a:t>
            </a:r>
            <a:r>
              <a:rPr lang="en-US" altLang="zh-CN" sz="1600" dirty="0" smtClean="0"/>
              <a:t>+2</a:t>
            </a:r>
            <a:r>
              <a:rPr lang="en-US" altLang="zh-CN" sz="1600" baseline="30000" dirty="0" smtClean="0"/>
              <a:t>13</a:t>
            </a:r>
            <a:r>
              <a:rPr lang="en-US" altLang="zh-CN" sz="1600" dirty="0" smtClean="0"/>
              <a:t>+2</a:t>
            </a:r>
            <a:r>
              <a:rPr lang="en-US" altLang="zh-CN" sz="1600" baseline="30000" dirty="0" smtClean="0"/>
              <a:t>0</a:t>
            </a:r>
            <a:endParaRPr lang="en-US" altLang="zh-CN" sz="1600" dirty="0">
              <a:solidFill>
                <a:srgbClr val="33CC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53284"/>
                                        </p:tgtEl>
                                        <p:attrNameLst>
                                          <p:attrName>style.visibility</p:attrName>
                                        </p:attrNameLst>
                                      </p:cBhvr>
                                      <p:to>
                                        <p:strVal val="visible"/>
                                      </p:to>
                                    </p:set>
                                    <p:animEffect transition="in" filter="dissolve">
                                      <p:cBhvr>
                                        <p:cTn id="7" dur="500"/>
                                        <p:tgtEl>
                                          <p:spTgt spid="353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3302"/>
                                        </p:tgtEl>
                                        <p:attrNameLst>
                                          <p:attrName>style.visibility</p:attrName>
                                        </p:attrNameLst>
                                      </p:cBhvr>
                                      <p:to>
                                        <p:strVal val="visible"/>
                                      </p:to>
                                    </p:set>
                                    <p:animEffect transition="in" filter="dissolve">
                                      <p:cBhvr>
                                        <p:cTn id="12" dur="500"/>
                                        <p:tgtEl>
                                          <p:spTgt spid="353302"/>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53293"/>
                                        </p:tgtEl>
                                        <p:attrNameLst>
                                          <p:attrName>style.visibility</p:attrName>
                                        </p:attrNameLst>
                                      </p:cBhvr>
                                      <p:to>
                                        <p:strVal val="visible"/>
                                      </p:to>
                                    </p:set>
                                    <p:animEffect transition="in" filter="dissolve">
                                      <p:cBhvr>
                                        <p:cTn id="16" dur="500"/>
                                        <p:tgtEl>
                                          <p:spTgt spid="353293"/>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3305"/>
                                        </p:tgtEl>
                                        <p:attrNameLst>
                                          <p:attrName>style.visibility</p:attrName>
                                        </p:attrNameLst>
                                      </p:cBhvr>
                                      <p:to>
                                        <p:strVal val="visible"/>
                                      </p:to>
                                    </p:set>
                                    <p:animEffect transition="in" filter="wipe(left)">
                                      <p:cBhvr>
                                        <p:cTn id="20" dur="500"/>
                                        <p:tgtEl>
                                          <p:spTgt spid="35330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3283"/>
                                        </p:tgtEl>
                                        <p:attrNameLst>
                                          <p:attrName>style.visibility</p:attrName>
                                        </p:attrNameLst>
                                      </p:cBhvr>
                                      <p:to>
                                        <p:strVal val="visible"/>
                                      </p:to>
                                    </p:set>
                                    <p:animEffect transition="in" filter="wipe(left)">
                                      <p:cBhvr>
                                        <p:cTn id="25" dur="500"/>
                                        <p:tgtEl>
                                          <p:spTgt spid="353283"/>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353306"/>
                                        </p:tgtEl>
                                        <p:attrNameLst>
                                          <p:attrName>style.visibility</p:attrName>
                                        </p:attrNameLst>
                                      </p:cBhvr>
                                      <p:to>
                                        <p:strVal val="visible"/>
                                      </p:to>
                                    </p:set>
                                    <p:animEffect transition="in" filter="dissolve">
                                      <p:cBhvr>
                                        <p:cTn id="29" dur="500"/>
                                        <p:tgtEl>
                                          <p:spTgt spid="35330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53311"/>
                                        </p:tgtEl>
                                        <p:attrNameLst>
                                          <p:attrName>style.visibility</p:attrName>
                                        </p:attrNameLst>
                                      </p:cBhvr>
                                      <p:to>
                                        <p:strVal val="visible"/>
                                      </p:to>
                                    </p:set>
                                    <p:animEffect transition="in" filter="wipe(left)">
                                      <p:cBhvr>
                                        <p:cTn id="34" dur="500"/>
                                        <p:tgtEl>
                                          <p:spTgt spid="353311"/>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353318"/>
                                        </p:tgtEl>
                                        <p:attrNameLst>
                                          <p:attrName>style.visibility</p:attrName>
                                        </p:attrNameLst>
                                      </p:cBhvr>
                                      <p:to>
                                        <p:strVal val="visible"/>
                                      </p:to>
                                    </p:set>
                                    <p:animEffect transition="in" filter="wipe(left)">
                                      <p:cBhvr>
                                        <p:cTn id="38" dur="500"/>
                                        <p:tgtEl>
                                          <p:spTgt spid="353318"/>
                                        </p:tgtEl>
                                      </p:cBhvr>
                                    </p:animEffect>
                                  </p:childTnLst>
                                </p:cTn>
                              </p:par>
                            </p:childTnLst>
                          </p:cTn>
                        </p:par>
                        <p:par>
                          <p:cTn id="39" fill="hold" nodeType="afterGroup">
                            <p:stCondLst>
                              <p:cond delay="1000"/>
                            </p:stCondLst>
                            <p:childTnLst>
                              <p:par>
                                <p:cTn id="40" presetID="9" presetClass="entr" presetSubtype="0" fill="hold" nodeType="afterEffect">
                                  <p:stCondLst>
                                    <p:cond delay="0"/>
                                  </p:stCondLst>
                                  <p:childTnLst>
                                    <p:set>
                                      <p:cBhvr>
                                        <p:cTn id="41" dur="1" fill="hold">
                                          <p:stCondLst>
                                            <p:cond delay="0"/>
                                          </p:stCondLst>
                                        </p:cTn>
                                        <p:tgtEl>
                                          <p:spTgt spid="353345"/>
                                        </p:tgtEl>
                                        <p:attrNameLst>
                                          <p:attrName>style.visibility</p:attrName>
                                        </p:attrNameLst>
                                      </p:cBhvr>
                                      <p:to>
                                        <p:strVal val="visible"/>
                                      </p:to>
                                    </p:set>
                                    <p:animEffect transition="in" filter="dissolve">
                                      <p:cBhvr>
                                        <p:cTn id="42" dur="500"/>
                                        <p:tgtEl>
                                          <p:spTgt spid="353345"/>
                                        </p:tgtEl>
                                      </p:cBhvr>
                                    </p:animEffect>
                                  </p:childTnLst>
                                </p:cTn>
                              </p:par>
                            </p:childTnLst>
                          </p:cTn>
                        </p:par>
                        <p:par>
                          <p:cTn id="43" fill="hold" nodeType="afterGroup">
                            <p:stCondLst>
                              <p:cond delay="1500"/>
                            </p:stCondLst>
                            <p:childTnLst>
                              <p:par>
                                <p:cTn id="44" presetID="22" presetClass="entr" presetSubtype="8" fill="hold" nodeType="afterEffect">
                                  <p:stCondLst>
                                    <p:cond delay="0"/>
                                  </p:stCondLst>
                                  <p:childTnLst>
                                    <p:set>
                                      <p:cBhvr>
                                        <p:cTn id="45" dur="1" fill="hold">
                                          <p:stCondLst>
                                            <p:cond delay="0"/>
                                          </p:stCondLst>
                                        </p:cTn>
                                        <p:tgtEl>
                                          <p:spTgt spid="353312"/>
                                        </p:tgtEl>
                                        <p:attrNameLst>
                                          <p:attrName>style.visibility</p:attrName>
                                        </p:attrNameLst>
                                      </p:cBhvr>
                                      <p:to>
                                        <p:strVal val="visible"/>
                                      </p:to>
                                    </p:set>
                                    <p:animEffect transition="in" filter="wipe(left)">
                                      <p:cBhvr>
                                        <p:cTn id="46" dur="500"/>
                                        <p:tgtEl>
                                          <p:spTgt spid="35331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353320"/>
                                        </p:tgtEl>
                                        <p:attrNameLst>
                                          <p:attrName>style.visibility</p:attrName>
                                        </p:attrNameLst>
                                      </p:cBhvr>
                                      <p:to>
                                        <p:strVal val="visible"/>
                                      </p:to>
                                    </p:set>
                                    <p:animEffect transition="in" filter="wipe(left)">
                                      <p:cBhvr>
                                        <p:cTn id="51" dur="500"/>
                                        <p:tgtEl>
                                          <p:spTgt spid="3533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53319"/>
                                        </p:tgtEl>
                                        <p:attrNameLst>
                                          <p:attrName>style.visibility</p:attrName>
                                        </p:attrNameLst>
                                      </p:cBhvr>
                                      <p:to>
                                        <p:strVal val="visible"/>
                                      </p:to>
                                    </p:set>
                                    <p:animEffect transition="in" filter="wipe(down)">
                                      <p:cBhvr>
                                        <p:cTn id="56" dur="500"/>
                                        <p:tgtEl>
                                          <p:spTgt spid="353319"/>
                                        </p:tgtEl>
                                      </p:cBhvr>
                                    </p:animEffect>
                                  </p:childTnLst>
                                </p:cTn>
                              </p:par>
                            </p:childTnLst>
                          </p:cTn>
                        </p:par>
                        <p:par>
                          <p:cTn id="57" fill="hold" nodeType="afterGroup">
                            <p:stCondLst>
                              <p:cond delay="500"/>
                            </p:stCondLst>
                            <p:childTnLst>
                              <p:par>
                                <p:cTn id="58" presetID="9" presetClass="entr" presetSubtype="0" fill="hold" nodeType="afterEffect">
                                  <p:stCondLst>
                                    <p:cond delay="0"/>
                                  </p:stCondLst>
                                  <p:childTnLst>
                                    <p:set>
                                      <p:cBhvr>
                                        <p:cTn id="59" dur="1" fill="hold">
                                          <p:stCondLst>
                                            <p:cond delay="0"/>
                                          </p:stCondLst>
                                        </p:cTn>
                                        <p:tgtEl>
                                          <p:spTgt spid="353336"/>
                                        </p:tgtEl>
                                        <p:attrNameLst>
                                          <p:attrName>style.visibility</p:attrName>
                                        </p:attrNameLst>
                                      </p:cBhvr>
                                      <p:to>
                                        <p:strVal val="visible"/>
                                      </p:to>
                                    </p:set>
                                    <p:animEffect transition="in" filter="dissolve">
                                      <p:cBhvr>
                                        <p:cTn id="60" dur="500"/>
                                        <p:tgtEl>
                                          <p:spTgt spid="353336"/>
                                        </p:tgtEl>
                                      </p:cBhvr>
                                    </p:animEffect>
                                  </p:childTnLst>
                                </p:cTn>
                              </p:par>
                            </p:childTnLst>
                          </p:cTn>
                        </p:par>
                        <p:par>
                          <p:cTn id="61" fill="hold" nodeType="afterGroup">
                            <p:stCondLst>
                              <p:cond delay="1000"/>
                            </p:stCondLst>
                            <p:childTnLst>
                              <p:par>
                                <p:cTn id="62" presetID="22" presetClass="entr" presetSubtype="8" fill="hold" nodeType="afterEffect">
                                  <p:stCondLst>
                                    <p:cond delay="0"/>
                                  </p:stCondLst>
                                  <p:childTnLst>
                                    <p:set>
                                      <p:cBhvr>
                                        <p:cTn id="63" dur="1" fill="hold">
                                          <p:stCondLst>
                                            <p:cond delay="0"/>
                                          </p:stCondLst>
                                        </p:cTn>
                                        <p:tgtEl>
                                          <p:spTgt spid="353341"/>
                                        </p:tgtEl>
                                        <p:attrNameLst>
                                          <p:attrName>style.visibility</p:attrName>
                                        </p:attrNameLst>
                                      </p:cBhvr>
                                      <p:to>
                                        <p:strVal val="visible"/>
                                      </p:to>
                                    </p:set>
                                    <p:animEffect transition="in" filter="wipe(left)">
                                      <p:cBhvr>
                                        <p:cTn id="64" dur="500"/>
                                        <p:tgtEl>
                                          <p:spTgt spid="35334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6"/>
                                        </p:tgtEl>
                                        <p:attrNameLst>
                                          <p:attrName>style.visibility</p:attrName>
                                        </p:attrNameLst>
                                      </p:cBhvr>
                                      <p:to>
                                        <p:strVal val="visible"/>
                                      </p:to>
                                    </p:set>
                                    <p:anim calcmode="lin" valueType="num">
                                      <p:cBhvr additive="base">
                                        <p:cTn id="69" dur="500" fill="hold"/>
                                        <p:tgtEl>
                                          <p:spTgt spid="86"/>
                                        </p:tgtEl>
                                        <p:attrNameLst>
                                          <p:attrName>ppt_x</p:attrName>
                                        </p:attrNameLst>
                                      </p:cBhvr>
                                      <p:tavLst>
                                        <p:tav tm="0">
                                          <p:val>
                                            <p:strVal val="#ppt_x"/>
                                          </p:val>
                                        </p:tav>
                                        <p:tav tm="100000">
                                          <p:val>
                                            <p:strVal val="#ppt_x"/>
                                          </p:val>
                                        </p:tav>
                                      </p:tavLst>
                                    </p:anim>
                                    <p:anim calcmode="lin" valueType="num">
                                      <p:cBhvr additive="base">
                                        <p:cTn id="7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53349"/>
                                        </p:tgtEl>
                                        <p:attrNameLst>
                                          <p:attrName>style.visibility</p:attrName>
                                        </p:attrNameLst>
                                      </p:cBhvr>
                                      <p:to>
                                        <p:strVal val="visible"/>
                                      </p:to>
                                    </p:set>
                                    <p:animEffect transition="in" filter="dissolve">
                                      <p:cBhvr>
                                        <p:cTn id="75" dur="500"/>
                                        <p:tgtEl>
                                          <p:spTgt spid="353349"/>
                                        </p:tgtEl>
                                      </p:cBhvr>
                                    </p:animEffect>
                                  </p:childTnLst>
                                </p:cTn>
                              </p:par>
                              <p:par>
                                <p:cTn id="76" presetID="22" presetClass="entr" presetSubtype="2" fill="hold" nodeType="withEffect">
                                  <p:stCondLst>
                                    <p:cond delay="0"/>
                                  </p:stCondLst>
                                  <p:childTnLst>
                                    <p:set>
                                      <p:cBhvr>
                                        <p:cTn id="77" dur="1" fill="hold">
                                          <p:stCondLst>
                                            <p:cond delay="0"/>
                                          </p:stCondLst>
                                        </p:cTn>
                                        <p:tgtEl>
                                          <p:spTgt spid="353352"/>
                                        </p:tgtEl>
                                        <p:attrNameLst>
                                          <p:attrName>style.visibility</p:attrName>
                                        </p:attrNameLst>
                                      </p:cBhvr>
                                      <p:to>
                                        <p:strVal val="visible"/>
                                      </p:to>
                                    </p:set>
                                    <p:animEffect transition="in" filter="wipe(right)">
                                      <p:cBhvr>
                                        <p:cTn id="78" dur="500"/>
                                        <p:tgtEl>
                                          <p:spTgt spid="353352"/>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353348"/>
                                        </p:tgtEl>
                                        <p:attrNameLst>
                                          <p:attrName>style.visibility</p:attrName>
                                        </p:attrNameLst>
                                      </p:cBhvr>
                                      <p:to>
                                        <p:strVal val="visible"/>
                                      </p:to>
                                    </p:set>
                                    <p:animEffect transition="in" filter="dissolve">
                                      <p:cBhvr>
                                        <p:cTn id="83" dur="500"/>
                                        <p:tgtEl>
                                          <p:spTgt spid="353348"/>
                                        </p:tgtEl>
                                      </p:cBhvr>
                                    </p:animEffect>
                                  </p:childTnLst>
                                </p:cTn>
                              </p:par>
                            </p:childTnLst>
                          </p:cTn>
                        </p:par>
                        <p:par>
                          <p:cTn id="84" fill="hold">
                            <p:stCondLst>
                              <p:cond delay="500"/>
                            </p:stCondLst>
                            <p:childTnLst>
                              <p:par>
                                <p:cTn id="85" presetID="9" presetClass="entr" presetSubtype="0" fill="hold" grpId="0" nodeType="afterEffect">
                                  <p:stCondLst>
                                    <p:cond delay="0"/>
                                  </p:stCondLst>
                                  <p:childTnLst>
                                    <p:set>
                                      <p:cBhvr>
                                        <p:cTn id="86" dur="1" fill="hold">
                                          <p:stCondLst>
                                            <p:cond delay="0"/>
                                          </p:stCondLst>
                                        </p:cTn>
                                        <p:tgtEl>
                                          <p:spTgt spid="353356"/>
                                        </p:tgtEl>
                                        <p:attrNameLst>
                                          <p:attrName>style.visibility</p:attrName>
                                        </p:attrNameLst>
                                      </p:cBhvr>
                                      <p:to>
                                        <p:strVal val="visible"/>
                                      </p:to>
                                    </p:set>
                                    <p:animEffect transition="in" filter="dissolve">
                                      <p:cBhvr>
                                        <p:cTn id="87" dur="500"/>
                                        <p:tgtEl>
                                          <p:spTgt spid="353356"/>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3">
                                            <p:bg/>
                                          </p:spTgt>
                                        </p:tgtEl>
                                        <p:attrNameLst>
                                          <p:attrName>style.visibility</p:attrName>
                                        </p:attrNameLst>
                                      </p:cBhvr>
                                      <p:to>
                                        <p:strVal val="visible"/>
                                      </p:to>
                                    </p:set>
                                    <p:anim calcmode="lin" valueType="num">
                                      <p:cBhvr additive="base">
                                        <p:cTn id="9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9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
                                            <p:txEl>
                                              <p:pRg st="0" end="0"/>
                                            </p:txEl>
                                          </p:spTgt>
                                        </p:tgtEl>
                                        <p:attrNameLst>
                                          <p:attrName>style.visibility</p:attrName>
                                        </p:attrNameLst>
                                      </p:cBhvr>
                                      <p:to>
                                        <p:strVal val="visible"/>
                                      </p:to>
                                    </p:set>
                                    <p:anim calcmode="lin" valueType="num">
                                      <p:cBhvr additive="base">
                                        <p:cTn id="9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3">
                                            <p:txEl>
                                              <p:pRg st="1" end="1"/>
                                            </p:txEl>
                                          </p:spTgt>
                                        </p:tgtEl>
                                        <p:attrNameLst>
                                          <p:attrName>style.visibility</p:attrName>
                                        </p:attrNameLst>
                                      </p:cBhvr>
                                      <p:to>
                                        <p:strVal val="visible"/>
                                      </p:to>
                                    </p:set>
                                    <p:anim calcmode="lin" valueType="num">
                                      <p:cBhvr additive="base">
                                        <p:cTn id="10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3">
                                            <p:txEl>
                                              <p:pRg st="0" end="0"/>
                                            </p:txEl>
                                          </p:spTgt>
                                        </p:tgtEl>
                                        <p:attrNameLst>
                                          <p:attrName>style.visibility</p:attrName>
                                        </p:attrNameLst>
                                      </p:cBhvr>
                                      <p:to>
                                        <p:strVal val="visible"/>
                                      </p:to>
                                    </p:set>
                                    <p:anim calcmode="lin" valueType="num">
                                      <p:cBhvr additive="base">
                                        <p:cTn id="10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
                                            <p:txEl>
                                              <p:pRg st="1" end="1"/>
                                            </p:txEl>
                                          </p:spTgt>
                                        </p:tgtEl>
                                        <p:attrNameLst>
                                          <p:attrName>style.visibility</p:attrName>
                                        </p:attrNameLst>
                                      </p:cBhvr>
                                      <p:to>
                                        <p:strVal val="visible"/>
                                      </p:to>
                                    </p:set>
                                    <p:anim calcmode="lin" valueType="num">
                                      <p:cBhvr additive="base">
                                        <p:cTn id="1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animBg="1"/>
      <p:bldP spid="353305" grpId="0" animBg="1"/>
      <p:bldP spid="353311" grpId="0" animBg="1"/>
      <p:bldP spid="353318" grpId="0" animBg="1"/>
      <p:bldP spid="353319" grpId="0" animBg="1"/>
      <p:bldP spid="353348" grpId="0" animBg="1"/>
      <p:bldP spid="353356" grpId="0" animBg="1"/>
      <p:bldP spid="3" grpId="0" uiExpand="1" build="allAtOnce" animBg="1"/>
      <p:bldP spid="8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多级页表使得地址翻译效率更低</a:t>
            </a:r>
            <a:endParaRPr lang="zh-CN" altLang="zh-CN" smtClean="0">
              <a:sym typeface="Symbol" panose="05050102010706020507" pitchFamily="18" charset="2"/>
            </a:endParaRPr>
          </a:p>
        </p:txBody>
      </p:sp>
      <p:grpSp>
        <p:nvGrpSpPr>
          <p:cNvPr id="354307" name="Group 3"/>
          <p:cNvGrpSpPr>
            <a:grpSpLocks/>
          </p:cNvGrpSpPr>
          <p:nvPr/>
        </p:nvGrpSpPr>
        <p:grpSpPr bwMode="auto">
          <a:xfrm>
            <a:off x="914400" y="1758950"/>
            <a:ext cx="7399338" cy="603250"/>
            <a:chOff x="571" y="1156"/>
            <a:chExt cx="4661" cy="380"/>
          </a:xfrm>
        </p:grpSpPr>
        <p:sp>
          <p:nvSpPr>
            <p:cNvPr id="67911" name="Rectangle 4"/>
            <p:cNvSpPr>
              <a:spLocks noChangeArrowheads="1"/>
            </p:cNvSpPr>
            <p:nvPr/>
          </p:nvSpPr>
          <p:spPr bwMode="auto">
            <a:xfrm>
              <a:off x="571" y="11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t>2</a:t>
              </a:r>
              <a:r>
                <a:rPr lang="zh-CN" altLang="en-US" sz="2400"/>
                <a:t>级页表访存</a:t>
              </a:r>
              <a:r>
                <a:rPr lang="en-US" altLang="zh-CN" sz="2400"/>
                <a:t>3</a:t>
              </a:r>
              <a:r>
                <a:rPr lang="zh-CN" altLang="en-US" sz="2400"/>
                <a:t>次，</a:t>
              </a:r>
              <a:r>
                <a:rPr lang="zh-CN" altLang="en-US" sz="2400">
                  <a:solidFill>
                    <a:srgbClr val="FF0000"/>
                  </a:solidFill>
                </a:rPr>
                <a:t>速度下降到</a:t>
              </a:r>
              <a:r>
                <a:rPr lang="en-US" altLang="zh-CN" sz="2400">
                  <a:solidFill>
                    <a:srgbClr val="FF0000"/>
                  </a:solidFill>
                </a:rPr>
                <a:t>33%</a:t>
              </a:r>
            </a:p>
          </p:txBody>
        </p:sp>
        <p:pic>
          <p:nvPicPr>
            <p:cNvPr id="67912" name="Picture 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30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310" name="Group 6"/>
          <p:cNvGrpSpPr>
            <a:grpSpLocks/>
          </p:cNvGrpSpPr>
          <p:nvPr/>
        </p:nvGrpSpPr>
        <p:grpSpPr bwMode="auto">
          <a:xfrm>
            <a:off x="914400" y="2362200"/>
            <a:ext cx="7399338" cy="603250"/>
            <a:chOff x="576" y="1824"/>
            <a:chExt cx="4661" cy="380"/>
          </a:xfrm>
        </p:grpSpPr>
        <p:sp>
          <p:nvSpPr>
            <p:cNvPr id="67909" name="Rectangle 7"/>
            <p:cNvSpPr>
              <a:spLocks noChangeArrowheads="1"/>
            </p:cNvSpPr>
            <p:nvPr/>
          </p:nvSpPr>
          <p:spPr bwMode="auto">
            <a:xfrm>
              <a:off x="576" y="1824"/>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a:t>3</a:t>
              </a:r>
              <a:r>
                <a:rPr lang="zh-CN" altLang="en-US" sz="2400" dirty="0"/>
                <a:t>级页表访存</a:t>
              </a:r>
              <a:r>
                <a:rPr lang="en-US" altLang="zh-CN" sz="2400" dirty="0"/>
                <a:t>4</a:t>
              </a:r>
              <a:r>
                <a:rPr lang="zh-CN" altLang="en-US" sz="2400" dirty="0"/>
                <a:t>次，</a:t>
              </a:r>
              <a:r>
                <a:rPr lang="zh-CN" altLang="en-US" sz="2400" dirty="0">
                  <a:solidFill>
                    <a:srgbClr val="FF0000"/>
                  </a:solidFill>
                </a:rPr>
                <a:t>速度下降到</a:t>
              </a:r>
              <a:r>
                <a:rPr lang="en-US" altLang="zh-CN" sz="2400" dirty="0">
                  <a:solidFill>
                    <a:srgbClr val="FF0000"/>
                  </a:solidFill>
                </a:rPr>
                <a:t>25%</a:t>
              </a:r>
            </a:p>
          </p:txBody>
        </p:sp>
        <p:pic>
          <p:nvPicPr>
            <p:cNvPr id="67910" name="Picture 8"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97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4313" name="AutoShape 9"/>
          <p:cNvSpPr>
            <a:spLocks noChangeArrowheads="1"/>
          </p:cNvSpPr>
          <p:nvPr/>
        </p:nvSpPr>
        <p:spPr bwMode="auto">
          <a:xfrm rot="10800000">
            <a:off x="6629400" y="1905000"/>
            <a:ext cx="2209800" cy="990600"/>
          </a:xfrm>
          <a:prstGeom prst="wedgeRoundRectCallout">
            <a:avLst>
              <a:gd name="adj1" fmla="val 65685"/>
              <a:gd name="adj2" fmla="val -33333"/>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需要注意的事实</a:t>
            </a:r>
            <a:r>
              <a:rPr lang="en-US" altLang="zh-CN" sz="2000"/>
              <a:t>: </a:t>
            </a:r>
            <a:r>
              <a:rPr lang="zh-CN" altLang="en-US" sz="2000"/>
              <a:t>内存相比</a:t>
            </a:r>
            <a:r>
              <a:rPr lang="en-US" altLang="zh-CN" sz="2000"/>
              <a:t>CPU</a:t>
            </a:r>
            <a:r>
              <a:rPr lang="zh-CN" altLang="en-US" sz="2000"/>
              <a:t>本来就很慢</a:t>
            </a:r>
            <a:r>
              <a:rPr lang="en-US" altLang="zh-CN" sz="2000"/>
              <a:t>!</a:t>
            </a:r>
          </a:p>
        </p:txBody>
      </p:sp>
      <p:grpSp>
        <p:nvGrpSpPr>
          <p:cNvPr id="354314" name="Group 10"/>
          <p:cNvGrpSpPr>
            <a:grpSpLocks/>
          </p:cNvGrpSpPr>
          <p:nvPr/>
        </p:nvGrpSpPr>
        <p:grpSpPr bwMode="auto">
          <a:xfrm>
            <a:off x="914400" y="2971800"/>
            <a:ext cx="7466013" cy="3586163"/>
            <a:chOff x="576" y="1975"/>
            <a:chExt cx="4703" cy="2259"/>
          </a:xfrm>
        </p:grpSpPr>
        <p:sp>
          <p:nvSpPr>
            <p:cNvPr id="67597" name="Rectangle 11"/>
            <p:cNvSpPr>
              <a:spLocks noChangeArrowheads="1"/>
            </p:cNvSpPr>
            <p:nvPr/>
          </p:nvSpPr>
          <p:spPr bwMode="auto">
            <a:xfrm>
              <a:off x="4272" y="3582"/>
              <a:ext cx="1007"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rPr>
                <a:t>DRAM</a:t>
              </a:r>
            </a:p>
            <a:p>
              <a:pPr>
                <a:spcBef>
                  <a:spcPct val="0"/>
                </a:spcBef>
                <a:buClrTx/>
                <a:buSzTx/>
                <a:buFontTx/>
                <a:buNone/>
              </a:pPr>
              <a:r>
                <a:rPr lang="en-US" altLang="zh-CN" sz="1800">
                  <a:latin typeface="Courier New" panose="02070309020205020404" pitchFamily="49" charset="0"/>
                </a:rPr>
                <a:t>9%/year</a:t>
              </a:r>
            </a:p>
          </p:txBody>
        </p:sp>
        <p:grpSp>
          <p:nvGrpSpPr>
            <p:cNvPr id="67598" name="Group 12"/>
            <p:cNvGrpSpPr>
              <a:grpSpLocks/>
            </p:cNvGrpSpPr>
            <p:nvPr/>
          </p:nvGrpSpPr>
          <p:grpSpPr bwMode="auto">
            <a:xfrm>
              <a:off x="576" y="1975"/>
              <a:ext cx="4598" cy="2259"/>
              <a:chOff x="485" y="2016"/>
              <a:chExt cx="4598" cy="2259"/>
            </a:xfrm>
          </p:grpSpPr>
          <p:sp>
            <p:nvSpPr>
              <p:cNvPr id="67599" name="Rectangle 13"/>
              <p:cNvSpPr>
                <a:spLocks noChangeArrowheads="1"/>
              </p:cNvSpPr>
              <p:nvPr/>
            </p:nvSpPr>
            <p:spPr bwMode="auto">
              <a:xfrm rot="-5400000">
                <a:off x="700"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1980</a:t>
                </a:r>
              </a:p>
            </p:txBody>
          </p:sp>
          <p:sp>
            <p:nvSpPr>
              <p:cNvPr id="67600" name="Rectangle 14"/>
              <p:cNvSpPr>
                <a:spLocks noChangeArrowheads="1"/>
              </p:cNvSpPr>
              <p:nvPr/>
            </p:nvSpPr>
            <p:spPr bwMode="auto">
              <a:xfrm rot="-5400000">
                <a:off x="860"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1981</a:t>
                </a:r>
              </a:p>
            </p:txBody>
          </p:sp>
          <p:sp>
            <p:nvSpPr>
              <p:cNvPr id="67601" name="Rectangle 15"/>
              <p:cNvSpPr>
                <a:spLocks noChangeArrowheads="1"/>
              </p:cNvSpPr>
              <p:nvPr/>
            </p:nvSpPr>
            <p:spPr bwMode="auto">
              <a:xfrm rot="-5400000">
                <a:off x="1181"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1983</a:t>
                </a:r>
              </a:p>
            </p:txBody>
          </p:sp>
          <p:sp>
            <p:nvSpPr>
              <p:cNvPr id="67602" name="Rectangle 16"/>
              <p:cNvSpPr>
                <a:spLocks noChangeArrowheads="1"/>
              </p:cNvSpPr>
              <p:nvPr/>
            </p:nvSpPr>
            <p:spPr bwMode="auto">
              <a:xfrm rot="-5400000">
                <a:off x="1342"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1984</a:t>
                </a:r>
              </a:p>
            </p:txBody>
          </p:sp>
          <p:sp>
            <p:nvSpPr>
              <p:cNvPr id="67603" name="Rectangle 17"/>
              <p:cNvSpPr>
                <a:spLocks noChangeArrowheads="1"/>
              </p:cNvSpPr>
              <p:nvPr/>
            </p:nvSpPr>
            <p:spPr bwMode="auto">
              <a:xfrm rot="-5400000">
                <a:off x="1502"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1985</a:t>
                </a:r>
              </a:p>
            </p:txBody>
          </p:sp>
          <p:sp>
            <p:nvSpPr>
              <p:cNvPr id="67604" name="Rectangle 18"/>
              <p:cNvSpPr>
                <a:spLocks noChangeArrowheads="1"/>
              </p:cNvSpPr>
              <p:nvPr/>
            </p:nvSpPr>
            <p:spPr bwMode="auto">
              <a:xfrm rot="-5400000">
                <a:off x="1670"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1986</a:t>
                </a:r>
              </a:p>
            </p:txBody>
          </p:sp>
          <p:sp>
            <p:nvSpPr>
              <p:cNvPr id="67605" name="Rectangle 19"/>
              <p:cNvSpPr>
                <a:spLocks noChangeArrowheads="1"/>
              </p:cNvSpPr>
              <p:nvPr/>
            </p:nvSpPr>
            <p:spPr bwMode="auto">
              <a:xfrm rot="-5400000">
                <a:off x="1830"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1987</a:t>
                </a:r>
              </a:p>
            </p:txBody>
          </p:sp>
          <p:sp>
            <p:nvSpPr>
              <p:cNvPr id="67606" name="Rectangle 20"/>
              <p:cNvSpPr>
                <a:spLocks noChangeArrowheads="1"/>
              </p:cNvSpPr>
              <p:nvPr/>
            </p:nvSpPr>
            <p:spPr bwMode="auto">
              <a:xfrm rot="-5400000">
                <a:off x="1991"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1988</a:t>
                </a:r>
              </a:p>
            </p:txBody>
          </p:sp>
          <p:sp>
            <p:nvSpPr>
              <p:cNvPr id="67607" name="Rectangle 21"/>
              <p:cNvSpPr>
                <a:spLocks noChangeArrowheads="1"/>
              </p:cNvSpPr>
              <p:nvPr/>
            </p:nvSpPr>
            <p:spPr bwMode="auto">
              <a:xfrm rot="-5400000">
                <a:off x="2152"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1989</a:t>
                </a:r>
              </a:p>
            </p:txBody>
          </p:sp>
          <p:sp>
            <p:nvSpPr>
              <p:cNvPr id="67608" name="Rectangle 22"/>
              <p:cNvSpPr>
                <a:spLocks noChangeArrowheads="1"/>
              </p:cNvSpPr>
              <p:nvPr/>
            </p:nvSpPr>
            <p:spPr bwMode="auto">
              <a:xfrm rot="-5400000">
                <a:off x="231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1990</a:t>
                </a:r>
              </a:p>
            </p:txBody>
          </p:sp>
          <p:sp>
            <p:nvSpPr>
              <p:cNvPr id="67609" name="Rectangle 23"/>
              <p:cNvSpPr>
                <a:spLocks noChangeArrowheads="1"/>
              </p:cNvSpPr>
              <p:nvPr/>
            </p:nvSpPr>
            <p:spPr bwMode="auto">
              <a:xfrm rot="-5400000">
                <a:off x="247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1991</a:t>
                </a:r>
              </a:p>
            </p:txBody>
          </p:sp>
          <p:sp>
            <p:nvSpPr>
              <p:cNvPr id="67610" name="Rectangle 24"/>
              <p:cNvSpPr>
                <a:spLocks noChangeArrowheads="1"/>
              </p:cNvSpPr>
              <p:nvPr/>
            </p:nvSpPr>
            <p:spPr bwMode="auto">
              <a:xfrm rot="-5400000">
                <a:off x="2642"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1992</a:t>
                </a:r>
              </a:p>
            </p:txBody>
          </p:sp>
          <p:sp>
            <p:nvSpPr>
              <p:cNvPr id="67611" name="Rectangle 25"/>
              <p:cNvSpPr>
                <a:spLocks noChangeArrowheads="1"/>
              </p:cNvSpPr>
              <p:nvPr/>
            </p:nvSpPr>
            <p:spPr bwMode="auto">
              <a:xfrm rot="-5400000">
                <a:off x="2803"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1993</a:t>
                </a:r>
              </a:p>
            </p:txBody>
          </p:sp>
          <p:sp>
            <p:nvSpPr>
              <p:cNvPr id="67612" name="Rectangle 26"/>
              <p:cNvSpPr>
                <a:spLocks noChangeArrowheads="1"/>
              </p:cNvSpPr>
              <p:nvPr/>
            </p:nvSpPr>
            <p:spPr bwMode="auto">
              <a:xfrm rot="-5400000">
                <a:off x="2963"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1994</a:t>
                </a:r>
              </a:p>
            </p:txBody>
          </p:sp>
          <p:sp>
            <p:nvSpPr>
              <p:cNvPr id="67613" name="Rectangle 27"/>
              <p:cNvSpPr>
                <a:spLocks noChangeArrowheads="1"/>
              </p:cNvSpPr>
              <p:nvPr/>
            </p:nvSpPr>
            <p:spPr bwMode="auto">
              <a:xfrm rot="-5400000">
                <a:off x="312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1995</a:t>
                </a:r>
              </a:p>
            </p:txBody>
          </p:sp>
          <p:sp>
            <p:nvSpPr>
              <p:cNvPr id="67614" name="Rectangle 28"/>
              <p:cNvSpPr>
                <a:spLocks noChangeArrowheads="1"/>
              </p:cNvSpPr>
              <p:nvPr/>
            </p:nvSpPr>
            <p:spPr bwMode="auto">
              <a:xfrm rot="-5400000">
                <a:off x="328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1996</a:t>
                </a:r>
              </a:p>
            </p:txBody>
          </p:sp>
          <p:sp>
            <p:nvSpPr>
              <p:cNvPr id="67615" name="Rectangle 29"/>
              <p:cNvSpPr>
                <a:spLocks noChangeArrowheads="1"/>
              </p:cNvSpPr>
              <p:nvPr/>
            </p:nvSpPr>
            <p:spPr bwMode="auto">
              <a:xfrm rot="-5400000">
                <a:off x="344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1997</a:t>
                </a:r>
              </a:p>
            </p:txBody>
          </p:sp>
          <p:sp>
            <p:nvSpPr>
              <p:cNvPr id="67616" name="Rectangle 30"/>
              <p:cNvSpPr>
                <a:spLocks noChangeArrowheads="1"/>
              </p:cNvSpPr>
              <p:nvPr/>
            </p:nvSpPr>
            <p:spPr bwMode="auto">
              <a:xfrm rot="-5400000">
                <a:off x="3605"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1998</a:t>
                </a:r>
              </a:p>
            </p:txBody>
          </p:sp>
          <p:sp>
            <p:nvSpPr>
              <p:cNvPr id="67617" name="Rectangle 31"/>
              <p:cNvSpPr>
                <a:spLocks noChangeArrowheads="1"/>
              </p:cNvSpPr>
              <p:nvPr/>
            </p:nvSpPr>
            <p:spPr bwMode="auto">
              <a:xfrm rot="-5400000">
                <a:off x="3773" y="3935"/>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1999</a:t>
                </a:r>
              </a:p>
            </p:txBody>
          </p:sp>
          <p:sp>
            <p:nvSpPr>
              <p:cNvPr id="67618" name="Rectangle 32"/>
              <p:cNvSpPr>
                <a:spLocks noChangeArrowheads="1"/>
              </p:cNvSpPr>
              <p:nvPr/>
            </p:nvSpPr>
            <p:spPr bwMode="auto">
              <a:xfrm rot="-5400000">
                <a:off x="3933" y="3935"/>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2000</a:t>
                </a:r>
              </a:p>
            </p:txBody>
          </p:sp>
          <p:sp>
            <p:nvSpPr>
              <p:cNvPr id="67619" name="Rectangle 33"/>
              <p:cNvSpPr>
                <a:spLocks noChangeArrowheads="1"/>
              </p:cNvSpPr>
              <p:nvPr/>
            </p:nvSpPr>
            <p:spPr bwMode="auto">
              <a:xfrm rot="-5400000">
                <a:off x="104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1982</a:t>
                </a:r>
              </a:p>
            </p:txBody>
          </p:sp>
          <p:grpSp>
            <p:nvGrpSpPr>
              <p:cNvPr id="67620" name="Group 34"/>
              <p:cNvGrpSpPr>
                <a:grpSpLocks/>
              </p:cNvGrpSpPr>
              <p:nvPr/>
            </p:nvGrpSpPr>
            <p:grpSpPr bwMode="auto">
              <a:xfrm>
                <a:off x="485" y="2016"/>
                <a:ext cx="4598" cy="1988"/>
                <a:chOff x="480" y="2058"/>
                <a:chExt cx="4598" cy="1988"/>
              </a:xfrm>
            </p:grpSpPr>
            <p:sp>
              <p:nvSpPr>
                <p:cNvPr id="67621" name="Line 35"/>
                <p:cNvSpPr>
                  <a:spLocks noChangeShapeType="1"/>
                </p:cNvSpPr>
                <p:nvPr/>
              </p:nvSpPr>
              <p:spPr bwMode="auto">
                <a:xfrm>
                  <a:off x="1045"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2" name="Line 36"/>
                <p:cNvSpPr>
                  <a:spLocks noChangeShapeType="1"/>
                </p:cNvSpPr>
                <p:nvPr/>
              </p:nvSpPr>
              <p:spPr bwMode="auto">
                <a:xfrm>
                  <a:off x="1091"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3" name="Line 37"/>
                <p:cNvSpPr>
                  <a:spLocks noChangeShapeType="1"/>
                </p:cNvSpPr>
                <p:nvPr/>
              </p:nvSpPr>
              <p:spPr bwMode="auto">
                <a:xfrm>
                  <a:off x="1137"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4" name="Line 38"/>
                <p:cNvSpPr>
                  <a:spLocks noChangeShapeType="1"/>
                </p:cNvSpPr>
                <p:nvPr/>
              </p:nvSpPr>
              <p:spPr bwMode="auto">
                <a:xfrm>
                  <a:off x="1183"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5" name="Line 39"/>
                <p:cNvSpPr>
                  <a:spLocks noChangeShapeType="1"/>
                </p:cNvSpPr>
                <p:nvPr/>
              </p:nvSpPr>
              <p:spPr bwMode="auto">
                <a:xfrm>
                  <a:off x="1229"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6" name="Line 40"/>
                <p:cNvSpPr>
                  <a:spLocks noChangeShapeType="1"/>
                </p:cNvSpPr>
                <p:nvPr/>
              </p:nvSpPr>
              <p:spPr bwMode="auto">
                <a:xfrm>
                  <a:off x="1275"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7" name="Line 41"/>
                <p:cNvSpPr>
                  <a:spLocks noChangeShapeType="1"/>
                </p:cNvSpPr>
                <p:nvPr/>
              </p:nvSpPr>
              <p:spPr bwMode="auto">
                <a:xfrm>
                  <a:off x="1320"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8" name="Line 42"/>
                <p:cNvSpPr>
                  <a:spLocks noChangeShapeType="1"/>
                </p:cNvSpPr>
                <p:nvPr/>
              </p:nvSpPr>
              <p:spPr bwMode="auto">
                <a:xfrm>
                  <a:off x="1366"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9" name="Line 43"/>
                <p:cNvSpPr>
                  <a:spLocks noChangeShapeType="1"/>
                </p:cNvSpPr>
                <p:nvPr/>
              </p:nvSpPr>
              <p:spPr bwMode="auto">
                <a:xfrm>
                  <a:off x="1412"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0" name="Line 44"/>
                <p:cNvSpPr>
                  <a:spLocks noChangeShapeType="1"/>
                </p:cNvSpPr>
                <p:nvPr/>
              </p:nvSpPr>
              <p:spPr bwMode="auto">
                <a:xfrm>
                  <a:off x="1458"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1" name="Line 45"/>
                <p:cNvSpPr>
                  <a:spLocks noChangeShapeType="1"/>
                </p:cNvSpPr>
                <p:nvPr/>
              </p:nvSpPr>
              <p:spPr bwMode="auto">
                <a:xfrm>
                  <a:off x="1504"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2" name="Line 46"/>
                <p:cNvSpPr>
                  <a:spLocks noChangeShapeType="1"/>
                </p:cNvSpPr>
                <p:nvPr/>
              </p:nvSpPr>
              <p:spPr bwMode="auto">
                <a:xfrm>
                  <a:off x="1550"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3" name="Line 47"/>
                <p:cNvSpPr>
                  <a:spLocks noChangeShapeType="1"/>
                </p:cNvSpPr>
                <p:nvPr/>
              </p:nvSpPr>
              <p:spPr bwMode="auto">
                <a:xfrm>
                  <a:off x="1595"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4" name="Line 48"/>
                <p:cNvSpPr>
                  <a:spLocks noChangeShapeType="1"/>
                </p:cNvSpPr>
                <p:nvPr/>
              </p:nvSpPr>
              <p:spPr bwMode="auto">
                <a:xfrm>
                  <a:off x="1641"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5" name="Line 49"/>
                <p:cNvSpPr>
                  <a:spLocks noChangeShapeType="1"/>
                </p:cNvSpPr>
                <p:nvPr/>
              </p:nvSpPr>
              <p:spPr bwMode="auto">
                <a:xfrm>
                  <a:off x="1687"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6" name="Line 50"/>
                <p:cNvSpPr>
                  <a:spLocks noChangeShapeType="1"/>
                </p:cNvSpPr>
                <p:nvPr/>
              </p:nvSpPr>
              <p:spPr bwMode="auto">
                <a:xfrm>
                  <a:off x="1733"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7" name="Line 51"/>
                <p:cNvSpPr>
                  <a:spLocks noChangeShapeType="1"/>
                </p:cNvSpPr>
                <p:nvPr/>
              </p:nvSpPr>
              <p:spPr bwMode="auto">
                <a:xfrm>
                  <a:off x="1779"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8" name="Line 52"/>
                <p:cNvSpPr>
                  <a:spLocks noChangeShapeType="1"/>
                </p:cNvSpPr>
                <p:nvPr/>
              </p:nvSpPr>
              <p:spPr bwMode="auto">
                <a:xfrm>
                  <a:off x="1825"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9" name="Line 53"/>
                <p:cNvSpPr>
                  <a:spLocks noChangeShapeType="1"/>
                </p:cNvSpPr>
                <p:nvPr/>
              </p:nvSpPr>
              <p:spPr bwMode="auto">
                <a:xfrm>
                  <a:off x="1870"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0" name="Line 54"/>
                <p:cNvSpPr>
                  <a:spLocks noChangeShapeType="1"/>
                </p:cNvSpPr>
                <p:nvPr/>
              </p:nvSpPr>
              <p:spPr bwMode="auto">
                <a:xfrm>
                  <a:off x="1916"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1" name="Line 55"/>
                <p:cNvSpPr>
                  <a:spLocks noChangeShapeType="1"/>
                </p:cNvSpPr>
                <p:nvPr/>
              </p:nvSpPr>
              <p:spPr bwMode="auto">
                <a:xfrm>
                  <a:off x="1962"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2" name="Line 56"/>
                <p:cNvSpPr>
                  <a:spLocks noChangeShapeType="1"/>
                </p:cNvSpPr>
                <p:nvPr/>
              </p:nvSpPr>
              <p:spPr bwMode="auto">
                <a:xfrm>
                  <a:off x="2008"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3" name="Line 57"/>
                <p:cNvSpPr>
                  <a:spLocks noChangeShapeType="1"/>
                </p:cNvSpPr>
                <p:nvPr/>
              </p:nvSpPr>
              <p:spPr bwMode="auto">
                <a:xfrm>
                  <a:off x="2054"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4" name="Line 58"/>
                <p:cNvSpPr>
                  <a:spLocks noChangeShapeType="1"/>
                </p:cNvSpPr>
                <p:nvPr/>
              </p:nvSpPr>
              <p:spPr bwMode="auto">
                <a:xfrm>
                  <a:off x="2100"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5" name="Line 59"/>
                <p:cNvSpPr>
                  <a:spLocks noChangeShapeType="1"/>
                </p:cNvSpPr>
                <p:nvPr/>
              </p:nvSpPr>
              <p:spPr bwMode="auto">
                <a:xfrm>
                  <a:off x="2145"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6" name="Line 60"/>
                <p:cNvSpPr>
                  <a:spLocks noChangeShapeType="1"/>
                </p:cNvSpPr>
                <p:nvPr/>
              </p:nvSpPr>
              <p:spPr bwMode="auto">
                <a:xfrm>
                  <a:off x="2191"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7" name="Line 61"/>
                <p:cNvSpPr>
                  <a:spLocks noChangeShapeType="1"/>
                </p:cNvSpPr>
                <p:nvPr/>
              </p:nvSpPr>
              <p:spPr bwMode="auto">
                <a:xfrm>
                  <a:off x="2237"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8" name="Line 62"/>
                <p:cNvSpPr>
                  <a:spLocks noChangeShapeType="1"/>
                </p:cNvSpPr>
                <p:nvPr/>
              </p:nvSpPr>
              <p:spPr bwMode="auto">
                <a:xfrm>
                  <a:off x="2283"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9" name="Line 63"/>
                <p:cNvSpPr>
                  <a:spLocks noChangeShapeType="1"/>
                </p:cNvSpPr>
                <p:nvPr/>
              </p:nvSpPr>
              <p:spPr bwMode="auto">
                <a:xfrm>
                  <a:off x="2329"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0" name="Line 64"/>
                <p:cNvSpPr>
                  <a:spLocks noChangeShapeType="1"/>
                </p:cNvSpPr>
                <p:nvPr/>
              </p:nvSpPr>
              <p:spPr bwMode="auto">
                <a:xfrm>
                  <a:off x="2375"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1" name="Line 65"/>
                <p:cNvSpPr>
                  <a:spLocks noChangeShapeType="1"/>
                </p:cNvSpPr>
                <p:nvPr/>
              </p:nvSpPr>
              <p:spPr bwMode="auto">
                <a:xfrm>
                  <a:off x="2420"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2" name="Line 66"/>
                <p:cNvSpPr>
                  <a:spLocks noChangeShapeType="1"/>
                </p:cNvSpPr>
                <p:nvPr/>
              </p:nvSpPr>
              <p:spPr bwMode="auto">
                <a:xfrm>
                  <a:off x="2466"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3" name="Line 67"/>
                <p:cNvSpPr>
                  <a:spLocks noChangeShapeType="1"/>
                </p:cNvSpPr>
                <p:nvPr/>
              </p:nvSpPr>
              <p:spPr bwMode="auto">
                <a:xfrm>
                  <a:off x="2512"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4" name="Line 68"/>
                <p:cNvSpPr>
                  <a:spLocks noChangeShapeType="1"/>
                </p:cNvSpPr>
                <p:nvPr/>
              </p:nvSpPr>
              <p:spPr bwMode="auto">
                <a:xfrm>
                  <a:off x="2558"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5" name="Line 69"/>
                <p:cNvSpPr>
                  <a:spLocks noChangeShapeType="1"/>
                </p:cNvSpPr>
                <p:nvPr/>
              </p:nvSpPr>
              <p:spPr bwMode="auto">
                <a:xfrm>
                  <a:off x="2604"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6" name="Line 70"/>
                <p:cNvSpPr>
                  <a:spLocks noChangeShapeType="1"/>
                </p:cNvSpPr>
                <p:nvPr/>
              </p:nvSpPr>
              <p:spPr bwMode="auto">
                <a:xfrm>
                  <a:off x="2650"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7" name="Line 71"/>
                <p:cNvSpPr>
                  <a:spLocks noChangeShapeType="1"/>
                </p:cNvSpPr>
                <p:nvPr/>
              </p:nvSpPr>
              <p:spPr bwMode="auto">
                <a:xfrm>
                  <a:off x="2695"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8" name="Line 72"/>
                <p:cNvSpPr>
                  <a:spLocks noChangeShapeType="1"/>
                </p:cNvSpPr>
                <p:nvPr/>
              </p:nvSpPr>
              <p:spPr bwMode="auto">
                <a:xfrm>
                  <a:off x="2741"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9" name="Line 73"/>
                <p:cNvSpPr>
                  <a:spLocks noChangeShapeType="1"/>
                </p:cNvSpPr>
                <p:nvPr/>
              </p:nvSpPr>
              <p:spPr bwMode="auto">
                <a:xfrm>
                  <a:off x="2787"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0" name="Line 74"/>
                <p:cNvSpPr>
                  <a:spLocks noChangeShapeType="1"/>
                </p:cNvSpPr>
                <p:nvPr/>
              </p:nvSpPr>
              <p:spPr bwMode="auto">
                <a:xfrm>
                  <a:off x="2833"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1" name="Line 75"/>
                <p:cNvSpPr>
                  <a:spLocks noChangeShapeType="1"/>
                </p:cNvSpPr>
                <p:nvPr/>
              </p:nvSpPr>
              <p:spPr bwMode="auto">
                <a:xfrm>
                  <a:off x="2879"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2" name="Line 76"/>
                <p:cNvSpPr>
                  <a:spLocks noChangeShapeType="1"/>
                </p:cNvSpPr>
                <p:nvPr/>
              </p:nvSpPr>
              <p:spPr bwMode="auto">
                <a:xfrm>
                  <a:off x="2925"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3" name="Line 77"/>
                <p:cNvSpPr>
                  <a:spLocks noChangeShapeType="1"/>
                </p:cNvSpPr>
                <p:nvPr/>
              </p:nvSpPr>
              <p:spPr bwMode="auto">
                <a:xfrm>
                  <a:off x="2971"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4" name="Line 78"/>
                <p:cNvSpPr>
                  <a:spLocks noChangeShapeType="1"/>
                </p:cNvSpPr>
                <p:nvPr/>
              </p:nvSpPr>
              <p:spPr bwMode="auto">
                <a:xfrm>
                  <a:off x="3016"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5" name="Line 79"/>
                <p:cNvSpPr>
                  <a:spLocks noChangeShapeType="1"/>
                </p:cNvSpPr>
                <p:nvPr/>
              </p:nvSpPr>
              <p:spPr bwMode="auto">
                <a:xfrm>
                  <a:off x="3062"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6" name="Line 80"/>
                <p:cNvSpPr>
                  <a:spLocks noChangeShapeType="1"/>
                </p:cNvSpPr>
                <p:nvPr/>
              </p:nvSpPr>
              <p:spPr bwMode="auto">
                <a:xfrm>
                  <a:off x="3108"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7" name="Line 81"/>
                <p:cNvSpPr>
                  <a:spLocks noChangeShapeType="1"/>
                </p:cNvSpPr>
                <p:nvPr/>
              </p:nvSpPr>
              <p:spPr bwMode="auto">
                <a:xfrm>
                  <a:off x="3154"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8" name="Line 82"/>
                <p:cNvSpPr>
                  <a:spLocks noChangeShapeType="1"/>
                </p:cNvSpPr>
                <p:nvPr/>
              </p:nvSpPr>
              <p:spPr bwMode="auto">
                <a:xfrm>
                  <a:off x="3200"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9" name="Line 83"/>
                <p:cNvSpPr>
                  <a:spLocks noChangeShapeType="1"/>
                </p:cNvSpPr>
                <p:nvPr/>
              </p:nvSpPr>
              <p:spPr bwMode="auto">
                <a:xfrm>
                  <a:off x="3246"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0" name="Line 84"/>
                <p:cNvSpPr>
                  <a:spLocks noChangeShapeType="1"/>
                </p:cNvSpPr>
                <p:nvPr/>
              </p:nvSpPr>
              <p:spPr bwMode="auto">
                <a:xfrm>
                  <a:off x="3291"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1" name="Line 85"/>
                <p:cNvSpPr>
                  <a:spLocks noChangeShapeType="1"/>
                </p:cNvSpPr>
                <p:nvPr/>
              </p:nvSpPr>
              <p:spPr bwMode="auto">
                <a:xfrm>
                  <a:off x="3337"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2" name="Line 86"/>
                <p:cNvSpPr>
                  <a:spLocks noChangeShapeType="1"/>
                </p:cNvSpPr>
                <p:nvPr/>
              </p:nvSpPr>
              <p:spPr bwMode="auto">
                <a:xfrm>
                  <a:off x="3383"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3" name="Line 87"/>
                <p:cNvSpPr>
                  <a:spLocks noChangeShapeType="1"/>
                </p:cNvSpPr>
                <p:nvPr/>
              </p:nvSpPr>
              <p:spPr bwMode="auto">
                <a:xfrm>
                  <a:off x="3429"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4" name="Line 88"/>
                <p:cNvSpPr>
                  <a:spLocks noChangeShapeType="1"/>
                </p:cNvSpPr>
                <p:nvPr/>
              </p:nvSpPr>
              <p:spPr bwMode="auto">
                <a:xfrm>
                  <a:off x="3475"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5" name="Line 89"/>
                <p:cNvSpPr>
                  <a:spLocks noChangeShapeType="1"/>
                </p:cNvSpPr>
                <p:nvPr/>
              </p:nvSpPr>
              <p:spPr bwMode="auto">
                <a:xfrm>
                  <a:off x="3521"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6" name="Line 90"/>
                <p:cNvSpPr>
                  <a:spLocks noChangeShapeType="1"/>
                </p:cNvSpPr>
                <p:nvPr/>
              </p:nvSpPr>
              <p:spPr bwMode="auto">
                <a:xfrm>
                  <a:off x="3566"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7" name="Line 91"/>
                <p:cNvSpPr>
                  <a:spLocks noChangeShapeType="1"/>
                </p:cNvSpPr>
                <p:nvPr/>
              </p:nvSpPr>
              <p:spPr bwMode="auto">
                <a:xfrm>
                  <a:off x="3612"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8" name="Line 92"/>
                <p:cNvSpPr>
                  <a:spLocks noChangeShapeType="1"/>
                </p:cNvSpPr>
                <p:nvPr/>
              </p:nvSpPr>
              <p:spPr bwMode="auto">
                <a:xfrm>
                  <a:off x="3658"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9" name="Line 93"/>
                <p:cNvSpPr>
                  <a:spLocks noChangeShapeType="1"/>
                </p:cNvSpPr>
                <p:nvPr/>
              </p:nvSpPr>
              <p:spPr bwMode="auto">
                <a:xfrm>
                  <a:off x="3704"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0" name="Line 94"/>
                <p:cNvSpPr>
                  <a:spLocks noChangeShapeType="1"/>
                </p:cNvSpPr>
                <p:nvPr/>
              </p:nvSpPr>
              <p:spPr bwMode="auto">
                <a:xfrm>
                  <a:off x="3750"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1" name="Line 95"/>
                <p:cNvSpPr>
                  <a:spLocks noChangeShapeType="1"/>
                </p:cNvSpPr>
                <p:nvPr/>
              </p:nvSpPr>
              <p:spPr bwMode="auto">
                <a:xfrm>
                  <a:off x="3796"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2" name="Line 96"/>
                <p:cNvSpPr>
                  <a:spLocks noChangeShapeType="1"/>
                </p:cNvSpPr>
                <p:nvPr/>
              </p:nvSpPr>
              <p:spPr bwMode="auto">
                <a:xfrm>
                  <a:off x="3841"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3" name="Line 97"/>
                <p:cNvSpPr>
                  <a:spLocks noChangeShapeType="1"/>
                </p:cNvSpPr>
                <p:nvPr/>
              </p:nvSpPr>
              <p:spPr bwMode="auto">
                <a:xfrm>
                  <a:off x="3887"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4" name="Line 98"/>
                <p:cNvSpPr>
                  <a:spLocks noChangeShapeType="1"/>
                </p:cNvSpPr>
                <p:nvPr/>
              </p:nvSpPr>
              <p:spPr bwMode="auto">
                <a:xfrm>
                  <a:off x="3933"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5" name="Line 99"/>
                <p:cNvSpPr>
                  <a:spLocks noChangeShapeType="1"/>
                </p:cNvSpPr>
                <p:nvPr/>
              </p:nvSpPr>
              <p:spPr bwMode="auto">
                <a:xfrm>
                  <a:off x="3979"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6" name="Line 100"/>
                <p:cNvSpPr>
                  <a:spLocks noChangeShapeType="1"/>
                </p:cNvSpPr>
                <p:nvPr/>
              </p:nvSpPr>
              <p:spPr bwMode="auto">
                <a:xfrm>
                  <a:off x="4025"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7" name="Line 101"/>
                <p:cNvSpPr>
                  <a:spLocks noChangeShapeType="1"/>
                </p:cNvSpPr>
                <p:nvPr/>
              </p:nvSpPr>
              <p:spPr bwMode="auto">
                <a:xfrm>
                  <a:off x="4071" y="3341"/>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8" name="Line 102"/>
                <p:cNvSpPr>
                  <a:spLocks noChangeShapeType="1"/>
                </p:cNvSpPr>
                <p:nvPr/>
              </p:nvSpPr>
              <p:spPr bwMode="auto">
                <a:xfrm>
                  <a:off x="4116"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9" name="Line 103"/>
                <p:cNvSpPr>
                  <a:spLocks noChangeShapeType="1"/>
                </p:cNvSpPr>
                <p:nvPr/>
              </p:nvSpPr>
              <p:spPr bwMode="auto">
                <a:xfrm>
                  <a:off x="4162" y="3341"/>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0" name="Line 104"/>
                <p:cNvSpPr>
                  <a:spLocks noChangeShapeType="1"/>
                </p:cNvSpPr>
                <p:nvPr/>
              </p:nvSpPr>
              <p:spPr bwMode="auto">
                <a:xfrm>
                  <a:off x="1045"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1" name="Line 105"/>
                <p:cNvSpPr>
                  <a:spLocks noChangeShapeType="1"/>
                </p:cNvSpPr>
                <p:nvPr/>
              </p:nvSpPr>
              <p:spPr bwMode="auto">
                <a:xfrm>
                  <a:off x="1091"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2" name="Line 106"/>
                <p:cNvSpPr>
                  <a:spLocks noChangeShapeType="1"/>
                </p:cNvSpPr>
                <p:nvPr/>
              </p:nvSpPr>
              <p:spPr bwMode="auto">
                <a:xfrm>
                  <a:off x="1137"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3" name="Line 107"/>
                <p:cNvSpPr>
                  <a:spLocks noChangeShapeType="1"/>
                </p:cNvSpPr>
                <p:nvPr/>
              </p:nvSpPr>
              <p:spPr bwMode="auto">
                <a:xfrm>
                  <a:off x="1183"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4" name="Line 108"/>
                <p:cNvSpPr>
                  <a:spLocks noChangeShapeType="1"/>
                </p:cNvSpPr>
                <p:nvPr/>
              </p:nvSpPr>
              <p:spPr bwMode="auto">
                <a:xfrm>
                  <a:off x="1229"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5" name="Line 109"/>
                <p:cNvSpPr>
                  <a:spLocks noChangeShapeType="1"/>
                </p:cNvSpPr>
                <p:nvPr/>
              </p:nvSpPr>
              <p:spPr bwMode="auto">
                <a:xfrm>
                  <a:off x="1275"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6" name="Line 110"/>
                <p:cNvSpPr>
                  <a:spLocks noChangeShapeType="1"/>
                </p:cNvSpPr>
                <p:nvPr/>
              </p:nvSpPr>
              <p:spPr bwMode="auto">
                <a:xfrm>
                  <a:off x="1320"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7" name="Line 111"/>
                <p:cNvSpPr>
                  <a:spLocks noChangeShapeType="1"/>
                </p:cNvSpPr>
                <p:nvPr/>
              </p:nvSpPr>
              <p:spPr bwMode="auto">
                <a:xfrm>
                  <a:off x="1366"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8" name="Line 112"/>
                <p:cNvSpPr>
                  <a:spLocks noChangeShapeType="1"/>
                </p:cNvSpPr>
                <p:nvPr/>
              </p:nvSpPr>
              <p:spPr bwMode="auto">
                <a:xfrm>
                  <a:off x="1412"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9" name="Line 113"/>
                <p:cNvSpPr>
                  <a:spLocks noChangeShapeType="1"/>
                </p:cNvSpPr>
                <p:nvPr/>
              </p:nvSpPr>
              <p:spPr bwMode="auto">
                <a:xfrm>
                  <a:off x="1458"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0" name="Line 114"/>
                <p:cNvSpPr>
                  <a:spLocks noChangeShapeType="1"/>
                </p:cNvSpPr>
                <p:nvPr/>
              </p:nvSpPr>
              <p:spPr bwMode="auto">
                <a:xfrm>
                  <a:off x="1504"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1" name="Line 115"/>
                <p:cNvSpPr>
                  <a:spLocks noChangeShapeType="1"/>
                </p:cNvSpPr>
                <p:nvPr/>
              </p:nvSpPr>
              <p:spPr bwMode="auto">
                <a:xfrm>
                  <a:off x="1550"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2" name="Line 116"/>
                <p:cNvSpPr>
                  <a:spLocks noChangeShapeType="1"/>
                </p:cNvSpPr>
                <p:nvPr/>
              </p:nvSpPr>
              <p:spPr bwMode="auto">
                <a:xfrm>
                  <a:off x="1595"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3" name="Line 117"/>
                <p:cNvSpPr>
                  <a:spLocks noChangeShapeType="1"/>
                </p:cNvSpPr>
                <p:nvPr/>
              </p:nvSpPr>
              <p:spPr bwMode="auto">
                <a:xfrm>
                  <a:off x="1641"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4" name="Line 118"/>
                <p:cNvSpPr>
                  <a:spLocks noChangeShapeType="1"/>
                </p:cNvSpPr>
                <p:nvPr/>
              </p:nvSpPr>
              <p:spPr bwMode="auto">
                <a:xfrm>
                  <a:off x="1687"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5" name="Line 119"/>
                <p:cNvSpPr>
                  <a:spLocks noChangeShapeType="1"/>
                </p:cNvSpPr>
                <p:nvPr/>
              </p:nvSpPr>
              <p:spPr bwMode="auto">
                <a:xfrm>
                  <a:off x="1733"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6" name="Line 120"/>
                <p:cNvSpPr>
                  <a:spLocks noChangeShapeType="1"/>
                </p:cNvSpPr>
                <p:nvPr/>
              </p:nvSpPr>
              <p:spPr bwMode="auto">
                <a:xfrm>
                  <a:off x="1779"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7" name="Line 121"/>
                <p:cNvSpPr>
                  <a:spLocks noChangeShapeType="1"/>
                </p:cNvSpPr>
                <p:nvPr/>
              </p:nvSpPr>
              <p:spPr bwMode="auto">
                <a:xfrm>
                  <a:off x="1825"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8" name="Line 122"/>
                <p:cNvSpPr>
                  <a:spLocks noChangeShapeType="1"/>
                </p:cNvSpPr>
                <p:nvPr/>
              </p:nvSpPr>
              <p:spPr bwMode="auto">
                <a:xfrm>
                  <a:off x="1870"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9" name="Line 123"/>
                <p:cNvSpPr>
                  <a:spLocks noChangeShapeType="1"/>
                </p:cNvSpPr>
                <p:nvPr/>
              </p:nvSpPr>
              <p:spPr bwMode="auto">
                <a:xfrm>
                  <a:off x="1916"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0" name="Line 124"/>
                <p:cNvSpPr>
                  <a:spLocks noChangeShapeType="1"/>
                </p:cNvSpPr>
                <p:nvPr/>
              </p:nvSpPr>
              <p:spPr bwMode="auto">
                <a:xfrm>
                  <a:off x="1962"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1" name="Line 125"/>
                <p:cNvSpPr>
                  <a:spLocks noChangeShapeType="1"/>
                </p:cNvSpPr>
                <p:nvPr/>
              </p:nvSpPr>
              <p:spPr bwMode="auto">
                <a:xfrm>
                  <a:off x="2008"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2" name="Line 126"/>
                <p:cNvSpPr>
                  <a:spLocks noChangeShapeType="1"/>
                </p:cNvSpPr>
                <p:nvPr/>
              </p:nvSpPr>
              <p:spPr bwMode="auto">
                <a:xfrm>
                  <a:off x="2054"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3" name="Line 127"/>
                <p:cNvSpPr>
                  <a:spLocks noChangeShapeType="1"/>
                </p:cNvSpPr>
                <p:nvPr/>
              </p:nvSpPr>
              <p:spPr bwMode="auto">
                <a:xfrm>
                  <a:off x="2100"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4" name="Line 128"/>
                <p:cNvSpPr>
                  <a:spLocks noChangeShapeType="1"/>
                </p:cNvSpPr>
                <p:nvPr/>
              </p:nvSpPr>
              <p:spPr bwMode="auto">
                <a:xfrm>
                  <a:off x="2145"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5" name="Line 129"/>
                <p:cNvSpPr>
                  <a:spLocks noChangeShapeType="1"/>
                </p:cNvSpPr>
                <p:nvPr/>
              </p:nvSpPr>
              <p:spPr bwMode="auto">
                <a:xfrm>
                  <a:off x="2191"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6" name="Line 130"/>
                <p:cNvSpPr>
                  <a:spLocks noChangeShapeType="1"/>
                </p:cNvSpPr>
                <p:nvPr/>
              </p:nvSpPr>
              <p:spPr bwMode="auto">
                <a:xfrm>
                  <a:off x="2237"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7" name="Line 131"/>
                <p:cNvSpPr>
                  <a:spLocks noChangeShapeType="1"/>
                </p:cNvSpPr>
                <p:nvPr/>
              </p:nvSpPr>
              <p:spPr bwMode="auto">
                <a:xfrm>
                  <a:off x="2283"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8" name="Line 132"/>
                <p:cNvSpPr>
                  <a:spLocks noChangeShapeType="1"/>
                </p:cNvSpPr>
                <p:nvPr/>
              </p:nvSpPr>
              <p:spPr bwMode="auto">
                <a:xfrm>
                  <a:off x="2329"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9" name="Line 133"/>
                <p:cNvSpPr>
                  <a:spLocks noChangeShapeType="1"/>
                </p:cNvSpPr>
                <p:nvPr/>
              </p:nvSpPr>
              <p:spPr bwMode="auto">
                <a:xfrm>
                  <a:off x="2375"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0" name="Line 134"/>
                <p:cNvSpPr>
                  <a:spLocks noChangeShapeType="1"/>
                </p:cNvSpPr>
                <p:nvPr/>
              </p:nvSpPr>
              <p:spPr bwMode="auto">
                <a:xfrm>
                  <a:off x="2420"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1" name="Line 135"/>
                <p:cNvSpPr>
                  <a:spLocks noChangeShapeType="1"/>
                </p:cNvSpPr>
                <p:nvPr/>
              </p:nvSpPr>
              <p:spPr bwMode="auto">
                <a:xfrm>
                  <a:off x="2466"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2" name="Line 136"/>
                <p:cNvSpPr>
                  <a:spLocks noChangeShapeType="1"/>
                </p:cNvSpPr>
                <p:nvPr/>
              </p:nvSpPr>
              <p:spPr bwMode="auto">
                <a:xfrm>
                  <a:off x="2512"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3" name="Line 137"/>
                <p:cNvSpPr>
                  <a:spLocks noChangeShapeType="1"/>
                </p:cNvSpPr>
                <p:nvPr/>
              </p:nvSpPr>
              <p:spPr bwMode="auto">
                <a:xfrm>
                  <a:off x="2558"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4" name="Line 138"/>
                <p:cNvSpPr>
                  <a:spLocks noChangeShapeType="1"/>
                </p:cNvSpPr>
                <p:nvPr/>
              </p:nvSpPr>
              <p:spPr bwMode="auto">
                <a:xfrm>
                  <a:off x="2604"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5" name="Line 139"/>
                <p:cNvSpPr>
                  <a:spLocks noChangeShapeType="1"/>
                </p:cNvSpPr>
                <p:nvPr/>
              </p:nvSpPr>
              <p:spPr bwMode="auto">
                <a:xfrm>
                  <a:off x="2650"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6" name="Line 140"/>
                <p:cNvSpPr>
                  <a:spLocks noChangeShapeType="1"/>
                </p:cNvSpPr>
                <p:nvPr/>
              </p:nvSpPr>
              <p:spPr bwMode="auto">
                <a:xfrm>
                  <a:off x="2695"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7" name="Line 141"/>
                <p:cNvSpPr>
                  <a:spLocks noChangeShapeType="1"/>
                </p:cNvSpPr>
                <p:nvPr/>
              </p:nvSpPr>
              <p:spPr bwMode="auto">
                <a:xfrm>
                  <a:off x="2741"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8" name="Line 142"/>
                <p:cNvSpPr>
                  <a:spLocks noChangeShapeType="1"/>
                </p:cNvSpPr>
                <p:nvPr/>
              </p:nvSpPr>
              <p:spPr bwMode="auto">
                <a:xfrm>
                  <a:off x="2787"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9" name="Line 143"/>
                <p:cNvSpPr>
                  <a:spLocks noChangeShapeType="1"/>
                </p:cNvSpPr>
                <p:nvPr/>
              </p:nvSpPr>
              <p:spPr bwMode="auto">
                <a:xfrm>
                  <a:off x="2833"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0" name="Line 144"/>
                <p:cNvSpPr>
                  <a:spLocks noChangeShapeType="1"/>
                </p:cNvSpPr>
                <p:nvPr/>
              </p:nvSpPr>
              <p:spPr bwMode="auto">
                <a:xfrm>
                  <a:off x="2879"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1" name="Line 145"/>
                <p:cNvSpPr>
                  <a:spLocks noChangeShapeType="1"/>
                </p:cNvSpPr>
                <p:nvPr/>
              </p:nvSpPr>
              <p:spPr bwMode="auto">
                <a:xfrm>
                  <a:off x="2925"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2" name="Line 146"/>
                <p:cNvSpPr>
                  <a:spLocks noChangeShapeType="1"/>
                </p:cNvSpPr>
                <p:nvPr/>
              </p:nvSpPr>
              <p:spPr bwMode="auto">
                <a:xfrm>
                  <a:off x="2971"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3" name="Line 147"/>
                <p:cNvSpPr>
                  <a:spLocks noChangeShapeType="1"/>
                </p:cNvSpPr>
                <p:nvPr/>
              </p:nvSpPr>
              <p:spPr bwMode="auto">
                <a:xfrm>
                  <a:off x="3016"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4" name="Line 148"/>
                <p:cNvSpPr>
                  <a:spLocks noChangeShapeType="1"/>
                </p:cNvSpPr>
                <p:nvPr/>
              </p:nvSpPr>
              <p:spPr bwMode="auto">
                <a:xfrm>
                  <a:off x="3062"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5" name="Line 149"/>
                <p:cNvSpPr>
                  <a:spLocks noChangeShapeType="1"/>
                </p:cNvSpPr>
                <p:nvPr/>
              </p:nvSpPr>
              <p:spPr bwMode="auto">
                <a:xfrm>
                  <a:off x="3108"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6" name="Line 150"/>
                <p:cNvSpPr>
                  <a:spLocks noChangeShapeType="1"/>
                </p:cNvSpPr>
                <p:nvPr/>
              </p:nvSpPr>
              <p:spPr bwMode="auto">
                <a:xfrm>
                  <a:off x="3154"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7" name="Line 151"/>
                <p:cNvSpPr>
                  <a:spLocks noChangeShapeType="1"/>
                </p:cNvSpPr>
                <p:nvPr/>
              </p:nvSpPr>
              <p:spPr bwMode="auto">
                <a:xfrm>
                  <a:off x="3200"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8" name="Line 152"/>
                <p:cNvSpPr>
                  <a:spLocks noChangeShapeType="1"/>
                </p:cNvSpPr>
                <p:nvPr/>
              </p:nvSpPr>
              <p:spPr bwMode="auto">
                <a:xfrm>
                  <a:off x="3246"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9" name="Line 153"/>
                <p:cNvSpPr>
                  <a:spLocks noChangeShapeType="1"/>
                </p:cNvSpPr>
                <p:nvPr/>
              </p:nvSpPr>
              <p:spPr bwMode="auto">
                <a:xfrm>
                  <a:off x="3291"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0" name="Line 154"/>
                <p:cNvSpPr>
                  <a:spLocks noChangeShapeType="1"/>
                </p:cNvSpPr>
                <p:nvPr/>
              </p:nvSpPr>
              <p:spPr bwMode="auto">
                <a:xfrm>
                  <a:off x="3337"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1" name="Line 155"/>
                <p:cNvSpPr>
                  <a:spLocks noChangeShapeType="1"/>
                </p:cNvSpPr>
                <p:nvPr/>
              </p:nvSpPr>
              <p:spPr bwMode="auto">
                <a:xfrm>
                  <a:off x="3383"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2" name="Line 156"/>
                <p:cNvSpPr>
                  <a:spLocks noChangeShapeType="1"/>
                </p:cNvSpPr>
                <p:nvPr/>
              </p:nvSpPr>
              <p:spPr bwMode="auto">
                <a:xfrm>
                  <a:off x="3429"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3" name="Line 157"/>
                <p:cNvSpPr>
                  <a:spLocks noChangeShapeType="1"/>
                </p:cNvSpPr>
                <p:nvPr/>
              </p:nvSpPr>
              <p:spPr bwMode="auto">
                <a:xfrm>
                  <a:off x="3475"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4" name="Line 158"/>
                <p:cNvSpPr>
                  <a:spLocks noChangeShapeType="1"/>
                </p:cNvSpPr>
                <p:nvPr/>
              </p:nvSpPr>
              <p:spPr bwMode="auto">
                <a:xfrm>
                  <a:off x="3521"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5" name="Line 159"/>
                <p:cNvSpPr>
                  <a:spLocks noChangeShapeType="1"/>
                </p:cNvSpPr>
                <p:nvPr/>
              </p:nvSpPr>
              <p:spPr bwMode="auto">
                <a:xfrm>
                  <a:off x="3566"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6" name="Line 160"/>
                <p:cNvSpPr>
                  <a:spLocks noChangeShapeType="1"/>
                </p:cNvSpPr>
                <p:nvPr/>
              </p:nvSpPr>
              <p:spPr bwMode="auto">
                <a:xfrm>
                  <a:off x="3612"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7" name="Line 161"/>
                <p:cNvSpPr>
                  <a:spLocks noChangeShapeType="1"/>
                </p:cNvSpPr>
                <p:nvPr/>
              </p:nvSpPr>
              <p:spPr bwMode="auto">
                <a:xfrm>
                  <a:off x="3658"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8" name="Line 162"/>
                <p:cNvSpPr>
                  <a:spLocks noChangeShapeType="1"/>
                </p:cNvSpPr>
                <p:nvPr/>
              </p:nvSpPr>
              <p:spPr bwMode="auto">
                <a:xfrm>
                  <a:off x="3704"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9" name="Line 163"/>
                <p:cNvSpPr>
                  <a:spLocks noChangeShapeType="1"/>
                </p:cNvSpPr>
                <p:nvPr/>
              </p:nvSpPr>
              <p:spPr bwMode="auto">
                <a:xfrm>
                  <a:off x="3750"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0" name="Line 164"/>
                <p:cNvSpPr>
                  <a:spLocks noChangeShapeType="1"/>
                </p:cNvSpPr>
                <p:nvPr/>
              </p:nvSpPr>
              <p:spPr bwMode="auto">
                <a:xfrm>
                  <a:off x="3796"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1" name="Line 165"/>
                <p:cNvSpPr>
                  <a:spLocks noChangeShapeType="1"/>
                </p:cNvSpPr>
                <p:nvPr/>
              </p:nvSpPr>
              <p:spPr bwMode="auto">
                <a:xfrm>
                  <a:off x="3841"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2" name="Line 166"/>
                <p:cNvSpPr>
                  <a:spLocks noChangeShapeType="1"/>
                </p:cNvSpPr>
                <p:nvPr/>
              </p:nvSpPr>
              <p:spPr bwMode="auto">
                <a:xfrm>
                  <a:off x="3887"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3" name="Line 167"/>
                <p:cNvSpPr>
                  <a:spLocks noChangeShapeType="1"/>
                </p:cNvSpPr>
                <p:nvPr/>
              </p:nvSpPr>
              <p:spPr bwMode="auto">
                <a:xfrm>
                  <a:off x="3933"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4" name="Line 168"/>
                <p:cNvSpPr>
                  <a:spLocks noChangeShapeType="1"/>
                </p:cNvSpPr>
                <p:nvPr/>
              </p:nvSpPr>
              <p:spPr bwMode="auto">
                <a:xfrm>
                  <a:off x="3979"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5" name="Line 169"/>
                <p:cNvSpPr>
                  <a:spLocks noChangeShapeType="1"/>
                </p:cNvSpPr>
                <p:nvPr/>
              </p:nvSpPr>
              <p:spPr bwMode="auto">
                <a:xfrm>
                  <a:off x="4025"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6" name="Line 170"/>
                <p:cNvSpPr>
                  <a:spLocks noChangeShapeType="1"/>
                </p:cNvSpPr>
                <p:nvPr/>
              </p:nvSpPr>
              <p:spPr bwMode="auto">
                <a:xfrm>
                  <a:off x="4071" y="2775"/>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7" name="Line 171"/>
                <p:cNvSpPr>
                  <a:spLocks noChangeShapeType="1"/>
                </p:cNvSpPr>
                <p:nvPr/>
              </p:nvSpPr>
              <p:spPr bwMode="auto">
                <a:xfrm>
                  <a:off x="4116"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8" name="Line 172"/>
                <p:cNvSpPr>
                  <a:spLocks noChangeShapeType="1"/>
                </p:cNvSpPr>
                <p:nvPr/>
              </p:nvSpPr>
              <p:spPr bwMode="auto">
                <a:xfrm>
                  <a:off x="4162" y="2775"/>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9" name="Line 173"/>
                <p:cNvSpPr>
                  <a:spLocks noChangeShapeType="1"/>
                </p:cNvSpPr>
                <p:nvPr/>
              </p:nvSpPr>
              <p:spPr bwMode="auto">
                <a:xfrm>
                  <a:off x="1045"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0" name="Line 174"/>
                <p:cNvSpPr>
                  <a:spLocks noChangeShapeType="1"/>
                </p:cNvSpPr>
                <p:nvPr/>
              </p:nvSpPr>
              <p:spPr bwMode="auto">
                <a:xfrm>
                  <a:off x="1091"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1" name="Line 175"/>
                <p:cNvSpPr>
                  <a:spLocks noChangeShapeType="1"/>
                </p:cNvSpPr>
                <p:nvPr/>
              </p:nvSpPr>
              <p:spPr bwMode="auto">
                <a:xfrm>
                  <a:off x="1137"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2" name="Line 176"/>
                <p:cNvSpPr>
                  <a:spLocks noChangeShapeType="1"/>
                </p:cNvSpPr>
                <p:nvPr/>
              </p:nvSpPr>
              <p:spPr bwMode="auto">
                <a:xfrm>
                  <a:off x="1183"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3" name="Line 177"/>
                <p:cNvSpPr>
                  <a:spLocks noChangeShapeType="1"/>
                </p:cNvSpPr>
                <p:nvPr/>
              </p:nvSpPr>
              <p:spPr bwMode="auto">
                <a:xfrm>
                  <a:off x="1229"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4" name="Line 178"/>
                <p:cNvSpPr>
                  <a:spLocks noChangeShapeType="1"/>
                </p:cNvSpPr>
                <p:nvPr/>
              </p:nvSpPr>
              <p:spPr bwMode="auto">
                <a:xfrm>
                  <a:off x="1275"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5" name="Line 179"/>
                <p:cNvSpPr>
                  <a:spLocks noChangeShapeType="1"/>
                </p:cNvSpPr>
                <p:nvPr/>
              </p:nvSpPr>
              <p:spPr bwMode="auto">
                <a:xfrm>
                  <a:off x="1320"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6" name="Line 180"/>
                <p:cNvSpPr>
                  <a:spLocks noChangeShapeType="1"/>
                </p:cNvSpPr>
                <p:nvPr/>
              </p:nvSpPr>
              <p:spPr bwMode="auto">
                <a:xfrm>
                  <a:off x="1366"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7" name="Line 181"/>
                <p:cNvSpPr>
                  <a:spLocks noChangeShapeType="1"/>
                </p:cNvSpPr>
                <p:nvPr/>
              </p:nvSpPr>
              <p:spPr bwMode="auto">
                <a:xfrm>
                  <a:off x="1412"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8" name="Line 182"/>
                <p:cNvSpPr>
                  <a:spLocks noChangeShapeType="1"/>
                </p:cNvSpPr>
                <p:nvPr/>
              </p:nvSpPr>
              <p:spPr bwMode="auto">
                <a:xfrm>
                  <a:off x="1458"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9" name="Line 183"/>
                <p:cNvSpPr>
                  <a:spLocks noChangeShapeType="1"/>
                </p:cNvSpPr>
                <p:nvPr/>
              </p:nvSpPr>
              <p:spPr bwMode="auto">
                <a:xfrm>
                  <a:off x="1504"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0" name="Line 184"/>
                <p:cNvSpPr>
                  <a:spLocks noChangeShapeType="1"/>
                </p:cNvSpPr>
                <p:nvPr/>
              </p:nvSpPr>
              <p:spPr bwMode="auto">
                <a:xfrm>
                  <a:off x="1550"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1" name="Line 185"/>
                <p:cNvSpPr>
                  <a:spLocks noChangeShapeType="1"/>
                </p:cNvSpPr>
                <p:nvPr/>
              </p:nvSpPr>
              <p:spPr bwMode="auto">
                <a:xfrm>
                  <a:off x="1595"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2" name="Line 186"/>
                <p:cNvSpPr>
                  <a:spLocks noChangeShapeType="1"/>
                </p:cNvSpPr>
                <p:nvPr/>
              </p:nvSpPr>
              <p:spPr bwMode="auto">
                <a:xfrm>
                  <a:off x="1641"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3" name="Line 187"/>
                <p:cNvSpPr>
                  <a:spLocks noChangeShapeType="1"/>
                </p:cNvSpPr>
                <p:nvPr/>
              </p:nvSpPr>
              <p:spPr bwMode="auto">
                <a:xfrm>
                  <a:off x="1687"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4" name="Line 188"/>
                <p:cNvSpPr>
                  <a:spLocks noChangeShapeType="1"/>
                </p:cNvSpPr>
                <p:nvPr/>
              </p:nvSpPr>
              <p:spPr bwMode="auto">
                <a:xfrm>
                  <a:off x="1733"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5" name="Line 189"/>
                <p:cNvSpPr>
                  <a:spLocks noChangeShapeType="1"/>
                </p:cNvSpPr>
                <p:nvPr/>
              </p:nvSpPr>
              <p:spPr bwMode="auto">
                <a:xfrm>
                  <a:off x="1779"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6" name="Line 190"/>
                <p:cNvSpPr>
                  <a:spLocks noChangeShapeType="1"/>
                </p:cNvSpPr>
                <p:nvPr/>
              </p:nvSpPr>
              <p:spPr bwMode="auto">
                <a:xfrm>
                  <a:off x="1825"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7" name="Line 191"/>
                <p:cNvSpPr>
                  <a:spLocks noChangeShapeType="1"/>
                </p:cNvSpPr>
                <p:nvPr/>
              </p:nvSpPr>
              <p:spPr bwMode="auto">
                <a:xfrm>
                  <a:off x="1870"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8" name="Line 192"/>
                <p:cNvSpPr>
                  <a:spLocks noChangeShapeType="1"/>
                </p:cNvSpPr>
                <p:nvPr/>
              </p:nvSpPr>
              <p:spPr bwMode="auto">
                <a:xfrm>
                  <a:off x="1916"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9" name="Line 193"/>
                <p:cNvSpPr>
                  <a:spLocks noChangeShapeType="1"/>
                </p:cNvSpPr>
                <p:nvPr/>
              </p:nvSpPr>
              <p:spPr bwMode="auto">
                <a:xfrm>
                  <a:off x="1962"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0" name="Line 194"/>
                <p:cNvSpPr>
                  <a:spLocks noChangeShapeType="1"/>
                </p:cNvSpPr>
                <p:nvPr/>
              </p:nvSpPr>
              <p:spPr bwMode="auto">
                <a:xfrm>
                  <a:off x="2008"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1" name="Line 195"/>
                <p:cNvSpPr>
                  <a:spLocks noChangeShapeType="1"/>
                </p:cNvSpPr>
                <p:nvPr/>
              </p:nvSpPr>
              <p:spPr bwMode="auto">
                <a:xfrm>
                  <a:off x="2054"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2" name="Line 196"/>
                <p:cNvSpPr>
                  <a:spLocks noChangeShapeType="1"/>
                </p:cNvSpPr>
                <p:nvPr/>
              </p:nvSpPr>
              <p:spPr bwMode="auto">
                <a:xfrm>
                  <a:off x="2100"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3" name="Line 197"/>
                <p:cNvSpPr>
                  <a:spLocks noChangeShapeType="1"/>
                </p:cNvSpPr>
                <p:nvPr/>
              </p:nvSpPr>
              <p:spPr bwMode="auto">
                <a:xfrm>
                  <a:off x="2145"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4" name="Line 198"/>
                <p:cNvSpPr>
                  <a:spLocks noChangeShapeType="1"/>
                </p:cNvSpPr>
                <p:nvPr/>
              </p:nvSpPr>
              <p:spPr bwMode="auto">
                <a:xfrm>
                  <a:off x="2191"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5" name="Line 199"/>
                <p:cNvSpPr>
                  <a:spLocks noChangeShapeType="1"/>
                </p:cNvSpPr>
                <p:nvPr/>
              </p:nvSpPr>
              <p:spPr bwMode="auto">
                <a:xfrm>
                  <a:off x="2237"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6" name="Line 200"/>
                <p:cNvSpPr>
                  <a:spLocks noChangeShapeType="1"/>
                </p:cNvSpPr>
                <p:nvPr/>
              </p:nvSpPr>
              <p:spPr bwMode="auto">
                <a:xfrm>
                  <a:off x="2283"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7" name="Line 201"/>
                <p:cNvSpPr>
                  <a:spLocks noChangeShapeType="1"/>
                </p:cNvSpPr>
                <p:nvPr/>
              </p:nvSpPr>
              <p:spPr bwMode="auto">
                <a:xfrm>
                  <a:off x="2329"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8" name="Line 202"/>
                <p:cNvSpPr>
                  <a:spLocks noChangeShapeType="1"/>
                </p:cNvSpPr>
                <p:nvPr/>
              </p:nvSpPr>
              <p:spPr bwMode="auto">
                <a:xfrm>
                  <a:off x="2375"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9" name="Line 203"/>
                <p:cNvSpPr>
                  <a:spLocks noChangeShapeType="1"/>
                </p:cNvSpPr>
                <p:nvPr/>
              </p:nvSpPr>
              <p:spPr bwMode="auto">
                <a:xfrm>
                  <a:off x="2420"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0" name="Line 204"/>
                <p:cNvSpPr>
                  <a:spLocks noChangeShapeType="1"/>
                </p:cNvSpPr>
                <p:nvPr/>
              </p:nvSpPr>
              <p:spPr bwMode="auto">
                <a:xfrm>
                  <a:off x="2466"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1" name="Line 205"/>
                <p:cNvSpPr>
                  <a:spLocks noChangeShapeType="1"/>
                </p:cNvSpPr>
                <p:nvPr/>
              </p:nvSpPr>
              <p:spPr bwMode="auto">
                <a:xfrm>
                  <a:off x="2512"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2" name="Line 206"/>
                <p:cNvSpPr>
                  <a:spLocks noChangeShapeType="1"/>
                </p:cNvSpPr>
                <p:nvPr/>
              </p:nvSpPr>
              <p:spPr bwMode="auto">
                <a:xfrm>
                  <a:off x="2558"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3" name="Line 207"/>
                <p:cNvSpPr>
                  <a:spLocks noChangeShapeType="1"/>
                </p:cNvSpPr>
                <p:nvPr/>
              </p:nvSpPr>
              <p:spPr bwMode="auto">
                <a:xfrm>
                  <a:off x="2604"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4" name="Line 208"/>
                <p:cNvSpPr>
                  <a:spLocks noChangeShapeType="1"/>
                </p:cNvSpPr>
                <p:nvPr/>
              </p:nvSpPr>
              <p:spPr bwMode="auto">
                <a:xfrm>
                  <a:off x="2650"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5" name="Line 209"/>
                <p:cNvSpPr>
                  <a:spLocks noChangeShapeType="1"/>
                </p:cNvSpPr>
                <p:nvPr/>
              </p:nvSpPr>
              <p:spPr bwMode="auto">
                <a:xfrm>
                  <a:off x="2695"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6" name="Line 210"/>
                <p:cNvSpPr>
                  <a:spLocks noChangeShapeType="1"/>
                </p:cNvSpPr>
                <p:nvPr/>
              </p:nvSpPr>
              <p:spPr bwMode="auto">
                <a:xfrm>
                  <a:off x="2741"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7" name="Line 211"/>
                <p:cNvSpPr>
                  <a:spLocks noChangeShapeType="1"/>
                </p:cNvSpPr>
                <p:nvPr/>
              </p:nvSpPr>
              <p:spPr bwMode="auto">
                <a:xfrm>
                  <a:off x="2787"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8" name="Line 212"/>
                <p:cNvSpPr>
                  <a:spLocks noChangeShapeType="1"/>
                </p:cNvSpPr>
                <p:nvPr/>
              </p:nvSpPr>
              <p:spPr bwMode="auto">
                <a:xfrm>
                  <a:off x="2833"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9" name="Line 213"/>
                <p:cNvSpPr>
                  <a:spLocks noChangeShapeType="1"/>
                </p:cNvSpPr>
                <p:nvPr/>
              </p:nvSpPr>
              <p:spPr bwMode="auto">
                <a:xfrm>
                  <a:off x="2879"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0" name="Line 214"/>
                <p:cNvSpPr>
                  <a:spLocks noChangeShapeType="1"/>
                </p:cNvSpPr>
                <p:nvPr/>
              </p:nvSpPr>
              <p:spPr bwMode="auto">
                <a:xfrm>
                  <a:off x="2925"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1" name="Line 215"/>
                <p:cNvSpPr>
                  <a:spLocks noChangeShapeType="1"/>
                </p:cNvSpPr>
                <p:nvPr/>
              </p:nvSpPr>
              <p:spPr bwMode="auto">
                <a:xfrm>
                  <a:off x="2971"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2" name="Line 216"/>
                <p:cNvSpPr>
                  <a:spLocks noChangeShapeType="1"/>
                </p:cNvSpPr>
                <p:nvPr/>
              </p:nvSpPr>
              <p:spPr bwMode="auto">
                <a:xfrm>
                  <a:off x="3016"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3" name="Line 217"/>
                <p:cNvSpPr>
                  <a:spLocks noChangeShapeType="1"/>
                </p:cNvSpPr>
                <p:nvPr/>
              </p:nvSpPr>
              <p:spPr bwMode="auto">
                <a:xfrm>
                  <a:off x="3062"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4" name="Line 218"/>
                <p:cNvSpPr>
                  <a:spLocks noChangeShapeType="1"/>
                </p:cNvSpPr>
                <p:nvPr/>
              </p:nvSpPr>
              <p:spPr bwMode="auto">
                <a:xfrm>
                  <a:off x="3108"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5" name="Line 219"/>
                <p:cNvSpPr>
                  <a:spLocks noChangeShapeType="1"/>
                </p:cNvSpPr>
                <p:nvPr/>
              </p:nvSpPr>
              <p:spPr bwMode="auto">
                <a:xfrm>
                  <a:off x="3154"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6" name="Line 220"/>
                <p:cNvSpPr>
                  <a:spLocks noChangeShapeType="1"/>
                </p:cNvSpPr>
                <p:nvPr/>
              </p:nvSpPr>
              <p:spPr bwMode="auto">
                <a:xfrm>
                  <a:off x="3200"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7" name="Line 221"/>
                <p:cNvSpPr>
                  <a:spLocks noChangeShapeType="1"/>
                </p:cNvSpPr>
                <p:nvPr/>
              </p:nvSpPr>
              <p:spPr bwMode="auto">
                <a:xfrm>
                  <a:off x="3246"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8" name="Line 222"/>
                <p:cNvSpPr>
                  <a:spLocks noChangeShapeType="1"/>
                </p:cNvSpPr>
                <p:nvPr/>
              </p:nvSpPr>
              <p:spPr bwMode="auto">
                <a:xfrm>
                  <a:off x="3291"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9" name="Line 223"/>
                <p:cNvSpPr>
                  <a:spLocks noChangeShapeType="1"/>
                </p:cNvSpPr>
                <p:nvPr/>
              </p:nvSpPr>
              <p:spPr bwMode="auto">
                <a:xfrm>
                  <a:off x="3337"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0" name="Line 224"/>
                <p:cNvSpPr>
                  <a:spLocks noChangeShapeType="1"/>
                </p:cNvSpPr>
                <p:nvPr/>
              </p:nvSpPr>
              <p:spPr bwMode="auto">
                <a:xfrm>
                  <a:off x="3383"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1" name="Line 225"/>
                <p:cNvSpPr>
                  <a:spLocks noChangeShapeType="1"/>
                </p:cNvSpPr>
                <p:nvPr/>
              </p:nvSpPr>
              <p:spPr bwMode="auto">
                <a:xfrm>
                  <a:off x="3429"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2" name="Line 226"/>
                <p:cNvSpPr>
                  <a:spLocks noChangeShapeType="1"/>
                </p:cNvSpPr>
                <p:nvPr/>
              </p:nvSpPr>
              <p:spPr bwMode="auto">
                <a:xfrm>
                  <a:off x="3475"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3" name="Line 227"/>
                <p:cNvSpPr>
                  <a:spLocks noChangeShapeType="1"/>
                </p:cNvSpPr>
                <p:nvPr/>
              </p:nvSpPr>
              <p:spPr bwMode="auto">
                <a:xfrm>
                  <a:off x="3521"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4" name="Line 228"/>
                <p:cNvSpPr>
                  <a:spLocks noChangeShapeType="1"/>
                </p:cNvSpPr>
                <p:nvPr/>
              </p:nvSpPr>
              <p:spPr bwMode="auto">
                <a:xfrm>
                  <a:off x="3566"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5" name="Line 229"/>
                <p:cNvSpPr>
                  <a:spLocks noChangeShapeType="1"/>
                </p:cNvSpPr>
                <p:nvPr/>
              </p:nvSpPr>
              <p:spPr bwMode="auto">
                <a:xfrm>
                  <a:off x="3612"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6" name="Line 230"/>
                <p:cNvSpPr>
                  <a:spLocks noChangeShapeType="1"/>
                </p:cNvSpPr>
                <p:nvPr/>
              </p:nvSpPr>
              <p:spPr bwMode="auto">
                <a:xfrm>
                  <a:off x="3658"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7" name="Line 231"/>
                <p:cNvSpPr>
                  <a:spLocks noChangeShapeType="1"/>
                </p:cNvSpPr>
                <p:nvPr/>
              </p:nvSpPr>
              <p:spPr bwMode="auto">
                <a:xfrm>
                  <a:off x="3704"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8" name="Line 232"/>
                <p:cNvSpPr>
                  <a:spLocks noChangeShapeType="1"/>
                </p:cNvSpPr>
                <p:nvPr/>
              </p:nvSpPr>
              <p:spPr bwMode="auto">
                <a:xfrm>
                  <a:off x="3750"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9" name="Line 233"/>
                <p:cNvSpPr>
                  <a:spLocks noChangeShapeType="1"/>
                </p:cNvSpPr>
                <p:nvPr/>
              </p:nvSpPr>
              <p:spPr bwMode="auto">
                <a:xfrm>
                  <a:off x="3796"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0" name="Line 234"/>
                <p:cNvSpPr>
                  <a:spLocks noChangeShapeType="1"/>
                </p:cNvSpPr>
                <p:nvPr/>
              </p:nvSpPr>
              <p:spPr bwMode="auto">
                <a:xfrm>
                  <a:off x="3841"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1" name="Line 235"/>
                <p:cNvSpPr>
                  <a:spLocks noChangeShapeType="1"/>
                </p:cNvSpPr>
                <p:nvPr/>
              </p:nvSpPr>
              <p:spPr bwMode="auto">
                <a:xfrm>
                  <a:off x="3887"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2" name="Line 236"/>
                <p:cNvSpPr>
                  <a:spLocks noChangeShapeType="1"/>
                </p:cNvSpPr>
                <p:nvPr/>
              </p:nvSpPr>
              <p:spPr bwMode="auto">
                <a:xfrm>
                  <a:off x="3933"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3" name="Line 237"/>
                <p:cNvSpPr>
                  <a:spLocks noChangeShapeType="1"/>
                </p:cNvSpPr>
                <p:nvPr/>
              </p:nvSpPr>
              <p:spPr bwMode="auto">
                <a:xfrm>
                  <a:off x="3979"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4" name="Line 238"/>
                <p:cNvSpPr>
                  <a:spLocks noChangeShapeType="1"/>
                </p:cNvSpPr>
                <p:nvPr/>
              </p:nvSpPr>
              <p:spPr bwMode="auto">
                <a:xfrm>
                  <a:off x="4025"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5" name="Line 239"/>
                <p:cNvSpPr>
                  <a:spLocks noChangeShapeType="1"/>
                </p:cNvSpPr>
                <p:nvPr/>
              </p:nvSpPr>
              <p:spPr bwMode="auto">
                <a:xfrm>
                  <a:off x="4071" y="2209"/>
                  <a:ext cx="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6" name="Line 240"/>
                <p:cNvSpPr>
                  <a:spLocks noChangeShapeType="1"/>
                </p:cNvSpPr>
                <p:nvPr/>
              </p:nvSpPr>
              <p:spPr bwMode="auto">
                <a:xfrm>
                  <a:off x="4116"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7" name="Line 241"/>
                <p:cNvSpPr>
                  <a:spLocks noChangeShapeType="1"/>
                </p:cNvSpPr>
                <p:nvPr/>
              </p:nvSpPr>
              <p:spPr bwMode="auto">
                <a:xfrm>
                  <a:off x="4162" y="2209"/>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8" name="Line 242"/>
                <p:cNvSpPr>
                  <a:spLocks noChangeShapeType="1"/>
                </p:cNvSpPr>
                <p:nvPr/>
              </p:nvSpPr>
              <p:spPr bwMode="auto">
                <a:xfrm flipV="1">
                  <a:off x="954" y="2202"/>
                  <a:ext cx="0" cy="17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9" name="Line 243"/>
                <p:cNvSpPr>
                  <a:spLocks noChangeShapeType="1"/>
                </p:cNvSpPr>
                <p:nvPr/>
              </p:nvSpPr>
              <p:spPr bwMode="auto">
                <a:xfrm>
                  <a:off x="931" y="3915"/>
                  <a:ext cx="3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0" name="Line 244"/>
                <p:cNvSpPr>
                  <a:spLocks noChangeShapeType="1"/>
                </p:cNvSpPr>
                <p:nvPr/>
              </p:nvSpPr>
              <p:spPr bwMode="auto">
                <a:xfrm>
                  <a:off x="954" y="3915"/>
                  <a:ext cx="32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1" name="Line 245"/>
                <p:cNvSpPr>
                  <a:spLocks noChangeShapeType="1"/>
                </p:cNvSpPr>
                <p:nvPr/>
              </p:nvSpPr>
              <p:spPr bwMode="auto">
                <a:xfrm flipV="1">
                  <a:off x="954" y="3880"/>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2" name="Line 246"/>
                <p:cNvSpPr>
                  <a:spLocks noChangeShapeType="1"/>
                </p:cNvSpPr>
                <p:nvPr/>
              </p:nvSpPr>
              <p:spPr bwMode="auto">
                <a:xfrm flipV="1">
                  <a:off x="1114" y="3880"/>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3" name="Line 247"/>
                <p:cNvSpPr>
                  <a:spLocks noChangeShapeType="1"/>
                </p:cNvSpPr>
                <p:nvPr/>
              </p:nvSpPr>
              <p:spPr bwMode="auto">
                <a:xfrm flipV="1">
                  <a:off x="1282" y="3880"/>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4" name="Line 248"/>
                <p:cNvSpPr>
                  <a:spLocks noChangeShapeType="1"/>
                </p:cNvSpPr>
                <p:nvPr/>
              </p:nvSpPr>
              <p:spPr bwMode="auto">
                <a:xfrm flipV="1">
                  <a:off x="1443" y="3880"/>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5" name="Line 249"/>
                <p:cNvSpPr>
                  <a:spLocks noChangeShapeType="1"/>
                </p:cNvSpPr>
                <p:nvPr/>
              </p:nvSpPr>
              <p:spPr bwMode="auto">
                <a:xfrm flipV="1">
                  <a:off x="1603" y="3880"/>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6" name="Line 250"/>
                <p:cNvSpPr>
                  <a:spLocks noChangeShapeType="1"/>
                </p:cNvSpPr>
                <p:nvPr/>
              </p:nvSpPr>
              <p:spPr bwMode="auto">
                <a:xfrm flipV="1">
                  <a:off x="1763" y="3880"/>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7" name="Line 251"/>
                <p:cNvSpPr>
                  <a:spLocks noChangeShapeType="1"/>
                </p:cNvSpPr>
                <p:nvPr/>
              </p:nvSpPr>
              <p:spPr bwMode="auto">
                <a:xfrm flipV="1">
                  <a:off x="1924" y="3880"/>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8" name="Line 252"/>
                <p:cNvSpPr>
                  <a:spLocks noChangeShapeType="1"/>
                </p:cNvSpPr>
                <p:nvPr/>
              </p:nvSpPr>
              <p:spPr bwMode="auto">
                <a:xfrm flipV="1">
                  <a:off x="2084"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9" name="Line 253"/>
                <p:cNvSpPr>
                  <a:spLocks noChangeShapeType="1"/>
                </p:cNvSpPr>
                <p:nvPr/>
              </p:nvSpPr>
              <p:spPr bwMode="auto">
                <a:xfrm flipV="1">
                  <a:off x="2245"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0" name="Line 254"/>
                <p:cNvSpPr>
                  <a:spLocks noChangeShapeType="1"/>
                </p:cNvSpPr>
                <p:nvPr/>
              </p:nvSpPr>
              <p:spPr bwMode="auto">
                <a:xfrm flipV="1">
                  <a:off x="2413"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1" name="Line 255"/>
                <p:cNvSpPr>
                  <a:spLocks noChangeShapeType="1"/>
                </p:cNvSpPr>
                <p:nvPr/>
              </p:nvSpPr>
              <p:spPr bwMode="auto">
                <a:xfrm flipV="1">
                  <a:off x="2573"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2" name="Line 256"/>
                <p:cNvSpPr>
                  <a:spLocks noChangeShapeType="1"/>
                </p:cNvSpPr>
                <p:nvPr/>
              </p:nvSpPr>
              <p:spPr bwMode="auto">
                <a:xfrm flipV="1">
                  <a:off x="2734"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3" name="Line 257"/>
                <p:cNvSpPr>
                  <a:spLocks noChangeShapeType="1"/>
                </p:cNvSpPr>
                <p:nvPr/>
              </p:nvSpPr>
              <p:spPr bwMode="auto">
                <a:xfrm flipV="1">
                  <a:off x="2894"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4" name="Line 258"/>
                <p:cNvSpPr>
                  <a:spLocks noChangeShapeType="1"/>
                </p:cNvSpPr>
                <p:nvPr/>
              </p:nvSpPr>
              <p:spPr bwMode="auto">
                <a:xfrm flipV="1">
                  <a:off x="3055"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5" name="Line 259"/>
                <p:cNvSpPr>
                  <a:spLocks noChangeShapeType="1"/>
                </p:cNvSpPr>
                <p:nvPr/>
              </p:nvSpPr>
              <p:spPr bwMode="auto">
                <a:xfrm flipV="1">
                  <a:off x="3215"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6" name="Line 260"/>
                <p:cNvSpPr>
                  <a:spLocks noChangeShapeType="1"/>
                </p:cNvSpPr>
                <p:nvPr/>
              </p:nvSpPr>
              <p:spPr bwMode="auto">
                <a:xfrm flipV="1">
                  <a:off x="3375"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7" name="Line 261"/>
                <p:cNvSpPr>
                  <a:spLocks noChangeShapeType="1"/>
                </p:cNvSpPr>
                <p:nvPr/>
              </p:nvSpPr>
              <p:spPr bwMode="auto">
                <a:xfrm flipV="1">
                  <a:off x="3543"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8" name="Line 262"/>
                <p:cNvSpPr>
                  <a:spLocks noChangeShapeType="1"/>
                </p:cNvSpPr>
                <p:nvPr/>
              </p:nvSpPr>
              <p:spPr bwMode="auto">
                <a:xfrm flipV="1">
                  <a:off x="3704"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9" name="Line 263"/>
                <p:cNvSpPr>
                  <a:spLocks noChangeShapeType="1"/>
                </p:cNvSpPr>
                <p:nvPr/>
              </p:nvSpPr>
              <p:spPr bwMode="auto">
                <a:xfrm flipV="1">
                  <a:off x="3864"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50" name="Line 264"/>
                <p:cNvSpPr>
                  <a:spLocks noChangeShapeType="1"/>
                </p:cNvSpPr>
                <p:nvPr/>
              </p:nvSpPr>
              <p:spPr bwMode="auto">
                <a:xfrm flipV="1">
                  <a:off x="4025"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51" name="Line 265"/>
                <p:cNvSpPr>
                  <a:spLocks noChangeShapeType="1"/>
                </p:cNvSpPr>
                <p:nvPr/>
              </p:nvSpPr>
              <p:spPr bwMode="auto">
                <a:xfrm flipV="1">
                  <a:off x="4185" y="3876"/>
                  <a:ext cx="0" cy="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52" name="Rectangle 266"/>
                <p:cNvSpPr>
                  <a:spLocks noChangeArrowheads="1"/>
                </p:cNvSpPr>
                <p:nvPr/>
              </p:nvSpPr>
              <p:spPr bwMode="auto">
                <a:xfrm>
                  <a:off x="766" y="3760"/>
                  <a:ext cx="22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Courier New" panose="02070309020205020404" pitchFamily="49" charset="0"/>
                    </a:rPr>
                    <a:t>1</a:t>
                  </a:r>
                </a:p>
              </p:txBody>
            </p:sp>
            <p:sp>
              <p:nvSpPr>
                <p:cNvPr id="67853" name="Rectangle 267"/>
                <p:cNvSpPr>
                  <a:spLocks noChangeArrowheads="1"/>
                </p:cNvSpPr>
                <p:nvPr/>
              </p:nvSpPr>
              <p:spPr bwMode="auto">
                <a:xfrm>
                  <a:off x="667" y="3198"/>
                  <a:ext cx="3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Courier New" panose="02070309020205020404" pitchFamily="49" charset="0"/>
                    </a:rPr>
                    <a:t>10</a:t>
                  </a:r>
                </a:p>
              </p:txBody>
            </p:sp>
            <p:sp>
              <p:nvSpPr>
                <p:cNvPr id="67854" name="Rectangle 268"/>
                <p:cNvSpPr>
                  <a:spLocks noChangeArrowheads="1"/>
                </p:cNvSpPr>
                <p:nvPr/>
              </p:nvSpPr>
              <p:spPr bwMode="auto">
                <a:xfrm>
                  <a:off x="568" y="2677"/>
                  <a:ext cx="45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Courier New" panose="02070309020205020404" pitchFamily="49" charset="0"/>
                    </a:rPr>
                    <a:t>100</a:t>
                  </a:r>
                </a:p>
              </p:txBody>
            </p:sp>
            <p:sp>
              <p:nvSpPr>
                <p:cNvPr id="67855" name="Rectangle 269"/>
                <p:cNvSpPr>
                  <a:spLocks noChangeArrowheads="1"/>
                </p:cNvSpPr>
                <p:nvPr/>
              </p:nvSpPr>
              <p:spPr bwMode="auto">
                <a:xfrm>
                  <a:off x="480" y="2058"/>
                  <a:ext cx="57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Courier New" panose="02070309020205020404" pitchFamily="49" charset="0"/>
                    </a:rPr>
                    <a:t>1000</a:t>
                  </a:r>
                </a:p>
              </p:txBody>
            </p:sp>
            <p:sp>
              <p:nvSpPr>
                <p:cNvPr id="67856" name="Rectangle 270"/>
                <p:cNvSpPr>
                  <a:spLocks noChangeArrowheads="1"/>
                </p:cNvSpPr>
                <p:nvPr/>
              </p:nvSpPr>
              <p:spPr bwMode="auto">
                <a:xfrm>
                  <a:off x="2137" y="2196"/>
                  <a:ext cx="124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solidFill>
                        <a:srgbClr val="FC0128"/>
                      </a:solidFill>
                    </a:rPr>
                    <a:t>“Moore’s Law”</a:t>
                  </a:r>
                </a:p>
              </p:txBody>
            </p:sp>
            <p:sp>
              <p:nvSpPr>
                <p:cNvPr id="67857" name="Rectangle 271"/>
                <p:cNvSpPr>
                  <a:spLocks noChangeArrowheads="1"/>
                </p:cNvSpPr>
                <p:nvPr/>
              </p:nvSpPr>
              <p:spPr bwMode="auto">
                <a:xfrm>
                  <a:off x="3792" y="2784"/>
                  <a:ext cx="1286" cy="410"/>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zh-CN" altLang="en-US" sz="2000">
                      <a:solidFill>
                        <a:schemeClr val="tx2"/>
                      </a:solidFill>
                    </a:rPr>
                    <a:t>处理器</a:t>
                  </a:r>
                  <a:r>
                    <a:rPr lang="en-US" altLang="zh-CN" sz="2000">
                      <a:solidFill>
                        <a:schemeClr val="tx2"/>
                      </a:solidFill>
                    </a:rPr>
                    <a:t>-</a:t>
                  </a:r>
                  <a:r>
                    <a:rPr lang="zh-CN" altLang="en-US" sz="2000">
                      <a:solidFill>
                        <a:schemeClr val="tx2"/>
                      </a:solidFill>
                    </a:rPr>
                    <a:t>内存</a:t>
                  </a:r>
                  <a:r>
                    <a:rPr lang="en-US" altLang="zh-CN" sz="2000">
                      <a:solidFill>
                        <a:schemeClr val="tx2"/>
                      </a:solidFill>
                    </a:rPr>
                    <a:t>Gap</a:t>
                  </a:r>
                </a:p>
                <a:p>
                  <a:pPr>
                    <a:lnSpc>
                      <a:spcPct val="90000"/>
                    </a:lnSpc>
                    <a:spcBef>
                      <a:spcPct val="0"/>
                    </a:spcBef>
                    <a:buClrTx/>
                    <a:buSzTx/>
                    <a:buFontTx/>
                    <a:buNone/>
                  </a:pPr>
                  <a:r>
                    <a:rPr lang="en-US" altLang="zh-CN" sz="2000">
                      <a:solidFill>
                        <a:schemeClr val="tx2"/>
                      </a:solidFill>
                    </a:rPr>
                    <a:t>(50% / year)</a:t>
                  </a:r>
                </a:p>
              </p:txBody>
            </p:sp>
            <p:grpSp>
              <p:nvGrpSpPr>
                <p:cNvPr id="67858" name="Group 272"/>
                <p:cNvGrpSpPr>
                  <a:grpSpLocks/>
                </p:cNvGrpSpPr>
                <p:nvPr/>
              </p:nvGrpSpPr>
              <p:grpSpPr bwMode="auto">
                <a:xfrm>
                  <a:off x="931" y="3551"/>
                  <a:ext cx="3262" cy="370"/>
                  <a:chOff x="904" y="2662"/>
                  <a:chExt cx="3416" cy="397"/>
                </a:xfrm>
              </p:grpSpPr>
              <p:sp>
                <p:nvSpPr>
                  <p:cNvPr id="67887" name="Freeform 273"/>
                  <p:cNvSpPr>
                    <a:spLocks/>
                  </p:cNvSpPr>
                  <p:nvPr/>
                </p:nvSpPr>
                <p:spPr bwMode="auto">
                  <a:xfrm>
                    <a:off x="924" y="2682"/>
                    <a:ext cx="3385" cy="361"/>
                  </a:xfrm>
                  <a:custGeom>
                    <a:avLst/>
                    <a:gdLst>
                      <a:gd name="T0" fmla="*/ 0 w 3385"/>
                      <a:gd name="T1" fmla="*/ 360 h 361"/>
                      <a:gd name="T2" fmla="*/ 168 w 3385"/>
                      <a:gd name="T3" fmla="*/ 344 h 361"/>
                      <a:gd name="T4" fmla="*/ 344 w 3385"/>
                      <a:gd name="T5" fmla="*/ 320 h 361"/>
                      <a:gd name="T6" fmla="*/ 512 w 3385"/>
                      <a:gd name="T7" fmla="*/ 304 h 361"/>
                      <a:gd name="T8" fmla="*/ 680 w 3385"/>
                      <a:gd name="T9" fmla="*/ 288 h 361"/>
                      <a:gd name="T10" fmla="*/ 848 w 3385"/>
                      <a:gd name="T11" fmla="*/ 272 h 361"/>
                      <a:gd name="T12" fmla="*/ 1016 w 3385"/>
                      <a:gd name="T13" fmla="*/ 248 h 361"/>
                      <a:gd name="T14" fmla="*/ 1184 w 3385"/>
                      <a:gd name="T15" fmla="*/ 232 h 361"/>
                      <a:gd name="T16" fmla="*/ 1352 w 3385"/>
                      <a:gd name="T17" fmla="*/ 216 h 361"/>
                      <a:gd name="T18" fmla="*/ 1528 w 3385"/>
                      <a:gd name="T19" fmla="*/ 200 h 361"/>
                      <a:gd name="T20" fmla="*/ 1696 w 3385"/>
                      <a:gd name="T21" fmla="*/ 176 h 361"/>
                      <a:gd name="T22" fmla="*/ 1864 w 3385"/>
                      <a:gd name="T23" fmla="*/ 160 h 361"/>
                      <a:gd name="T24" fmla="*/ 2032 w 3385"/>
                      <a:gd name="T25" fmla="*/ 144 h 361"/>
                      <a:gd name="T26" fmla="*/ 2200 w 3385"/>
                      <a:gd name="T27" fmla="*/ 128 h 361"/>
                      <a:gd name="T28" fmla="*/ 2368 w 3385"/>
                      <a:gd name="T29" fmla="*/ 104 h 361"/>
                      <a:gd name="T30" fmla="*/ 2536 w 3385"/>
                      <a:gd name="T31" fmla="*/ 88 h 361"/>
                      <a:gd name="T32" fmla="*/ 2712 w 3385"/>
                      <a:gd name="T33" fmla="*/ 72 h 361"/>
                      <a:gd name="T34" fmla="*/ 2880 w 3385"/>
                      <a:gd name="T35" fmla="*/ 56 h 361"/>
                      <a:gd name="T36" fmla="*/ 3048 w 3385"/>
                      <a:gd name="T37" fmla="*/ 32 h 361"/>
                      <a:gd name="T38" fmla="*/ 3216 w 3385"/>
                      <a:gd name="T39" fmla="*/ 16 h 361"/>
                      <a:gd name="T40" fmla="*/ 3384 w 3385"/>
                      <a:gd name="T41" fmla="*/ 0 h 3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385" h="361">
                        <a:moveTo>
                          <a:pt x="0" y="360"/>
                        </a:moveTo>
                        <a:lnTo>
                          <a:pt x="168" y="344"/>
                        </a:lnTo>
                        <a:lnTo>
                          <a:pt x="344" y="320"/>
                        </a:lnTo>
                        <a:lnTo>
                          <a:pt x="512" y="304"/>
                        </a:lnTo>
                        <a:lnTo>
                          <a:pt x="680" y="288"/>
                        </a:lnTo>
                        <a:lnTo>
                          <a:pt x="848" y="272"/>
                        </a:lnTo>
                        <a:lnTo>
                          <a:pt x="1016" y="248"/>
                        </a:lnTo>
                        <a:lnTo>
                          <a:pt x="1184" y="232"/>
                        </a:lnTo>
                        <a:lnTo>
                          <a:pt x="1352" y="216"/>
                        </a:lnTo>
                        <a:lnTo>
                          <a:pt x="1528" y="200"/>
                        </a:lnTo>
                        <a:lnTo>
                          <a:pt x="1696" y="176"/>
                        </a:lnTo>
                        <a:lnTo>
                          <a:pt x="1864" y="160"/>
                        </a:lnTo>
                        <a:lnTo>
                          <a:pt x="2032" y="144"/>
                        </a:lnTo>
                        <a:lnTo>
                          <a:pt x="2200" y="128"/>
                        </a:lnTo>
                        <a:lnTo>
                          <a:pt x="2368" y="104"/>
                        </a:lnTo>
                        <a:lnTo>
                          <a:pt x="2536" y="88"/>
                        </a:lnTo>
                        <a:lnTo>
                          <a:pt x="2712" y="72"/>
                        </a:lnTo>
                        <a:lnTo>
                          <a:pt x="2880" y="56"/>
                        </a:lnTo>
                        <a:lnTo>
                          <a:pt x="3048" y="32"/>
                        </a:lnTo>
                        <a:lnTo>
                          <a:pt x="3216" y="16"/>
                        </a:lnTo>
                        <a:lnTo>
                          <a:pt x="3384"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888" name="Rectangle 274"/>
                  <p:cNvSpPr>
                    <a:spLocks noChangeArrowheads="1"/>
                  </p:cNvSpPr>
                  <p:nvPr/>
                </p:nvSpPr>
                <p:spPr bwMode="auto">
                  <a:xfrm>
                    <a:off x="904" y="3017"/>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9" name="Rectangle 275"/>
                  <p:cNvSpPr>
                    <a:spLocks noChangeArrowheads="1"/>
                  </p:cNvSpPr>
                  <p:nvPr/>
                </p:nvSpPr>
                <p:spPr bwMode="auto">
                  <a:xfrm>
                    <a:off x="1072" y="3001"/>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0" name="Rectangle 276"/>
                  <p:cNvSpPr>
                    <a:spLocks noChangeArrowheads="1"/>
                  </p:cNvSpPr>
                  <p:nvPr/>
                </p:nvSpPr>
                <p:spPr bwMode="auto">
                  <a:xfrm>
                    <a:off x="1248" y="2977"/>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1" name="Rectangle 277"/>
                  <p:cNvSpPr>
                    <a:spLocks noChangeArrowheads="1"/>
                  </p:cNvSpPr>
                  <p:nvPr/>
                </p:nvSpPr>
                <p:spPr bwMode="auto">
                  <a:xfrm>
                    <a:off x="1416" y="2961"/>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2" name="Rectangle 278"/>
                  <p:cNvSpPr>
                    <a:spLocks noChangeArrowheads="1"/>
                  </p:cNvSpPr>
                  <p:nvPr/>
                </p:nvSpPr>
                <p:spPr bwMode="auto">
                  <a:xfrm>
                    <a:off x="1584" y="2945"/>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3" name="Rectangle 279"/>
                  <p:cNvSpPr>
                    <a:spLocks noChangeArrowheads="1"/>
                  </p:cNvSpPr>
                  <p:nvPr/>
                </p:nvSpPr>
                <p:spPr bwMode="auto">
                  <a:xfrm>
                    <a:off x="1752" y="2929"/>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4" name="Rectangle 280"/>
                  <p:cNvSpPr>
                    <a:spLocks noChangeArrowheads="1"/>
                  </p:cNvSpPr>
                  <p:nvPr/>
                </p:nvSpPr>
                <p:spPr bwMode="auto">
                  <a:xfrm>
                    <a:off x="1920" y="2905"/>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5" name="Rectangle 281"/>
                  <p:cNvSpPr>
                    <a:spLocks noChangeArrowheads="1"/>
                  </p:cNvSpPr>
                  <p:nvPr/>
                </p:nvSpPr>
                <p:spPr bwMode="auto">
                  <a:xfrm>
                    <a:off x="2088" y="2894"/>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6" name="Rectangle 282"/>
                  <p:cNvSpPr>
                    <a:spLocks noChangeArrowheads="1"/>
                  </p:cNvSpPr>
                  <p:nvPr/>
                </p:nvSpPr>
                <p:spPr bwMode="auto">
                  <a:xfrm>
                    <a:off x="2256" y="2878"/>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7" name="Rectangle 283"/>
                  <p:cNvSpPr>
                    <a:spLocks noChangeArrowheads="1"/>
                  </p:cNvSpPr>
                  <p:nvPr/>
                </p:nvSpPr>
                <p:spPr bwMode="auto">
                  <a:xfrm>
                    <a:off x="2432" y="2862"/>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8" name="Rectangle 284"/>
                  <p:cNvSpPr>
                    <a:spLocks noChangeArrowheads="1"/>
                  </p:cNvSpPr>
                  <p:nvPr/>
                </p:nvSpPr>
                <p:spPr bwMode="auto">
                  <a:xfrm>
                    <a:off x="2600" y="2838"/>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9" name="Rectangle 285"/>
                  <p:cNvSpPr>
                    <a:spLocks noChangeArrowheads="1"/>
                  </p:cNvSpPr>
                  <p:nvPr/>
                </p:nvSpPr>
                <p:spPr bwMode="auto">
                  <a:xfrm>
                    <a:off x="2768" y="2822"/>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0" name="Rectangle 286"/>
                  <p:cNvSpPr>
                    <a:spLocks noChangeArrowheads="1"/>
                  </p:cNvSpPr>
                  <p:nvPr/>
                </p:nvSpPr>
                <p:spPr bwMode="auto">
                  <a:xfrm>
                    <a:off x="2936" y="2806"/>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1" name="Rectangle 287"/>
                  <p:cNvSpPr>
                    <a:spLocks noChangeArrowheads="1"/>
                  </p:cNvSpPr>
                  <p:nvPr/>
                </p:nvSpPr>
                <p:spPr bwMode="auto">
                  <a:xfrm>
                    <a:off x="3104" y="2790"/>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2" name="Rectangle 288"/>
                  <p:cNvSpPr>
                    <a:spLocks noChangeArrowheads="1"/>
                  </p:cNvSpPr>
                  <p:nvPr/>
                </p:nvSpPr>
                <p:spPr bwMode="auto">
                  <a:xfrm>
                    <a:off x="3272" y="2766"/>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3" name="Rectangle 289"/>
                  <p:cNvSpPr>
                    <a:spLocks noChangeArrowheads="1"/>
                  </p:cNvSpPr>
                  <p:nvPr/>
                </p:nvSpPr>
                <p:spPr bwMode="auto">
                  <a:xfrm>
                    <a:off x="3440" y="2750"/>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4" name="Rectangle 290"/>
                  <p:cNvSpPr>
                    <a:spLocks noChangeArrowheads="1"/>
                  </p:cNvSpPr>
                  <p:nvPr/>
                </p:nvSpPr>
                <p:spPr bwMode="auto">
                  <a:xfrm>
                    <a:off x="3616" y="2734"/>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5" name="Rectangle 291"/>
                  <p:cNvSpPr>
                    <a:spLocks noChangeArrowheads="1"/>
                  </p:cNvSpPr>
                  <p:nvPr/>
                </p:nvSpPr>
                <p:spPr bwMode="auto">
                  <a:xfrm>
                    <a:off x="3784" y="2718"/>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6" name="Rectangle 292"/>
                  <p:cNvSpPr>
                    <a:spLocks noChangeArrowheads="1"/>
                  </p:cNvSpPr>
                  <p:nvPr/>
                </p:nvSpPr>
                <p:spPr bwMode="auto">
                  <a:xfrm>
                    <a:off x="3952" y="2694"/>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7" name="Rectangle 293"/>
                  <p:cNvSpPr>
                    <a:spLocks noChangeArrowheads="1"/>
                  </p:cNvSpPr>
                  <p:nvPr/>
                </p:nvSpPr>
                <p:spPr bwMode="auto">
                  <a:xfrm>
                    <a:off x="4120" y="2678"/>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8" name="Rectangle 294"/>
                  <p:cNvSpPr>
                    <a:spLocks noChangeArrowheads="1"/>
                  </p:cNvSpPr>
                  <p:nvPr/>
                </p:nvSpPr>
                <p:spPr bwMode="auto">
                  <a:xfrm>
                    <a:off x="4288" y="2662"/>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67859" name="Arc 295"/>
                <p:cNvSpPr>
                  <a:spLocks/>
                </p:cNvSpPr>
                <p:nvPr/>
              </p:nvSpPr>
              <p:spPr bwMode="auto">
                <a:xfrm rot="1621851">
                  <a:off x="4224" y="3538"/>
                  <a:ext cx="336" cy="11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4"/>
                        <a:pt x="9633" y="33"/>
                        <a:pt x="21539" y="0"/>
                      </a:cubicBezTo>
                    </a:path>
                    <a:path w="21600" h="21600" stroke="0" extrusionOk="0">
                      <a:moveTo>
                        <a:pt x="0" y="21600"/>
                      </a:moveTo>
                      <a:cubicBezTo>
                        <a:pt x="0" y="9694"/>
                        <a:pt x="9633" y="33"/>
                        <a:pt x="21539" y="0"/>
                      </a:cubicBezTo>
                      <a:lnTo>
                        <a:pt x="21600" y="21600"/>
                      </a:lnTo>
                      <a:lnTo>
                        <a:pt x="0" y="2160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60" name="Line 296"/>
                <p:cNvSpPr>
                  <a:spLocks noChangeShapeType="1"/>
                </p:cNvSpPr>
                <p:nvPr/>
              </p:nvSpPr>
              <p:spPr bwMode="auto">
                <a:xfrm>
                  <a:off x="3714" y="2557"/>
                  <a:ext cx="0" cy="1057"/>
                </a:xfrm>
                <a:prstGeom prst="line">
                  <a:avLst/>
                </a:prstGeom>
                <a:noFill/>
                <a:ln w="25400">
                  <a:solidFill>
                    <a:srgbClr val="FC012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61" name="Rectangle 297"/>
                <p:cNvSpPr>
                  <a:spLocks noChangeArrowheads="1"/>
                </p:cNvSpPr>
                <p:nvPr/>
              </p:nvSpPr>
              <p:spPr bwMode="auto">
                <a:xfrm>
                  <a:off x="931" y="3880"/>
                  <a:ext cx="31" cy="39"/>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67862" name="Group 298"/>
                <p:cNvGrpSpPr>
                  <a:grpSpLocks/>
                </p:cNvGrpSpPr>
                <p:nvPr/>
              </p:nvGrpSpPr>
              <p:grpSpPr bwMode="auto">
                <a:xfrm>
                  <a:off x="950" y="2171"/>
                  <a:ext cx="3341" cy="1733"/>
                  <a:chOff x="924" y="1182"/>
                  <a:chExt cx="3499" cy="1861"/>
                </a:xfrm>
              </p:grpSpPr>
              <p:sp>
                <p:nvSpPr>
                  <p:cNvPr id="67865" name="Freeform 299"/>
                  <p:cNvSpPr>
                    <a:spLocks/>
                  </p:cNvSpPr>
                  <p:nvPr/>
                </p:nvSpPr>
                <p:spPr bwMode="auto">
                  <a:xfrm>
                    <a:off x="924" y="1226"/>
                    <a:ext cx="3385" cy="1817"/>
                  </a:xfrm>
                  <a:custGeom>
                    <a:avLst/>
                    <a:gdLst>
                      <a:gd name="T0" fmla="*/ 0 w 3385"/>
                      <a:gd name="T1" fmla="*/ 1816 h 1817"/>
                      <a:gd name="T2" fmla="*/ 168 w 3385"/>
                      <a:gd name="T3" fmla="*/ 1752 h 1817"/>
                      <a:gd name="T4" fmla="*/ 344 w 3385"/>
                      <a:gd name="T5" fmla="*/ 1696 h 1817"/>
                      <a:gd name="T6" fmla="*/ 512 w 3385"/>
                      <a:gd name="T7" fmla="*/ 1640 h 1817"/>
                      <a:gd name="T8" fmla="*/ 680 w 3385"/>
                      <a:gd name="T9" fmla="*/ 1576 h 1817"/>
                      <a:gd name="T10" fmla="*/ 848 w 3385"/>
                      <a:gd name="T11" fmla="*/ 1520 h 1817"/>
                      <a:gd name="T12" fmla="*/ 1016 w 3385"/>
                      <a:gd name="T13" fmla="*/ 1456 h 1817"/>
                      <a:gd name="T14" fmla="*/ 1184 w 3385"/>
                      <a:gd name="T15" fmla="*/ 1400 h 1817"/>
                      <a:gd name="T16" fmla="*/ 1352 w 3385"/>
                      <a:gd name="T17" fmla="*/ 1296 h 1817"/>
                      <a:gd name="T18" fmla="*/ 1528 w 3385"/>
                      <a:gd name="T19" fmla="*/ 1184 h 1817"/>
                      <a:gd name="T20" fmla="*/ 1696 w 3385"/>
                      <a:gd name="T21" fmla="*/ 1080 h 1817"/>
                      <a:gd name="T22" fmla="*/ 1864 w 3385"/>
                      <a:gd name="T23" fmla="*/ 968 h 1817"/>
                      <a:gd name="T24" fmla="*/ 2032 w 3385"/>
                      <a:gd name="T25" fmla="*/ 864 h 1817"/>
                      <a:gd name="T26" fmla="*/ 2200 w 3385"/>
                      <a:gd name="T27" fmla="*/ 752 h 1817"/>
                      <a:gd name="T28" fmla="*/ 2368 w 3385"/>
                      <a:gd name="T29" fmla="*/ 648 h 1817"/>
                      <a:gd name="T30" fmla="*/ 2536 w 3385"/>
                      <a:gd name="T31" fmla="*/ 536 h 1817"/>
                      <a:gd name="T32" fmla="*/ 2712 w 3385"/>
                      <a:gd name="T33" fmla="*/ 432 h 1817"/>
                      <a:gd name="T34" fmla="*/ 2880 w 3385"/>
                      <a:gd name="T35" fmla="*/ 328 h 1817"/>
                      <a:gd name="T36" fmla="*/ 3048 w 3385"/>
                      <a:gd name="T37" fmla="*/ 216 h 1817"/>
                      <a:gd name="T38" fmla="*/ 3216 w 3385"/>
                      <a:gd name="T39" fmla="*/ 112 h 1817"/>
                      <a:gd name="T40" fmla="*/ 3384 w 3385"/>
                      <a:gd name="T41" fmla="*/ 0 h 18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385" h="1817">
                        <a:moveTo>
                          <a:pt x="0" y="1816"/>
                        </a:moveTo>
                        <a:lnTo>
                          <a:pt x="168" y="1752"/>
                        </a:lnTo>
                        <a:lnTo>
                          <a:pt x="344" y="1696"/>
                        </a:lnTo>
                        <a:lnTo>
                          <a:pt x="512" y="1640"/>
                        </a:lnTo>
                        <a:lnTo>
                          <a:pt x="680" y="1576"/>
                        </a:lnTo>
                        <a:lnTo>
                          <a:pt x="848" y="1520"/>
                        </a:lnTo>
                        <a:lnTo>
                          <a:pt x="1016" y="1456"/>
                        </a:lnTo>
                        <a:lnTo>
                          <a:pt x="1184" y="1400"/>
                        </a:lnTo>
                        <a:lnTo>
                          <a:pt x="1352" y="1296"/>
                        </a:lnTo>
                        <a:lnTo>
                          <a:pt x="1528" y="1184"/>
                        </a:lnTo>
                        <a:lnTo>
                          <a:pt x="1696" y="1080"/>
                        </a:lnTo>
                        <a:lnTo>
                          <a:pt x="1864" y="968"/>
                        </a:lnTo>
                        <a:lnTo>
                          <a:pt x="2032" y="864"/>
                        </a:lnTo>
                        <a:lnTo>
                          <a:pt x="2200" y="752"/>
                        </a:lnTo>
                        <a:lnTo>
                          <a:pt x="2368" y="648"/>
                        </a:lnTo>
                        <a:lnTo>
                          <a:pt x="2536" y="536"/>
                        </a:lnTo>
                        <a:lnTo>
                          <a:pt x="2712" y="432"/>
                        </a:lnTo>
                        <a:lnTo>
                          <a:pt x="2880" y="328"/>
                        </a:lnTo>
                        <a:lnTo>
                          <a:pt x="3048" y="216"/>
                        </a:lnTo>
                        <a:lnTo>
                          <a:pt x="3216" y="112"/>
                        </a:lnTo>
                        <a:lnTo>
                          <a:pt x="3384"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866" name="Rectangle 300"/>
                  <p:cNvSpPr>
                    <a:spLocks noChangeArrowheads="1"/>
                  </p:cNvSpPr>
                  <p:nvPr/>
                </p:nvSpPr>
                <p:spPr bwMode="auto">
                  <a:xfrm>
                    <a:off x="1072" y="2953"/>
                    <a:ext cx="32" cy="4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67" name="Rectangle 301"/>
                  <p:cNvSpPr>
                    <a:spLocks noChangeArrowheads="1"/>
                  </p:cNvSpPr>
                  <p:nvPr/>
                </p:nvSpPr>
                <p:spPr bwMode="auto">
                  <a:xfrm>
                    <a:off x="1248" y="2902"/>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68" name="Rectangle 302"/>
                  <p:cNvSpPr>
                    <a:spLocks noChangeArrowheads="1"/>
                  </p:cNvSpPr>
                  <p:nvPr/>
                </p:nvSpPr>
                <p:spPr bwMode="auto">
                  <a:xfrm>
                    <a:off x="1416" y="2846"/>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69" name="Rectangle 303"/>
                  <p:cNvSpPr>
                    <a:spLocks noChangeArrowheads="1"/>
                  </p:cNvSpPr>
                  <p:nvPr/>
                </p:nvSpPr>
                <p:spPr bwMode="auto">
                  <a:xfrm>
                    <a:off x="1584" y="2782"/>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0" name="Rectangle 304"/>
                  <p:cNvSpPr>
                    <a:spLocks noChangeArrowheads="1"/>
                  </p:cNvSpPr>
                  <p:nvPr/>
                </p:nvSpPr>
                <p:spPr bwMode="auto">
                  <a:xfrm>
                    <a:off x="1752" y="2726"/>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1" name="Rectangle 305"/>
                  <p:cNvSpPr>
                    <a:spLocks noChangeArrowheads="1"/>
                  </p:cNvSpPr>
                  <p:nvPr/>
                </p:nvSpPr>
                <p:spPr bwMode="auto">
                  <a:xfrm>
                    <a:off x="1920" y="2662"/>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2" name="Rectangle 306"/>
                  <p:cNvSpPr>
                    <a:spLocks noChangeArrowheads="1"/>
                  </p:cNvSpPr>
                  <p:nvPr/>
                </p:nvSpPr>
                <p:spPr bwMode="auto">
                  <a:xfrm>
                    <a:off x="2088" y="2606"/>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3" name="Rectangle 307"/>
                  <p:cNvSpPr>
                    <a:spLocks noChangeArrowheads="1"/>
                  </p:cNvSpPr>
                  <p:nvPr/>
                </p:nvSpPr>
                <p:spPr bwMode="auto">
                  <a:xfrm>
                    <a:off x="2256" y="2502"/>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4" name="Rectangle 308"/>
                  <p:cNvSpPr>
                    <a:spLocks noChangeArrowheads="1"/>
                  </p:cNvSpPr>
                  <p:nvPr/>
                </p:nvSpPr>
                <p:spPr bwMode="auto">
                  <a:xfrm>
                    <a:off x="2432" y="2390"/>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5" name="Rectangle 309"/>
                  <p:cNvSpPr>
                    <a:spLocks noChangeArrowheads="1"/>
                  </p:cNvSpPr>
                  <p:nvPr/>
                </p:nvSpPr>
                <p:spPr bwMode="auto">
                  <a:xfrm>
                    <a:off x="2600" y="2286"/>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6" name="Rectangle 310"/>
                  <p:cNvSpPr>
                    <a:spLocks noChangeArrowheads="1"/>
                  </p:cNvSpPr>
                  <p:nvPr/>
                </p:nvSpPr>
                <p:spPr bwMode="auto">
                  <a:xfrm>
                    <a:off x="2768" y="2174"/>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7" name="Rectangle 311"/>
                  <p:cNvSpPr>
                    <a:spLocks noChangeArrowheads="1"/>
                  </p:cNvSpPr>
                  <p:nvPr/>
                </p:nvSpPr>
                <p:spPr bwMode="auto">
                  <a:xfrm>
                    <a:off x="2936" y="2070"/>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8" name="Rectangle 312"/>
                  <p:cNvSpPr>
                    <a:spLocks noChangeArrowheads="1"/>
                  </p:cNvSpPr>
                  <p:nvPr/>
                </p:nvSpPr>
                <p:spPr bwMode="auto">
                  <a:xfrm>
                    <a:off x="3104" y="1958"/>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9" name="Rectangle 313"/>
                  <p:cNvSpPr>
                    <a:spLocks noChangeArrowheads="1"/>
                  </p:cNvSpPr>
                  <p:nvPr/>
                </p:nvSpPr>
                <p:spPr bwMode="auto">
                  <a:xfrm>
                    <a:off x="3272" y="1854"/>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0" name="Rectangle 314"/>
                  <p:cNvSpPr>
                    <a:spLocks noChangeArrowheads="1"/>
                  </p:cNvSpPr>
                  <p:nvPr/>
                </p:nvSpPr>
                <p:spPr bwMode="auto">
                  <a:xfrm>
                    <a:off x="3440" y="1742"/>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1" name="Rectangle 315"/>
                  <p:cNvSpPr>
                    <a:spLocks noChangeArrowheads="1"/>
                  </p:cNvSpPr>
                  <p:nvPr/>
                </p:nvSpPr>
                <p:spPr bwMode="auto">
                  <a:xfrm>
                    <a:off x="3616" y="1638"/>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2" name="Rectangle 316"/>
                  <p:cNvSpPr>
                    <a:spLocks noChangeArrowheads="1"/>
                  </p:cNvSpPr>
                  <p:nvPr/>
                </p:nvSpPr>
                <p:spPr bwMode="auto">
                  <a:xfrm>
                    <a:off x="3784" y="1534"/>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3" name="Rectangle 317"/>
                  <p:cNvSpPr>
                    <a:spLocks noChangeArrowheads="1"/>
                  </p:cNvSpPr>
                  <p:nvPr/>
                </p:nvSpPr>
                <p:spPr bwMode="auto">
                  <a:xfrm>
                    <a:off x="3952" y="1422"/>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4" name="Rectangle 318"/>
                  <p:cNvSpPr>
                    <a:spLocks noChangeArrowheads="1"/>
                  </p:cNvSpPr>
                  <p:nvPr/>
                </p:nvSpPr>
                <p:spPr bwMode="auto">
                  <a:xfrm>
                    <a:off x="4120" y="1318"/>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5" name="Rectangle 319"/>
                  <p:cNvSpPr>
                    <a:spLocks noChangeArrowheads="1"/>
                  </p:cNvSpPr>
                  <p:nvPr/>
                </p:nvSpPr>
                <p:spPr bwMode="auto">
                  <a:xfrm>
                    <a:off x="4288" y="1206"/>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6" name="Rectangle 320"/>
                  <p:cNvSpPr>
                    <a:spLocks noChangeArrowheads="1"/>
                  </p:cNvSpPr>
                  <p:nvPr/>
                </p:nvSpPr>
                <p:spPr bwMode="auto">
                  <a:xfrm>
                    <a:off x="4304" y="1182"/>
                    <a:ext cx="119" cy="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000" b="0">
                      <a:solidFill>
                        <a:srgbClr val="000000"/>
                      </a:solidFill>
                      <a:latin typeface="Comic Sans MS" panose="030F0702030302020204" pitchFamily="66" charset="0"/>
                    </a:endParaRPr>
                  </a:p>
                </p:txBody>
              </p:sp>
            </p:grpSp>
            <p:sp>
              <p:nvSpPr>
                <p:cNvPr id="67863" name="Rectangle 321"/>
                <p:cNvSpPr>
                  <a:spLocks noChangeArrowheads="1"/>
                </p:cNvSpPr>
                <p:nvPr/>
              </p:nvSpPr>
              <p:spPr bwMode="auto">
                <a:xfrm>
                  <a:off x="3984" y="2352"/>
                  <a:ext cx="864"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rPr>
                    <a:t>µProc 60%/year</a:t>
                  </a:r>
                </a:p>
              </p:txBody>
            </p:sp>
            <p:sp>
              <p:nvSpPr>
                <p:cNvPr id="67864" name="Arc 322"/>
                <p:cNvSpPr>
                  <a:spLocks/>
                </p:cNvSpPr>
                <p:nvPr/>
              </p:nvSpPr>
              <p:spPr bwMode="auto">
                <a:xfrm rot="3187806">
                  <a:off x="4128" y="2256"/>
                  <a:ext cx="348" cy="11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4"/>
                        <a:pt x="9633" y="33"/>
                        <a:pt x="21539" y="0"/>
                      </a:cubicBezTo>
                    </a:path>
                    <a:path w="21600" h="21600" stroke="0" extrusionOk="0">
                      <a:moveTo>
                        <a:pt x="0" y="21600"/>
                      </a:moveTo>
                      <a:cubicBezTo>
                        <a:pt x="0" y="9694"/>
                        <a:pt x="9633" y="33"/>
                        <a:pt x="21539" y="0"/>
                      </a:cubicBezTo>
                      <a:lnTo>
                        <a:pt x="21600" y="21600"/>
                      </a:lnTo>
                      <a:lnTo>
                        <a:pt x="0" y="2160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354627" name="Group 323"/>
          <p:cNvGrpSpPr>
            <a:grpSpLocks/>
          </p:cNvGrpSpPr>
          <p:nvPr/>
        </p:nvGrpSpPr>
        <p:grpSpPr bwMode="auto">
          <a:xfrm>
            <a:off x="76200" y="1143000"/>
            <a:ext cx="8229600" cy="1643063"/>
            <a:chOff x="48" y="720"/>
            <a:chExt cx="5184" cy="1035"/>
          </a:xfrm>
        </p:grpSpPr>
        <p:grpSp>
          <p:nvGrpSpPr>
            <p:cNvPr id="67592" name="Group 324"/>
            <p:cNvGrpSpPr>
              <a:grpSpLocks/>
            </p:cNvGrpSpPr>
            <p:nvPr/>
          </p:nvGrpSpPr>
          <p:grpSpPr bwMode="auto">
            <a:xfrm>
              <a:off x="571" y="720"/>
              <a:ext cx="4661" cy="380"/>
              <a:chOff x="571" y="1156"/>
              <a:chExt cx="4661" cy="380"/>
            </a:xfrm>
          </p:grpSpPr>
          <p:sp>
            <p:nvSpPr>
              <p:cNvPr id="67595" name="Rectangle 325"/>
              <p:cNvSpPr>
                <a:spLocks noChangeArrowheads="1"/>
              </p:cNvSpPr>
              <p:nvPr/>
            </p:nvSpPr>
            <p:spPr bwMode="auto">
              <a:xfrm>
                <a:off x="571" y="11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a:t>1</a:t>
                </a:r>
                <a:r>
                  <a:rPr lang="zh-CN" altLang="en-US" sz="2400" dirty="0"/>
                  <a:t>级页表访存</a:t>
                </a:r>
                <a:r>
                  <a:rPr lang="en-US" altLang="zh-CN" sz="2400" dirty="0"/>
                  <a:t>2</a:t>
                </a:r>
                <a:r>
                  <a:rPr lang="zh-CN" altLang="en-US" sz="2400" dirty="0"/>
                  <a:t>次，速度下降</a:t>
                </a:r>
                <a:r>
                  <a:rPr lang="en-US" altLang="zh-CN" sz="2400" dirty="0"/>
                  <a:t>50%</a:t>
                </a:r>
                <a:endParaRPr lang="en-US" altLang="zh-CN" sz="2400" dirty="0">
                  <a:solidFill>
                    <a:srgbClr val="FF0000"/>
                  </a:solidFill>
                  <a:sym typeface="Symbol" panose="05050102010706020507" pitchFamily="18" charset="2"/>
                </a:endParaRPr>
              </a:p>
            </p:txBody>
          </p:sp>
          <p:pic>
            <p:nvPicPr>
              <p:cNvPr id="67596" name="Picture 32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30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593" name="Text Box 327"/>
            <p:cNvSpPr txBox="1">
              <a:spLocks noChangeArrowheads="1"/>
            </p:cNvSpPr>
            <p:nvPr/>
          </p:nvSpPr>
          <p:spPr bwMode="auto">
            <a:xfrm>
              <a:off x="48" y="912"/>
              <a:ext cx="528" cy="75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一次地址访问</a:t>
              </a:r>
            </a:p>
          </p:txBody>
        </p:sp>
        <p:sp>
          <p:nvSpPr>
            <p:cNvPr id="67594" name="AutoShape 328"/>
            <p:cNvSpPr>
              <a:spLocks/>
            </p:cNvSpPr>
            <p:nvPr/>
          </p:nvSpPr>
          <p:spPr bwMode="auto">
            <a:xfrm>
              <a:off x="624" y="891"/>
              <a:ext cx="144" cy="864"/>
            </a:xfrm>
            <a:prstGeom prst="leftBrace">
              <a:avLst>
                <a:gd name="adj1" fmla="val 50000"/>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2" name="矩形 1"/>
          <p:cNvSpPr/>
          <p:nvPr/>
        </p:nvSpPr>
        <p:spPr>
          <a:xfrm>
            <a:off x="6105525" y="899078"/>
            <a:ext cx="2934727" cy="707886"/>
          </a:xfrm>
          <a:prstGeom prst="rect">
            <a:avLst/>
          </a:prstGeom>
        </p:spPr>
        <p:txBody>
          <a:bodyPr wrap="square">
            <a:spAutoFit/>
          </a:bodyPr>
          <a:lstStyle/>
          <a:p>
            <a:r>
              <a:rPr lang="zh-CN" altLang="en-US" sz="2000" dirty="0" smtClean="0">
                <a:solidFill>
                  <a:srgbClr val="FF0000"/>
                </a:solidFill>
              </a:rPr>
              <a:t>访问页表计算物理</a:t>
            </a:r>
            <a:r>
              <a:rPr lang="zh-CN" altLang="en-US" sz="2000" dirty="0">
                <a:solidFill>
                  <a:srgbClr val="FF0000"/>
                </a:solidFill>
              </a:rPr>
              <a:t>地址，从物理地址取内容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4627"/>
                                        </p:tgtEl>
                                        <p:attrNameLst>
                                          <p:attrName>style.visibility</p:attrName>
                                        </p:attrNameLst>
                                      </p:cBhvr>
                                      <p:to>
                                        <p:strVal val="visible"/>
                                      </p:to>
                                    </p:set>
                                    <p:animEffect transition="in" filter="dissolve">
                                      <p:cBhvr>
                                        <p:cTn id="7" dur="500"/>
                                        <p:tgtEl>
                                          <p:spTgt spid="354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54307"/>
                                        </p:tgtEl>
                                        <p:attrNameLst>
                                          <p:attrName>style.visibility</p:attrName>
                                        </p:attrNameLst>
                                      </p:cBhvr>
                                      <p:to>
                                        <p:strVal val="visible"/>
                                      </p:to>
                                    </p:set>
                                    <p:animEffect transition="in" filter="dissolve">
                                      <p:cBhvr>
                                        <p:cTn id="18" dur="500"/>
                                        <p:tgtEl>
                                          <p:spTgt spid="3543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54310"/>
                                        </p:tgtEl>
                                        <p:attrNameLst>
                                          <p:attrName>style.visibility</p:attrName>
                                        </p:attrNameLst>
                                      </p:cBhvr>
                                      <p:to>
                                        <p:strVal val="visible"/>
                                      </p:to>
                                    </p:set>
                                    <p:animEffect transition="in" filter="dissolve">
                                      <p:cBhvr>
                                        <p:cTn id="23" dur="500"/>
                                        <p:tgtEl>
                                          <p:spTgt spid="3543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54313"/>
                                        </p:tgtEl>
                                        <p:attrNameLst>
                                          <p:attrName>style.visibility</p:attrName>
                                        </p:attrNameLst>
                                      </p:cBhvr>
                                      <p:to>
                                        <p:strVal val="visible"/>
                                      </p:to>
                                    </p:set>
                                    <p:animEffect transition="in" filter="dissolve">
                                      <p:cBhvr>
                                        <p:cTn id="28" dur="500"/>
                                        <p:tgtEl>
                                          <p:spTgt spid="35431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54314"/>
                                        </p:tgtEl>
                                        <p:attrNameLst>
                                          <p:attrName>style.visibility</p:attrName>
                                        </p:attrNameLst>
                                      </p:cBhvr>
                                      <p:to>
                                        <p:strVal val="visible"/>
                                      </p:to>
                                    </p:set>
                                    <p:animEffect transition="in" filter="dissolve">
                                      <p:cBhvr>
                                        <p:cTn id="33" dur="500"/>
                                        <p:tgtEl>
                                          <p:spTgt spid="354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3" grpId="0" animBg="1"/>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提高地址翻译的效率</a:t>
            </a:r>
            <a:endParaRPr lang="zh-CN" altLang="zh-CN" smtClean="0">
              <a:sym typeface="Symbol" panose="05050102010706020507" pitchFamily="18" charset="2"/>
            </a:endParaRPr>
          </a:p>
        </p:txBody>
      </p:sp>
      <p:sp>
        <p:nvSpPr>
          <p:cNvPr id="68611" name="Rectangle 3"/>
          <p:cNvSpPr>
            <a:spLocks noChangeArrowheads="1"/>
          </p:cNvSpPr>
          <p:nvPr/>
        </p:nvSpPr>
        <p:spPr bwMode="auto">
          <a:xfrm>
            <a:off x="765175" y="1158875"/>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多级页表的地址翻译效率很低，要提高效率</a:t>
            </a:r>
          </a:p>
        </p:txBody>
      </p:sp>
      <p:grpSp>
        <p:nvGrpSpPr>
          <p:cNvPr id="355332" name="Group 4"/>
          <p:cNvGrpSpPr>
            <a:grpSpLocks/>
          </p:cNvGrpSpPr>
          <p:nvPr/>
        </p:nvGrpSpPr>
        <p:grpSpPr bwMode="auto">
          <a:xfrm>
            <a:off x="906463" y="1833563"/>
            <a:ext cx="7399337" cy="603250"/>
            <a:chOff x="571" y="2656"/>
            <a:chExt cx="4661" cy="380"/>
          </a:xfrm>
        </p:grpSpPr>
        <p:sp>
          <p:nvSpPr>
            <p:cNvPr id="68649" name="Rectangle 5"/>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提高效率的基本想法</a:t>
              </a:r>
              <a:r>
                <a:rPr lang="en-US" altLang="zh-CN" sz="2400">
                  <a:sym typeface="Symbol" panose="05050102010706020507" pitchFamily="18" charset="2"/>
                </a:rPr>
                <a:t>: </a:t>
              </a:r>
              <a:r>
                <a:rPr lang="zh-CN" altLang="en-US" sz="2400">
                  <a:solidFill>
                    <a:srgbClr val="FF0000"/>
                  </a:solidFill>
                  <a:sym typeface="Symbol" panose="05050102010706020507" pitchFamily="18" charset="2"/>
                </a:rPr>
                <a:t>硬件支持</a:t>
              </a:r>
            </a:p>
          </p:txBody>
        </p:sp>
        <p:pic>
          <p:nvPicPr>
            <p:cNvPr id="68650" name="Picture 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5335" name="Group 7"/>
          <p:cNvGrpSpPr>
            <a:grpSpLocks/>
          </p:cNvGrpSpPr>
          <p:nvPr/>
        </p:nvGrpSpPr>
        <p:grpSpPr bwMode="auto">
          <a:xfrm>
            <a:off x="914400" y="2411413"/>
            <a:ext cx="7399338" cy="603250"/>
            <a:chOff x="571" y="2656"/>
            <a:chExt cx="4661" cy="380"/>
          </a:xfrm>
        </p:grpSpPr>
        <p:sp>
          <p:nvSpPr>
            <p:cNvPr id="68647" name="Rectangle 8"/>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要很快：这个硬件放在哪里</a:t>
              </a:r>
              <a:r>
                <a:rPr lang="en-US" altLang="zh-CN" sz="2400">
                  <a:sym typeface="Symbol" panose="05050102010706020507" pitchFamily="18" charset="2"/>
                </a:rPr>
                <a:t>?</a:t>
              </a:r>
              <a:r>
                <a:rPr lang="en-US" altLang="zh-CN" sz="2400">
                  <a:solidFill>
                    <a:srgbClr val="FF0000"/>
                  </a:solidFill>
                  <a:sym typeface="Symbol" panose="05050102010706020507" pitchFamily="18" charset="2"/>
                </a:rPr>
                <a:t>   </a:t>
              </a:r>
            </a:p>
          </p:txBody>
        </p:sp>
        <p:pic>
          <p:nvPicPr>
            <p:cNvPr id="68648" name="Picture 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5338" name="Group 10"/>
          <p:cNvGrpSpPr>
            <a:grpSpLocks/>
          </p:cNvGrpSpPr>
          <p:nvPr/>
        </p:nvGrpSpPr>
        <p:grpSpPr bwMode="auto">
          <a:xfrm>
            <a:off x="914400" y="2944813"/>
            <a:ext cx="7399338" cy="603250"/>
            <a:chOff x="571" y="2656"/>
            <a:chExt cx="4661" cy="380"/>
          </a:xfrm>
        </p:grpSpPr>
        <p:sp>
          <p:nvSpPr>
            <p:cNvPr id="68645" name="Rectangle 11"/>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页表小寄存器可行，但如果页表很大呢</a:t>
              </a:r>
              <a:r>
                <a:rPr lang="en-US" altLang="zh-CN" sz="2400">
                  <a:sym typeface="Symbol" panose="05050102010706020507" pitchFamily="18" charset="2"/>
                </a:rPr>
                <a:t>?</a:t>
              </a:r>
            </a:p>
          </p:txBody>
        </p:sp>
        <p:pic>
          <p:nvPicPr>
            <p:cNvPr id="68646" name="Picture 1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5341" name="Rectangle 13"/>
          <p:cNvSpPr>
            <a:spLocks noChangeArrowheads="1"/>
          </p:cNvSpPr>
          <p:nvPr/>
        </p:nvSpPr>
        <p:spPr bwMode="auto">
          <a:xfrm>
            <a:off x="5410200" y="2530475"/>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sym typeface="Symbol" panose="05050102010706020507" pitchFamily="18" charset="2"/>
              </a:rPr>
              <a:t>寄存器</a:t>
            </a:r>
          </a:p>
        </p:txBody>
      </p:sp>
      <p:grpSp>
        <p:nvGrpSpPr>
          <p:cNvPr id="355342" name="Group 14"/>
          <p:cNvGrpSpPr>
            <a:grpSpLocks/>
          </p:cNvGrpSpPr>
          <p:nvPr/>
        </p:nvGrpSpPr>
        <p:grpSpPr bwMode="auto">
          <a:xfrm>
            <a:off x="914400" y="3457575"/>
            <a:ext cx="7399338" cy="1127125"/>
            <a:chOff x="571" y="2656"/>
            <a:chExt cx="4661" cy="710"/>
          </a:xfrm>
        </p:grpSpPr>
        <p:sp>
          <p:nvSpPr>
            <p:cNvPr id="68643" name="Rectangle 15"/>
            <p:cNvSpPr>
              <a:spLocks noChangeArrowheads="1"/>
            </p:cNvSpPr>
            <p:nvPr/>
          </p:nvSpPr>
          <p:spPr bwMode="auto">
            <a:xfrm>
              <a:off x="571" y="2656"/>
              <a:ext cx="4661"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solidFill>
                    <a:srgbClr val="FF0000"/>
                  </a:solidFill>
                </a:rPr>
                <a:t>TLB(Translation Look-aside Buffer)</a:t>
              </a:r>
              <a:r>
                <a:rPr lang="zh-CN" altLang="en-US" sz="2400">
                  <a:solidFill>
                    <a:srgbClr val="FF0000"/>
                  </a:solidFill>
                </a:rPr>
                <a:t>是一组关联快速寄存器组</a:t>
              </a:r>
            </a:p>
          </p:txBody>
        </p:sp>
        <p:pic>
          <p:nvPicPr>
            <p:cNvPr id="68644" name="Picture 1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5345" name="Group 17"/>
          <p:cNvGrpSpPr>
            <a:grpSpLocks/>
          </p:cNvGrpSpPr>
          <p:nvPr/>
        </p:nvGrpSpPr>
        <p:grpSpPr bwMode="auto">
          <a:xfrm>
            <a:off x="3200400" y="4343400"/>
            <a:ext cx="5029200" cy="1927225"/>
            <a:chOff x="2160" y="2722"/>
            <a:chExt cx="2911" cy="1214"/>
          </a:xfrm>
        </p:grpSpPr>
        <p:sp>
          <p:nvSpPr>
            <p:cNvPr id="68618" name="Rectangle 18"/>
            <p:cNvSpPr>
              <a:spLocks noChangeArrowheads="1"/>
            </p:cNvSpPr>
            <p:nvPr/>
          </p:nvSpPr>
          <p:spPr bwMode="auto">
            <a:xfrm>
              <a:off x="4176" y="2722"/>
              <a:ext cx="895"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8619" name="Rectangle 19"/>
            <p:cNvSpPr>
              <a:spLocks noChangeArrowheads="1"/>
            </p:cNvSpPr>
            <p:nvPr/>
          </p:nvSpPr>
          <p:spPr bwMode="auto">
            <a:xfrm>
              <a:off x="3696" y="2722"/>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8620" name="Rectangle 20"/>
            <p:cNvSpPr>
              <a:spLocks noChangeArrowheads="1"/>
            </p:cNvSpPr>
            <p:nvPr/>
          </p:nvSpPr>
          <p:spPr bwMode="auto">
            <a:xfrm>
              <a:off x="2640" y="2722"/>
              <a:ext cx="57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8621" name="Rectangle 21"/>
            <p:cNvSpPr>
              <a:spLocks noChangeArrowheads="1"/>
            </p:cNvSpPr>
            <p:nvPr/>
          </p:nvSpPr>
          <p:spPr bwMode="auto">
            <a:xfrm>
              <a:off x="4176" y="2995"/>
              <a:ext cx="895"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56</a:t>
              </a:r>
            </a:p>
          </p:txBody>
        </p:sp>
        <p:sp>
          <p:nvSpPr>
            <p:cNvPr id="68622" name="Rectangle 22"/>
            <p:cNvSpPr>
              <a:spLocks noChangeArrowheads="1"/>
            </p:cNvSpPr>
            <p:nvPr/>
          </p:nvSpPr>
          <p:spPr bwMode="auto">
            <a:xfrm>
              <a:off x="3696" y="2995"/>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8623" name="Rectangle 23"/>
            <p:cNvSpPr>
              <a:spLocks noChangeArrowheads="1"/>
            </p:cNvSpPr>
            <p:nvPr/>
          </p:nvSpPr>
          <p:spPr bwMode="auto">
            <a:xfrm>
              <a:off x="2640" y="2995"/>
              <a:ext cx="57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140</a:t>
              </a:r>
            </a:p>
          </p:txBody>
        </p:sp>
        <p:sp>
          <p:nvSpPr>
            <p:cNvPr id="68624" name="Rectangle 24"/>
            <p:cNvSpPr>
              <a:spLocks noChangeArrowheads="1"/>
            </p:cNvSpPr>
            <p:nvPr/>
          </p:nvSpPr>
          <p:spPr bwMode="auto">
            <a:xfrm>
              <a:off x="4176" y="3216"/>
              <a:ext cx="895"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23</a:t>
              </a:r>
            </a:p>
          </p:txBody>
        </p:sp>
        <p:sp>
          <p:nvSpPr>
            <p:cNvPr id="68625" name="Rectangle 25"/>
            <p:cNvSpPr>
              <a:spLocks noChangeArrowheads="1"/>
            </p:cNvSpPr>
            <p:nvPr/>
          </p:nvSpPr>
          <p:spPr bwMode="auto">
            <a:xfrm>
              <a:off x="3696" y="321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8626" name="Rectangle 26"/>
            <p:cNvSpPr>
              <a:spLocks noChangeArrowheads="1"/>
            </p:cNvSpPr>
            <p:nvPr/>
          </p:nvSpPr>
          <p:spPr bwMode="auto">
            <a:xfrm>
              <a:off x="2640" y="3216"/>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20</a:t>
              </a:r>
            </a:p>
          </p:txBody>
        </p:sp>
        <p:sp>
          <p:nvSpPr>
            <p:cNvPr id="68627" name="Rectangle 27"/>
            <p:cNvSpPr>
              <a:spLocks noChangeArrowheads="1"/>
            </p:cNvSpPr>
            <p:nvPr/>
          </p:nvSpPr>
          <p:spPr bwMode="auto">
            <a:xfrm>
              <a:off x="4176" y="3456"/>
              <a:ext cx="895"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29</a:t>
              </a:r>
            </a:p>
          </p:txBody>
        </p:sp>
        <p:sp>
          <p:nvSpPr>
            <p:cNvPr id="68628" name="Rectangle 28"/>
            <p:cNvSpPr>
              <a:spLocks noChangeArrowheads="1"/>
            </p:cNvSpPr>
            <p:nvPr/>
          </p:nvSpPr>
          <p:spPr bwMode="auto">
            <a:xfrm>
              <a:off x="3696" y="345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R/X</a:t>
              </a:r>
            </a:p>
          </p:txBody>
        </p:sp>
        <p:sp>
          <p:nvSpPr>
            <p:cNvPr id="68629" name="Rectangle 29"/>
            <p:cNvSpPr>
              <a:spLocks noChangeArrowheads="1"/>
            </p:cNvSpPr>
            <p:nvPr/>
          </p:nvSpPr>
          <p:spPr bwMode="auto">
            <a:xfrm>
              <a:off x="2640" y="3456"/>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19</a:t>
              </a:r>
            </a:p>
          </p:txBody>
        </p:sp>
        <p:sp>
          <p:nvSpPr>
            <p:cNvPr id="68630" name="Rectangle 30"/>
            <p:cNvSpPr>
              <a:spLocks noChangeArrowheads="1"/>
            </p:cNvSpPr>
            <p:nvPr/>
          </p:nvSpPr>
          <p:spPr bwMode="auto">
            <a:xfrm>
              <a:off x="4176" y="3696"/>
              <a:ext cx="895"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43</a:t>
              </a:r>
            </a:p>
          </p:txBody>
        </p:sp>
        <p:sp>
          <p:nvSpPr>
            <p:cNvPr id="68631" name="Rectangle 31"/>
            <p:cNvSpPr>
              <a:spLocks noChangeArrowheads="1"/>
            </p:cNvSpPr>
            <p:nvPr/>
          </p:nvSpPr>
          <p:spPr bwMode="auto">
            <a:xfrm>
              <a:off x="3696" y="369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8632" name="Rectangle 32"/>
            <p:cNvSpPr>
              <a:spLocks noChangeArrowheads="1"/>
            </p:cNvSpPr>
            <p:nvPr/>
          </p:nvSpPr>
          <p:spPr bwMode="auto">
            <a:xfrm>
              <a:off x="2640" y="3696"/>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21</a:t>
              </a:r>
            </a:p>
          </p:txBody>
        </p:sp>
        <p:sp>
          <p:nvSpPr>
            <p:cNvPr id="68633" name="Rectangle 33"/>
            <p:cNvSpPr>
              <a:spLocks noChangeArrowheads="1"/>
            </p:cNvSpPr>
            <p:nvPr/>
          </p:nvSpPr>
          <p:spPr bwMode="auto">
            <a:xfrm>
              <a:off x="2160" y="2722"/>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有效</a:t>
              </a:r>
            </a:p>
          </p:txBody>
        </p:sp>
        <p:sp>
          <p:nvSpPr>
            <p:cNvPr id="68634" name="Rectangle 34"/>
            <p:cNvSpPr>
              <a:spLocks noChangeArrowheads="1"/>
            </p:cNvSpPr>
            <p:nvPr/>
          </p:nvSpPr>
          <p:spPr bwMode="auto">
            <a:xfrm>
              <a:off x="2160" y="2995"/>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8635" name="Rectangle 35"/>
            <p:cNvSpPr>
              <a:spLocks noChangeArrowheads="1"/>
            </p:cNvSpPr>
            <p:nvPr/>
          </p:nvSpPr>
          <p:spPr bwMode="auto">
            <a:xfrm>
              <a:off x="2160" y="321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8636" name="Rectangle 36"/>
            <p:cNvSpPr>
              <a:spLocks noChangeArrowheads="1"/>
            </p:cNvSpPr>
            <p:nvPr/>
          </p:nvSpPr>
          <p:spPr bwMode="auto">
            <a:xfrm>
              <a:off x="2160" y="345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8637" name="Rectangle 37"/>
            <p:cNvSpPr>
              <a:spLocks noChangeArrowheads="1"/>
            </p:cNvSpPr>
            <p:nvPr/>
          </p:nvSpPr>
          <p:spPr bwMode="auto">
            <a:xfrm>
              <a:off x="2160" y="369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8638" name="Rectangle 38"/>
            <p:cNvSpPr>
              <a:spLocks noChangeArrowheads="1"/>
            </p:cNvSpPr>
            <p:nvPr/>
          </p:nvSpPr>
          <p:spPr bwMode="auto">
            <a:xfrm>
              <a:off x="3216" y="2722"/>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修改</a:t>
              </a:r>
            </a:p>
          </p:txBody>
        </p:sp>
        <p:sp>
          <p:nvSpPr>
            <p:cNvPr id="68639" name="Rectangle 39"/>
            <p:cNvSpPr>
              <a:spLocks noChangeArrowheads="1"/>
            </p:cNvSpPr>
            <p:nvPr/>
          </p:nvSpPr>
          <p:spPr bwMode="auto">
            <a:xfrm>
              <a:off x="3216" y="2995"/>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8640" name="Rectangle 40"/>
            <p:cNvSpPr>
              <a:spLocks noChangeArrowheads="1"/>
            </p:cNvSpPr>
            <p:nvPr/>
          </p:nvSpPr>
          <p:spPr bwMode="auto">
            <a:xfrm>
              <a:off x="3216" y="321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68641" name="Rectangle 41"/>
            <p:cNvSpPr>
              <a:spLocks noChangeArrowheads="1"/>
            </p:cNvSpPr>
            <p:nvPr/>
          </p:nvSpPr>
          <p:spPr bwMode="auto">
            <a:xfrm>
              <a:off x="3216" y="345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8642" name="Rectangle 42"/>
            <p:cNvSpPr>
              <a:spLocks noChangeArrowheads="1"/>
            </p:cNvSpPr>
            <p:nvPr/>
          </p:nvSpPr>
          <p:spPr bwMode="auto">
            <a:xfrm>
              <a:off x="3216" y="369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5332"/>
                                        </p:tgtEl>
                                        <p:attrNameLst>
                                          <p:attrName>style.visibility</p:attrName>
                                        </p:attrNameLst>
                                      </p:cBhvr>
                                      <p:to>
                                        <p:strVal val="visible"/>
                                      </p:to>
                                    </p:set>
                                    <p:animEffect transition="in" filter="dissolve">
                                      <p:cBhvr>
                                        <p:cTn id="7" dur="500"/>
                                        <p:tgtEl>
                                          <p:spTgt spid="3553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5335"/>
                                        </p:tgtEl>
                                        <p:attrNameLst>
                                          <p:attrName>style.visibility</p:attrName>
                                        </p:attrNameLst>
                                      </p:cBhvr>
                                      <p:to>
                                        <p:strVal val="visible"/>
                                      </p:to>
                                    </p:set>
                                    <p:animEffect transition="in" filter="dissolve">
                                      <p:cBhvr>
                                        <p:cTn id="12" dur="500"/>
                                        <p:tgtEl>
                                          <p:spTgt spid="3553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5341"/>
                                        </p:tgtEl>
                                        <p:attrNameLst>
                                          <p:attrName>style.visibility</p:attrName>
                                        </p:attrNameLst>
                                      </p:cBhvr>
                                      <p:to>
                                        <p:strVal val="visible"/>
                                      </p:to>
                                    </p:set>
                                    <p:animEffect transition="in" filter="dissolve">
                                      <p:cBhvr>
                                        <p:cTn id="17" dur="500"/>
                                        <p:tgtEl>
                                          <p:spTgt spid="3553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55338"/>
                                        </p:tgtEl>
                                        <p:attrNameLst>
                                          <p:attrName>style.visibility</p:attrName>
                                        </p:attrNameLst>
                                      </p:cBhvr>
                                      <p:to>
                                        <p:strVal val="visible"/>
                                      </p:to>
                                    </p:set>
                                    <p:animEffect transition="in" filter="dissolve">
                                      <p:cBhvr>
                                        <p:cTn id="22" dur="500"/>
                                        <p:tgtEl>
                                          <p:spTgt spid="3553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55342"/>
                                        </p:tgtEl>
                                        <p:attrNameLst>
                                          <p:attrName>style.visibility</p:attrName>
                                        </p:attrNameLst>
                                      </p:cBhvr>
                                      <p:to>
                                        <p:strVal val="visible"/>
                                      </p:to>
                                    </p:set>
                                    <p:animEffect transition="in" filter="dissolve">
                                      <p:cBhvr>
                                        <p:cTn id="27" dur="500"/>
                                        <p:tgtEl>
                                          <p:spTgt spid="3553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55345"/>
                                        </p:tgtEl>
                                        <p:attrNameLst>
                                          <p:attrName>style.visibility</p:attrName>
                                        </p:attrNameLst>
                                      </p:cBhvr>
                                      <p:to>
                                        <p:strVal val="visible"/>
                                      </p:to>
                                    </p:set>
                                    <p:animEffect transition="in" filter="dissolve">
                                      <p:cBhvr>
                                        <p:cTn id="32" dur="500"/>
                                        <p:tgtEl>
                                          <p:spTgt spid="355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采用</a:t>
            </a:r>
            <a:r>
              <a:rPr lang="en-US" altLang="zh-CN" smtClean="0">
                <a:sym typeface="Symbol" panose="05050102010706020507" pitchFamily="18" charset="2"/>
              </a:rPr>
              <a:t>TLB</a:t>
            </a:r>
            <a:r>
              <a:rPr lang="zh-CN" altLang="en-US" smtClean="0">
                <a:sym typeface="Symbol" panose="05050102010706020507" pitchFamily="18" charset="2"/>
              </a:rPr>
              <a:t>后的地址翻译</a:t>
            </a:r>
            <a:endParaRPr lang="zh-CN" altLang="zh-CN" smtClean="0">
              <a:sym typeface="Symbol" panose="05050102010706020507" pitchFamily="18" charset="2"/>
            </a:endParaRPr>
          </a:p>
        </p:txBody>
      </p:sp>
      <p:grpSp>
        <p:nvGrpSpPr>
          <p:cNvPr id="356355" name="Group 3"/>
          <p:cNvGrpSpPr>
            <a:grpSpLocks/>
          </p:cNvGrpSpPr>
          <p:nvPr/>
        </p:nvGrpSpPr>
        <p:grpSpPr bwMode="auto">
          <a:xfrm>
            <a:off x="304800" y="1219200"/>
            <a:ext cx="3733800" cy="1081088"/>
            <a:chOff x="720" y="960"/>
            <a:chExt cx="2352" cy="681"/>
          </a:xfrm>
        </p:grpSpPr>
        <p:sp>
          <p:nvSpPr>
            <p:cNvPr id="70722" name="Text Box 4"/>
            <p:cNvSpPr txBox="1">
              <a:spLocks noChangeArrowheads="1"/>
            </p:cNvSpPr>
            <p:nvPr/>
          </p:nvSpPr>
          <p:spPr bwMode="auto">
            <a:xfrm>
              <a:off x="720" y="960"/>
              <a:ext cx="886"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a:solidFill>
                    <a:srgbClr val="FF0000"/>
                  </a:solidFill>
                </a:rPr>
                <a:t>逻辑地址</a:t>
              </a:r>
            </a:p>
          </p:txBody>
        </p:sp>
        <p:sp>
          <p:nvSpPr>
            <p:cNvPr id="70723" name="Rectangle 5"/>
            <p:cNvSpPr>
              <a:spLocks noChangeArrowheads="1"/>
            </p:cNvSpPr>
            <p:nvPr/>
          </p:nvSpPr>
          <p:spPr bwMode="auto">
            <a:xfrm>
              <a:off x="1852" y="1261"/>
              <a:ext cx="1220" cy="38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70724" name="Rectangle 6"/>
            <p:cNvSpPr>
              <a:spLocks noChangeArrowheads="1"/>
            </p:cNvSpPr>
            <p:nvPr/>
          </p:nvSpPr>
          <p:spPr bwMode="auto">
            <a:xfrm>
              <a:off x="768" y="1261"/>
              <a:ext cx="1084" cy="38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页号</a:t>
              </a:r>
            </a:p>
          </p:txBody>
        </p:sp>
      </p:grpSp>
      <p:grpSp>
        <p:nvGrpSpPr>
          <p:cNvPr id="356359" name="Group 7"/>
          <p:cNvGrpSpPr>
            <a:grpSpLocks/>
          </p:cNvGrpSpPr>
          <p:nvPr/>
        </p:nvGrpSpPr>
        <p:grpSpPr bwMode="auto">
          <a:xfrm>
            <a:off x="5603875" y="2797175"/>
            <a:ext cx="3449638" cy="974725"/>
            <a:chOff x="3530" y="1762"/>
            <a:chExt cx="2173" cy="614"/>
          </a:xfrm>
        </p:grpSpPr>
        <p:grpSp>
          <p:nvGrpSpPr>
            <p:cNvPr id="70718" name="Group 8"/>
            <p:cNvGrpSpPr>
              <a:grpSpLocks/>
            </p:cNvGrpSpPr>
            <p:nvPr/>
          </p:nvGrpSpPr>
          <p:grpSpPr bwMode="auto">
            <a:xfrm>
              <a:off x="3600" y="2025"/>
              <a:ext cx="2103" cy="351"/>
              <a:chOff x="3840" y="384"/>
              <a:chExt cx="1609" cy="238"/>
            </a:xfrm>
          </p:grpSpPr>
          <p:sp>
            <p:nvSpPr>
              <p:cNvPr id="70720" name="Rectangle 9"/>
              <p:cNvSpPr>
                <a:spLocks noChangeArrowheads="1"/>
              </p:cNvSpPr>
              <p:nvPr/>
            </p:nvSpPr>
            <p:spPr bwMode="auto">
              <a:xfrm>
                <a:off x="4464" y="384"/>
                <a:ext cx="985"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70721" name="Rectangle 10"/>
              <p:cNvSpPr>
                <a:spLocks noChangeArrowheads="1"/>
              </p:cNvSpPr>
              <p:nvPr/>
            </p:nvSpPr>
            <p:spPr bwMode="auto">
              <a:xfrm>
                <a:off x="3840" y="384"/>
                <a:ext cx="630"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物理页号</a:t>
                </a:r>
              </a:p>
            </p:txBody>
          </p:sp>
        </p:grpSp>
        <p:sp>
          <p:nvSpPr>
            <p:cNvPr id="70719" name="Text Box 11"/>
            <p:cNvSpPr txBox="1">
              <a:spLocks noChangeArrowheads="1"/>
            </p:cNvSpPr>
            <p:nvPr/>
          </p:nvSpPr>
          <p:spPr bwMode="auto">
            <a:xfrm>
              <a:off x="3530" y="1762"/>
              <a:ext cx="886"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a:solidFill>
                    <a:srgbClr val="FF0000"/>
                  </a:solidFill>
                </a:rPr>
                <a:t>物理地址</a:t>
              </a:r>
            </a:p>
          </p:txBody>
        </p:sp>
      </p:grpSp>
      <p:grpSp>
        <p:nvGrpSpPr>
          <p:cNvPr id="70661" name="Group 12"/>
          <p:cNvGrpSpPr>
            <a:grpSpLocks/>
          </p:cNvGrpSpPr>
          <p:nvPr/>
        </p:nvGrpSpPr>
        <p:grpSpPr bwMode="auto">
          <a:xfrm>
            <a:off x="914400" y="2743200"/>
            <a:ext cx="4621213" cy="2438400"/>
            <a:chOff x="576" y="2016"/>
            <a:chExt cx="2911" cy="1536"/>
          </a:xfrm>
        </p:grpSpPr>
        <p:grpSp>
          <p:nvGrpSpPr>
            <p:cNvPr id="70691" name="Group 13"/>
            <p:cNvGrpSpPr>
              <a:grpSpLocks/>
            </p:cNvGrpSpPr>
            <p:nvPr/>
          </p:nvGrpSpPr>
          <p:grpSpPr bwMode="auto">
            <a:xfrm>
              <a:off x="576" y="2016"/>
              <a:ext cx="2911" cy="1214"/>
              <a:chOff x="2160" y="2722"/>
              <a:chExt cx="2911" cy="1214"/>
            </a:xfrm>
          </p:grpSpPr>
          <p:sp>
            <p:nvSpPr>
              <p:cNvPr id="70693" name="Rectangle 14"/>
              <p:cNvSpPr>
                <a:spLocks noChangeArrowheads="1"/>
              </p:cNvSpPr>
              <p:nvPr/>
            </p:nvSpPr>
            <p:spPr bwMode="auto">
              <a:xfrm>
                <a:off x="4176" y="2722"/>
                <a:ext cx="895"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70694" name="Rectangle 15"/>
              <p:cNvSpPr>
                <a:spLocks noChangeArrowheads="1"/>
              </p:cNvSpPr>
              <p:nvPr/>
            </p:nvSpPr>
            <p:spPr bwMode="auto">
              <a:xfrm>
                <a:off x="3696" y="2722"/>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70695" name="Rectangle 16"/>
              <p:cNvSpPr>
                <a:spLocks noChangeArrowheads="1"/>
              </p:cNvSpPr>
              <p:nvPr/>
            </p:nvSpPr>
            <p:spPr bwMode="auto">
              <a:xfrm>
                <a:off x="2640" y="2722"/>
                <a:ext cx="57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70696" name="Rectangle 17"/>
              <p:cNvSpPr>
                <a:spLocks noChangeArrowheads="1"/>
              </p:cNvSpPr>
              <p:nvPr/>
            </p:nvSpPr>
            <p:spPr bwMode="auto">
              <a:xfrm>
                <a:off x="4176" y="2995"/>
                <a:ext cx="895"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56</a:t>
                </a:r>
              </a:p>
            </p:txBody>
          </p:sp>
          <p:sp>
            <p:nvSpPr>
              <p:cNvPr id="70697" name="Rectangle 18"/>
              <p:cNvSpPr>
                <a:spLocks noChangeArrowheads="1"/>
              </p:cNvSpPr>
              <p:nvPr/>
            </p:nvSpPr>
            <p:spPr bwMode="auto">
              <a:xfrm>
                <a:off x="3696" y="2995"/>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70698" name="Rectangle 19"/>
              <p:cNvSpPr>
                <a:spLocks noChangeArrowheads="1"/>
              </p:cNvSpPr>
              <p:nvPr/>
            </p:nvSpPr>
            <p:spPr bwMode="auto">
              <a:xfrm>
                <a:off x="2640" y="2995"/>
                <a:ext cx="57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140</a:t>
                </a:r>
              </a:p>
            </p:txBody>
          </p:sp>
          <p:sp>
            <p:nvSpPr>
              <p:cNvPr id="70699" name="Rectangle 20"/>
              <p:cNvSpPr>
                <a:spLocks noChangeArrowheads="1"/>
              </p:cNvSpPr>
              <p:nvPr/>
            </p:nvSpPr>
            <p:spPr bwMode="auto">
              <a:xfrm>
                <a:off x="4176" y="3216"/>
                <a:ext cx="895"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23</a:t>
                </a:r>
              </a:p>
            </p:txBody>
          </p:sp>
          <p:sp>
            <p:nvSpPr>
              <p:cNvPr id="70700" name="Rectangle 21"/>
              <p:cNvSpPr>
                <a:spLocks noChangeArrowheads="1"/>
              </p:cNvSpPr>
              <p:nvPr/>
            </p:nvSpPr>
            <p:spPr bwMode="auto">
              <a:xfrm>
                <a:off x="3696" y="321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70701" name="Rectangle 22"/>
              <p:cNvSpPr>
                <a:spLocks noChangeArrowheads="1"/>
              </p:cNvSpPr>
              <p:nvPr/>
            </p:nvSpPr>
            <p:spPr bwMode="auto">
              <a:xfrm>
                <a:off x="2640" y="3216"/>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20</a:t>
                </a:r>
              </a:p>
            </p:txBody>
          </p:sp>
          <p:sp>
            <p:nvSpPr>
              <p:cNvPr id="70702" name="Rectangle 23"/>
              <p:cNvSpPr>
                <a:spLocks noChangeArrowheads="1"/>
              </p:cNvSpPr>
              <p:nvPr/>
            </p:nvSpPr>
            <p:spPr bwMode="auto">
              <a:xfrm>
                <a:off x="4176" y="3456"/>
                <a:ext cx="895"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29</a:t>
                </a:r>
              </a:p>
            </p:txBody>
          </p:sp>
          <p:sp>
            <p:nvSpPr>
              <p:cNvPr id="70703" name="Rectangle 24"/>
              <p:cNvSpPr>
                <a:spLocks noChangeArrowheads="1"/>
              </p:cNvSpPr>
              <p:nvPr/>
            </p:nvSpPr>
            <p:spPr bwMode="auto">
              <a:xfrm>
                <a:off x="3696" y="345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R/X</a:t>
                </a:r>
              </a:p>
            </p:txBody>
          </p:sp>
          <p:sp>
            <p:nvSpPr>
              <p:cNvPr id="70704" name="Rectangle 25"/>
              <p:cNvSpPr>
                <a:spLocks noChangeArrowheads="1"/>
              </p:cNvSpPr>
              <p:nvPr/>
            </p:nvSpPr>
            <p:spPr bwMode="auto">
              <a:xfrm>
                <a:off x="2640" y="3456"/>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19</a:t>
                </a:r>
              </a:p>
            </p:txBody>
          </p:sp>
          <p:sp>
            <p:nvSpPr>
              <p:cNvPr id="70705" name="Rectangle 26"/>
              <p:cNvSpPr>
                <a:spLocks noChangeArrowheads="1"/>
              </p:cNvSpPr>
              <p:nvPr/>
            </p:nvSpPr>
            <p:spPr bwMode="auto">
              <a:xfrm>
                <a:off x="4176" y="3696"/>
                <a:ext cx="895"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43</a:t>
                </a:r>
              </a:p>
            </p:txBody>
          </p:sp>
          <p:sp>
            <p:nvSpPr>
              <p:cNvPr id="70706" name="Rectangle 27"/>
              <p:cNvSpPr>
                <a:spLocks noChangeArrowheads="1"/>
              </p:cNvSpPr>
              <p:nvPr/>
            </p:nvSpPr>
            <p:spPr bwMode="auto">
              <a:xfrm>
                <a:off x="3696" y="369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70707" name="Rectangle 28"/>
              <p:cNvSpPr>
                <a:spLocks noChangeArrowheads="1"/>
              </p:cNvSpPr>
              <p:nvPr/>
            </p:nvSpPr>
            <p:spPr bwMode="auto">
              <a:xfrm>
                <a:off x="2640" y="3696"/>
                <a:ext cx="57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21</a:t>
                </a:r>
              </a:p>
            </p:txBody>
          </p:sp>
          <p:sp>
            <p:nvSpPr>
              <p:cNvPr id="70708" name="Rectangle 29"/>
              <p:cNvSpPr>
                <a:spLocks noChangeArrowheads="1"/>
              </p:cNvSpPr>
              <p:nvPr/>
            </p:nvSpPr>
            <p:spPr bwMode="auto">
              <a:xfrm>
                <a:off x="2160" y="2722"/>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有效</a:t>
                </a:r>
              </a:p>
            </p:txBody>
          </p:sp>
          <p:sp>
            <p:nvSpPr>
              <p:cNvPr id="70709" name="Rectangle 30"/>
              <p:cNvSpPr>
                <a:spLocks noChangeArrowheads="1"/>
              </p:cNvSpPr>
              <p:nvPr/>
            </p:nvSpPr>
            <p:spPr bwMode="auto">
              <a:xfrm>
                <a:off x="2160" y="2995"/>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70710" name="Rectangle 31"/>
              <p:cNvSpPr>
                <a:spLocks noChangeArrowheads="1"/>
              </p:cNvSpPr>
              <p:nvPr/>
            </p:nvSpPr>
            <p:spPr bwMode="auto">
              <a:xfrm>
                <a:off x="2160" y="321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70711" name="Rectangle 32"/>
              <p:cNvSpPr>
                <a:spLocks noChangeArrowheads="1"/>
              </p:cNvSpPr>
              <p:nvPr/>
            </p:nvSpPr>
            <p:spPr bwMode="auto">
              <a:xfrm>
                <a:off x="2160" y="345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70712" name="Rectangle 33"/>
              <p:cNvSpPr>
                <a:spLocks noChangeArrowheads="1"/>
              </p:cNvSpPr>
              <p:nvPr/>
            </p:nvSpPr>
            <p:spPr bwMode="auto">
              <a:xfrm>
                <a:off x="2160" y="369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70713" name="Rectangle 34"/>
              <p:cNvSpPr>
                <a:spLocks noChangeArrowheads="1"/>
              </p:cNvSpPr>
              <p:nvPr/>
            </p:nvSpPr>
            <p:spPr bwMode="auto">
              <a:xfrm>
                <a:off x="3216" y="2722"/>
                <a:ext cx="48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修改</a:t>
                </a:r>
              </a:p>
            </p:txBody>
          </p:sp>
          <p:sp>
            <p:nvSpPr>
              <p:cNvPr id="70714" name="Rectangle 35"/>
              <p:cNvSpPr>
                <a:spLocks noChangeArrowheads="1"/>
              </p:cNvSpPr>
              <p:nvPr/>
            </p:nvSpPr>
            <p:spPr bwMode="auto">
              <a:xfrm>
                <a:off x="3216" y="2995"/>
                <a:ext cx="48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70715" name="Rectangle 36"/>
              <p:cNvSpPr>
                <a:spLocks noChangeArrowheads="1"/>
              </p:cNvSpPr>
              <p:nvPr/>
            </p:nvSpPr>
            <p:spPr bwMode="auto">
              <a:xfrm>
                <a:off x="3216" y="321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70716" name="Rectangle 37"/>
              <p:cNvSpPr>
                <a:spLocks noChangeArrowheads="1"/>
              </p:cNvSpPr>
              <p:nvPr/>
            </p:nvSpPr>
            <p:spPr bwMode="auto">
              <a:xfrm>
                <a:off x="3216" y="345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70717" name="Rectangle 38"/>
              <p:cNvSpPr>
                <a:spLocks noChangeArrowheads="1"/>
              </p:cNvSpPr>
              <p:nvPr/>
            </p:nvSpPr>
            <p:spPr bwMode="auto">
              <a:xfrm>
                <a:off x="3216" y="3696"/>
                <a:ext cx="48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grpSp>
        <p:sp>
          <p:nvSpPr>
            <p:cNvPr id="70692" name="Text Box 39"/>
            <p:cNvSpPr txBox="1">
              <a:spLocks noChangeArrowheads="1"/>
            </p:cNvSpPr>
            <p:nvPr/>
          </p:nvSpPr>
          <p:spPr bwMode="auto">
            <a:xfrm>
              <a:off x="1680" y="32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TLB</a:t>
              </a:r>
            </a:p>
          </p:txBody>
        </p:sp>
      </p:grpSp>
      <p:grpSp>
        <p:nvGrpSpPr>
          <p:cNvPr id="356392" name="Group 40"/>
          <p:cNvGrpSpPr>
            <a:grpSpLocks/>
          </p:cNvGrpSpPr>
          <p:nvPr/>
        </p:nvGrpSpPr>
        <p:grpSpPr bwMode="auto">
          <a:xfrm>
            <a:off x="4229100" y="1828800"/>
            <a:ext cx="3962400" cy="1219200"/>
            <a:chOff x="2544" y="1248"/>
            <a:chExt cx="2496" cy="768"/>
          </a:xfrm>
        </p:grpSpPr>
        <p:sp>
          <p:nvSpPr>
            <p:cNvPr id="70689" name="Line 41"/>
            <p:cNvSpPr>
              <a:spLocks noChangeShapeType="1"/>
            </p:cNvSpPr>
            <p:nvPr/>
          </p:nvSpPr>
          <p:spPr bwMode="auto">
            <a:xfrm>
              <a:off x="2544" y="1248"/>
              <a:ext cx="249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0" name="Line 42"/>
            <p:cNvSpPr>
              <a:spLocks noChangeShapeType="1"/>
            </p:cNvSpPr>
            <p:nvPr/>
          </p:nvSpPr>
          <p:spPr bwMode="auto">
            <a:xfrm>
              <a:off x="5040" y="1248"/>
              <a:ext cx="0" cy="76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6395" name="Group 43"/>
          <p:cNvGrpSpPr>
            <a:grpSpLocks/>
          </p:cNvGrpSpPr>
          <p:nvPr/>
        </p:nvGrpSpPr>
        <p:grpSpPr bwMode="auto">
          <a:xfrm>
            <a:off x="762000" y="2286000"/>
            <a:ext cx="152400" cy="2209800"/>
            <a:chOff x="480" y="1440"/>
            <a:chExt cx="96" cy="1392"/>
          </a:xfrm>
        </p:grpSpPr>
        <p:sp>
          <p:nvSpPr>
            <p:cNvPr id="70684" name="Line 44"/>
            <p:cNvSpPr>
              <a:spLocks noChangeShapeType="1"/>
            </p:cNvSpPr>
            <p:nvPr/>
          </p:nvSpPr>
          <p:spPr bwMode="auto">
            <a:xfrm>
              <a:off x="480" y="1440"/>
              <a:ext cx="0" cy="139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Line 45"/>
            <p:cNvSpPr>
              <a:spLocks noChangeShapeType="1"/>
            </p:cNvSpPr>
            <p:nvPr/>
          </p:nvSpPr>
          <p:spPr bwMode="auto">
            <a:xfrm>
              <a:off x="480" y="2112"/>
              <a:ext cx="9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6" name="Line 46"/>
            <p:cNvSpPr>
              <a:spLocks noChangeShapeType="1"/>
            </p:cNvSpPr>
            <p:nvPr/>
          </p:nvSpPr>
          <p:spPr bwMode="auto">
            <a:xfrm>
              <a:off x="480" y="2352"/>
              <a:ext cx="9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7" name="Line 47"/>
            <p:cNvSpPr>
              <a:spLocks noChangeShapeType="1"/>
            </p:cNvSpPr>
            <p:nvPr/>
          </p:nvSpPr>
          <p:spPr bwMode="auto">
            <a:xfrm>
              <a:off x="480" y="2592"/>
              <a:ext cx="9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8" name="Line 48"/>
            <p:cNvSpPr>
              <a:spLocks noChangeShapeType="1"/>
            </p:cNvSpPr>
            <p:nvPr/>
          </p:nvSpPr>
          <p:spPr bwMode="auto">
            <a:xfrm>
              <a:off x="480" y="2832"/>
              <a:ext cx="9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6401" name="Group 49"/>
          <p:cNvGrpSpPr>
            <a:grpSpLocks/>
          </p:cNvGrpSpPr>
          <p:nvPr/>
        </p:nvGrpSpPr>
        <p:grpSpPr bwMode="auto">
          <a:xfrm>
            <a:off x="5540375" y="3733800"/>
            <a:ext cx="1317625" cy="777875"/>
            <a:chOff x="3490" y="2352"/>
            <a:chExt cx="830" cy="490"/>
          </a:xfrm>
        </p:grpSpPr>
        <p:grpSp>
          <p:nvGrpSpPr>
            <p:cNvPr id="70680" name="Group 50"/>
            <p:cNvGrpSpPr>
              <a:grpSpLocks/>
            </p:cNvGrpSpPr>
            <p:nvPr/>
          </p:nvGrpSpPr>
          <p:grpSpPr bwMode="auto">
            <a:xfrm>
              <a:off x="3490" y="2352"/>
              <a:ext cx="432" cy="240"/>
              <a:chOff x="3490" y="2352"/>
              <a:chExt cx="432" cy="240"/>
            </a:xfrm>
          </p:grpSpPr>
          <p:sp>
            <p:nvSpPr>
              <p:cNvPr id="70682" name="Line 51"/>
              <p:cNvSpPr>
                <a:spLocks noChangeShapeType="1"/>
              </p:cNvSpPr>
              <p:nvPr/>
            </p:nvSpPr>
            <p:spPr bwMode="auto">
              <a:xfrm>
                <a:off x="3490" y="2592"/>
                <a:ext cx="43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3" name="Line 52"/>
              <p:cNvSpPr>
                <a:spLocks noChangeShapeType="1"/>
              </p:cNvSpPr>
              <p:nvPr/>
            </p:nvSpPr>
            <p:spPr bwMode="auto">
              <a:xfrm flipV="1">
                <a:off x="3916" y="2352"/>
                <a:ext cx="0" cy="2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81" name="Text Box 53"/>
            <p:cNvSpPr txBox="1">
              <a:spLocks noChangeArrowheads="1"/>
            </p:cNvSpPr>
            <p:nvPr/>
          </p:nvSpPr>
          <p:spPr bwMode="auto">
            <a:xfrm>
              <a:off x="3504" y="2592"/>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TLB</a:t>
              </a:r>
              <a:r>
                <a:rPr lang="zh-CN" altLang="en-US" sz="2000">
                  <a:solidFill>
                    <a:srgbClr val="FF0000"/>
                  </a:solidFill>
                </a:rPr>
                <a:t>命中</a:t>
              </a:r>
            </a:p>
          </p:txBody>
        </p:sp>
      </p:grpSp>
      <p:grpSp>
        <p:nvGrpSpPr>
          <p:cNvPr id="356406" name="Group 54"/>
          <p:cNvGrpSpPr>
            <a:grpSpLocks/>
          </p:cNvGrpSpPr>
          <p:nvPr/>
        </p:nvGrpSpPr>
        <p:grpSpPr bwMode="auto">
          <a:xfrm>
            <a:off x="3657600" y="5029200"/>
            <a:ext cx="1143000" cy="1143000"/>
            <a:chOff x="2208" y="3168"/>
            <a:chExt cx="720" cy="720"/>
          </a:xfrm>
        </p:grpSpPr>
        <p:sp>
          <p:nvSpPr>
            <p:cNvPr id="70678" name="Rectangle 55"/>
            <p:cNvSpPr>
              <a:spLocks noChangeArrowheads="1"/>
            </p:cNvSpPr>
            <p:nvPr/>
          </p:nvSpPr>
          <p:spPr bwMode="auto">
            <a:xfrm>
              <a:off x="2208" y="3168"/>
              <a:ext cx="720" cy="72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70679" name="Text Box 56"/>
            <p:cNvSpPr txBox="1">
              <a:spLocks noChangeArrowheads="1"/>
            </p:cNvSpPr>
            <p:nvPr/>
          </p:nvSpPr>
          <p:spPr bwMode="auto">
            <a:xfrm>
              <a:off x="2304" y="336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页表</a:t>
              </a:r>
            </a:p>
          </p:txBody>
        </p:sp>
      </p:grpSp>
      <p:grpSp>
        <p:nvGrpSpPr>
          <p:cNvPr id="356409" name="Group 57"/>
          <p:cNvGrpSpPr>
            <a:grpSpLocks/>
          </p:cNvGrpSpPr>
          <p:nvPr/>
        </p:nvGrpSpPr>
        <p:grpSpPr bwMode="auto">
          <a:xfrm>
            <a:off x="609600" y="2286000"/>
            <a:ext cx="3048000" cy="3749675"/>
            <a:chOff x="384" y="1440"/>
            <a:chExt cx="1920" cy="2362"/>
          </a:xfrm>
        </p:grpSpPr>
        <p:sp>
          <p:nvSpPr>
            <p:cNvPr id="70674" name="Line 58"/>
            <p:cNvSpPr>
              <a:spLocks noChangeShapeType="1"/>
            </p:cNvSpPr>
            <p:nvPr/>
          </p:nvSpPr>
          <p:spPr bwMode="auto">
            <a:xfrm>
              <a:off x="384" y="1440"/>
              <a:ext cx="0" cy="206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675" name="Group 59"/>
            <p:cNvGrpSpPr>
              <a:grpSpLocks/>
            </p:cNvGrpSpPr>
            <p:nvPr/>
          </p:nvGrpSpPr>
          <p:grpSpPr bwMode="auto">
            <a:xfrm>
              <a:off x="384" y="3504"/>
              <a:ext cx="1920" cy="298"/>
              <a:chOff x="384" y="3504"/>
              <a:chExt cx="1920" cy="298"/>
            </a:xfrm>
          </p:grpSpPr>
          <p:sp>
            <p:nvSpPr>
              <p:cNvPr id="70676" name="Line 60"/>
              <p:cNvSpPr>
                <a:spLocks noChangeShapeType="1"/>
              </p:cNvSpPr>
              <p:nvPr/>
            </p:nvSpPr>
            <p:spPr bwMode="auto">
              <a:xfrm>
                <a:off x="384" y="3504"/>
                <a:ext cx="192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7" name="Text Box 61"/>
              <p:cNvSpPr txBox="1">
                <a:spLocks noChangeArrowheads="1"/>
              </p:cNvSpPr>
              <p:nvPr/>
            </p:nvSpPr>
            <p:spPr bwMode="auto">
              <a:xfrm>
                <a:off x="672" y="3552"/>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TLB</a:t>
                </a:r>
                <a:r>
                  <a:rPr lang="zh-CN" altLang="en-US" sz="2000">
                    <a:solidFill>
                      <a:srgbClr val="FF0000"/>
                    </a:solidFill>
                  </a:rPr>
                  <a:t>未命中</a:t>
                </a:r>
                <a:r>
                  <a:rPr lang="en-US" altLang="zh-CN" sz="2000">
                    <a:solidFill>
                      <a:srgbClr val="FF0000"/>
                    </a:solidFill>
                  </a:rPr>
                  <a:t>(</a:t>
                </a:r>
                <a:r>
                  <a:rPr lang="zh-CN" altLang="en-US" sz="2000">
                    <a:solidFill>
                      <a:srgbClr val="FF0000"/>
                    </a:solidFill>
                  </a:rPr>
                  <a:t>失效</a:t>
                </a:r>
                <a:r>
                  <a:rPr lang="en-US" altLang="zh-CN" sz="2000">
                    <a:solidFill>
                      <a:srgbClr val="FF0000"/>
                    </a:solidFill>
                  </a:rPr>
                  <a:t>)</a:t>
                </a:r>
              </a:p>
            </p:txBody>
          </p:sp>
        </p:grpSp>
      </p:grpSp>
      <p:grpSp>
        <p:nvGrpSpPr>
          <p:cNvPr id="356414" name="Group 62"/>
          <p:cNvGrpSpPr>
            <a:grpSpLocks/>
          </p:cNvGrpSpPr>
          <p:nvPr/>
        </p:nvGrpSpPr>
        <p:grpSpPr bwMode="auto">
          <a:xfrm>
            <a:off x="4800600" y="3733800"/>
            <a:ext cx="1981200" cy="1828800"/>
            <a:chOff x="3024" y="2352"/>
            <a:chExt cx="1248" cy="1152"/>
          </a:xfrm>
        </p:grpSpPr>
        <p:sp>
          <p:nvSpPr>
            <p:cNvPr id="70672" name="Line 63"/>
            <p:cNvSpPr>
              <a:spLocks noChangeShapeType="1"/>
            </p:cNvSpPr>
            <p:nvPr/>
          </p:nvSpPr>
          <p:spPr bwMode="auto">
            <a:xfrm>
              <a:off x="3024" y="3504"/>
              <a:ext cx="124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64"/>
            <p:cNvSpPr>
              <a:spLocks noChangeShapeType="1"/>
            </p:cNvSpPr>
            <p:nvPr/>
          </p:nvSpPr>
          <p:spPr bwMode="auto">
            <a:xfrm flipV="1">
              <a:off x="4272" y="2352"/>
              <a:ext cx="0" cy="115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6421" name="Group 69"/>
          <p:cNvGrpSpPr>
            <a:grpSpLocks/>
          </p:cNvGrpSpPr>
          <p:nvPr/>
        </p:nvGrpSpPr>
        <p:grpSpPr bwMode="auto">
          <a:xfrm>
            <a:off x="533400" y="3124200"/>
            <a:ext cx="1905000" cy="2362200"/>
            <a:chOff x="336" y="1968"/>
            <a:chExt cx="1200" cy="1488"/>
          </a:xfrm>
        </p:grpSpPr>
        <p:sp>
          <p:nvSpPr>
            <p:cNvPr id="70670" name="Oval 66"/>
            <p:cNvSpPr>
              <a:spLocks noChangeArrowheads="1"/>
            </p:cNvSpPr>
            <p:nvPr/>
          </p:nvSpPr>
          <p:spPr bwMode="auto">
            <a:xfrm>
              <a:off x="336" y="1968"/>
              <a:ext cx="384" cy="1056"/>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70671" name="AutoShape 67"/>
            <p:cNvSpPr>
              <a:spLocks noChangeArrowheads="1"/>
            </p:cNvSpPr>
            <p:nvPr/>
          </p:nvSpPr>
          <p:spPr bwMode="auto">
            <a:xfrm rot="10800000">
              <a:off x="480" y="3024"/>
              <a:ext cx="1056" cy="432"/>
            </a:xfrm>
            <a:prstGeom prst="wedgeRoundRectCallout">
              <a:avLst>
                <a:gd name="adj1" fmla="val 34750"/>
                <a:gd name="adj2" fmla="val 10740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关联查找</a:t>
              </a:r>
              <a:r>
                <a:rPr lang="en-US" altLang="zh-CN" sz="2000"/>
                <a:t>-</a:t>
              </a:r>
              <a:r>
                <a:rPr lang="zh-CN" altLang="en-US" sz="2000"/>
                <a:t>同时进行</a:t>
              </a:r>
              <a:r>
                <a:rPr lang="en-US" altLang="zh-CN" sz="2000"/>
                <a:t>!</a:t>
              </a:r>
            </a:p>
          </p:txBody>
        </p:sp>
      </p:grpSp>
      <p:sp>
        <p:nvSpPr>
          <p:cNvPr id="356420" name="AutoShape 68"/>
          <p:cNvSpPr>
            <a:spLocks noChangeArrowheads="1"/>
          </p:cNvSpPr>
          <p:nvPr/>
        </p:nvSpPr>
        <p:spPr bwMode="auto">
          <a:xfrm rot="10800000">
            <a:off x="4572000" y="5715000"/>
            <a:ext cx="2743200" cy="914400"/>
          </a:xfrm>
          <a:prstGeom prst="wedgeRoundRectCallout">
            <a:avLst>
              <a:gd name="adj1" fmla="val 47162"/>
              <a:gd name="adj2" fmla="val 8176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ClrTx/>
              <a:buSzTx/>
              <a:buFontTx/>
              <a:buNone/>
            </a:pPr>
            <a:r>
              <a:rPr lang="zh-CN" altLang="en-US" sz="2200"/>
              <a:t>还要查页表，</a:t>
            </a:r>
          </a:p>
          <a:p>
            <a:pPr algn="ctr" eaLnBrk="1" hangingPunct="1">
              <a:lnSpc>
                <a:spcPct val="90000"/>
              </a:lnSpc>
              <a:spcBef>
                <a:spcPct val="50000"/>
              </a:spcBef>
              <a:buClrTx/>
              <a:buSzTx/>
              <a:buFontTx/>
              <a:buNone/>
            </a:pPr>
            <a:r>
              <a:rPr lang="zh-CN" altLang="en-US" sz="2200"/>
              <a:t>似乎更慢了</a:t>
            </a:r>
            <a:r>
              <a:rPr lang="en-US" altLang="zh-CN" sz="22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6355"/>
                                        </p:tgtEl>
                                        <p:attrNameLst>
                                          <p:attrName>style.visibility</p:attrName>
                                        </p:attrNameLst>
                                      </p:cBhvr>
                                      <p:to>
                                        <p:strVal val="visible"/>
                                      </p:to>
                                    </p:set>
                                    <p:animEffect transition="in" filter="dissolve">
                                      <p:cBhvr>
                                        <p:cTn id="7" dur="500"/>
                                        <p:tgtEl>
                                          <p:spTgt spid="35635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56359"/>
                                        </p:tgtEl>
                                        <p:attrNameLst>
                                          <p:attrName>style.visibility</p:attrName>
                                        </p:attrNameLst>
                                      </p:cBhvr>
                                      <p:to>
                                        <p:strVal val="visible"/>
                                      </p:to>
                                    </p:set>
                                    <p:animEffect transition="in" filter="dissolve">
                                      <p:cBhvr>
                                        <p:cTn id="11" dur="500"/>
                                        <p:tgtEl>
                                          <p:spTgt spid="35635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6392"/>
                                        </p:tgtEl>
                                        <p:attrNameLst>
                                          <p:attrName>style.visibility</p:attrName>
                                        </p:attrNameLst>
                                      </p:cBhvr>
                                      <p:to>
                                        <p:strVal val="visible"/>
                                      </p:to>
                                    </p:set>
                                    <p:animEffect transition="in" filter="wipe(left)">
                                      <p:cBhvr>
                                        <p:cTn id="15" dur="500"/>
                                        <p:tgtEl>
                                          <p:spTgt spid="35639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56395"/>
                                        </p:tgtEl>
                                        <p:attrNameLst>
                                          <p:attrName>style.visibility</p:attrName>
                                        </p:attrNameLst>
                                      </p:cBhvr>
                                      <p:to>
                                        <p:strVal val="visible"/>
                                      </p:to>
                                    </p:set>
                                    <p:animEffect transition="in" filter="wipe(left)">
                                      <p:cBhvr>
                                        <p:cTn id="20" dur="500"/>
                                        <p:tgtEl>
                                          <p:spTgt spid="356395"/>
                                        </p:tgtEl>
                                      </p:cBhvr>
                                    </p:animEffect>
                                  </p:childTnLst>
                                </p:cTn>
                              </p:par>
                            </p:childTnLst>
                          </p:cTn>
                        </p:par>
                        <p:par>
                          <p:cTn id="21" fill="hold" nodeType="afterGroup">
                            <p:stCondLst>
                              <p:cond delay="500"/>
                            </p:stCondLst>
                            <p:childTnLst>
                              <p:par>
                                <p:cTn id="22" presetID="26" presetClass="entr" presetSubtype="0" fill="hold" nodeType="afterEffect">
                                  <p:stCondLst>
                                    <p:cond delay="0"/>
                                  </p:stCondLst>
                                  <p:childTnLst>
                                    <p:set>
                                      <p:cBhvr>
                                        <p:cTn id="23" dur="1" fill="hold">
                                          <p:stCondLst>
                                            <p:cond delay="0"/>
                                          </p:stCondLst>
                                        </p:cTn>
                                        <p:tgtEl>
                                          <p:spTgt spid="356421"/>
                                        </p:tgtEl>
                                        <p:attrNameLst>
                                          <p:attrName>style.visibility</p:attrName>
                                        </p:attrNameLst>
                                      </p:cBhvr>
                                      <p:to>
                                        <p:strVal val="visible"/>
                                      </p:to>
                                    </p:set>
                                    <p:animEffect transition="in" filter="wipe(down)">
                                      <p:cBhvr>
                                        <p:cTn id="24" dur="145">
                                          <p:stCondLst>
                                            <p:cond delay="0"/>
                                          </p:stCondLst>
                                        </p:cTn>
                                        <p:tgtEl>
                                          <p:spTgt spid="356421"/>
                                        </p:tgtEl>
                                      </p:cBhvr>
                                    </p:animEffect>
                                    <p:anim calcmode="lin" valueType="num">
                                      <p:cBhvr>
                                        <p:cTn id="25" dur="456" tmFilter="0,0; 0.14,0.36; 0.43,0.73; 0.71,0.91; 1.0,1.0">
                                          <p:stCondLst>
                                            <p:cond delay="0"/>
                                          </p:stCondLst>
                                        </p:cTn>
                                        <p:tgtEl>
                                          <p:spTgt spid="356421"/>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356421"/>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356421"/>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356421"/>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356421"/>
                                        </p:tgtEl>
                                        <p:attrNameLst>
                                          <p:attrName>ppt_y</p:attrName>
                                        </p:attrNameLst>
                                      </p:cBhvr>
                                      <p:tavLst>
                                        <p:tav tm="0" fmla="#ppt_y-sin(pi*$)/81">
                                          <p:val>
                                            <p:fltVal val="0"/>
                                          </p:val>
                                        </p:tav>
                                        <p:tav tm="100000">
                                          <p:val>
                                            <p:fltVal val="1"/>
                                          </p:val>
                                        </p:tav>
                                      </p:tavLst>
                                    </p:anim>
                                    <p:animScale>
                                      <p:cBhvr>
                                        <p:cTn id="30" dur="7">
                                          <p:stCondLst>
                                            <p:cond delay="162"/>
                                          </p:stCondLst>
                                        </p:cTn>
                                        <p:tgtEl>
                                          <p:spTgt spid="356421"/>
                                        </p:tgtEl>
                                      </p:cBhvr>
                                      <p:to x="100000" y="60000"/>
                                    </p:animScale>
                                    <p:animScale>
                                      <p:cBhvr>
                                        <p:cTn id="31" dur="41" decel="50000">
                                          <p:stCondLst>
                                            <p:cond delay="169"/>
                                          </p:stCondLst>
                                        </p:cTn>
                                        <p:tgtEl>
                                          <p:spTgt spid="356421"/>
                                        </p:tgtEl>
                                      </p:cBhvr>
                                      <p:to x="100000" y="100000"/>
                                    </p:animScale>
                                    <p:animScale>
                                      <p:cBhvr>
                                        <p:cTn id="32" dur="7">
                                          <p:stCondLst>
                                            <p:cond delay="328"/>
                                          </p:stCondLst>
                                        </p:cTn>
                                        <p:tgtEl>
                                          <p:spTgt spid="356421"/>
                                        </p:tgtEl>
                                      </p:cBhvr>
                                      <p:to x="100000" y="80000"/>
                                    </p:animScale>
                                    <p:animScale>
                                      <p:cBhvr>
                                        <p:cTn id="33" dur="41" decel="50000">
                                          <p:stCondLst>
                                            <p:cond delay="335"/>
                                          </p:stCondLst>
                                        </p:cTn>
                                        <p:tgtEl>
                                          <p:spTgt spid="356421"/>
                                        </p:tgtEl>
                                      </p:cBhvr>
                                      <p:to x="100000" y="100000"/>
                                    </p:animScale>
                                    <p:animScale>
                                      <p:cBhvr>
                                        <p:cTn id="34" dur="7">
                                          <p:stCondLst>
                                            <p:cond delay="410"/>
                                          </p:stCondLst>
                                        </p:cTn>
                                        <p:tgtEl>
                                          <p:spTgt spid="356421"/>
                                        </p:tgtEl>
                                      </p:cBhvr>
                                      <p:to x="100000" y="90000"/>
                                    </p:animScale>
                                    <p:animScale>
                                      <p:cBhvr>
                                        <p:cTn id="35" dur="41" decel="50000">
                                          <p:stCondLst>
                                            <p:cond delay="417"/>
                                          </p:stCondLst>
                                        </p:cTn>
                                        <p:tgtEl>
                                          <p:spTgt spid="356421"/>
                                        </p:tgtEl>
                                      </p:cBhvr>
                                      <p:to x="100000" y="100000"/>
                                    </p:animScale>
                                    <p:animScale>
                                      <p:cBhvr>
                                        <p:cTn id="36" dur="7">
                                          <p:stCondLst>
                                            <p:cond delay="452"/>
                                          </p:stCondLst>
                                        </p:cTn>
                                        <p:tgtEl>
                                          <p:spTgt spid="356421"/>
                                        </p:tgtEl>
                                      </p:cBhvr>
                                      <p:to x="100000" y="95000"/>
                                    </p:animScale>
                                    <p:animScale>
                                      <p:cBhvr>
                                        <p:cTn id="37" dur="41" decel="50000">
                                          <p:stCondLst>
                                            <p:cond delay="458"/>
                                          </p:stCondLst>
                                        </p:cTn>
                                        <p:tgtEl>
                                          <p:spTgt spid="356421"/>
                                        </p:tgtEl>
                                      </p:cBhvr>
                                      <p:to x="100000" y="100000"/>
                                    </p:animScale>
                                  </p:childTnLst>
                                </p:cTn>
                              </p:par>
                            </p:childTnLst>
                          </p:cTn>
                        </p:par>
                        <p:par>
                          <p:cTn id="38" fill="hold" nodeType="afterGroup">
                            <p:stCondLst>
                              <p:cond delay="1000"/>
                            </p:stCondLst>
                            <p:childTnLst>
                              <p:par>
                                <p:cTn id="39" presetID="9" presetClass="entr" presetSubtype="0" fill="hold" nodeType="afterEffect">
                                  <p:stCondLst>
                                    <p:cond delay="0"/>
                                  </p:stCondLst>
                                  <p:childTnLst>
                                    <p:set>
                                      <p:cBhvr>
                                        <p:cTn id="40" dur="1" fill="hold">
                                          <p:stCondLst>
                                            <p:cond delay="0"/>
                                          </p:stCondLst>
                                        </p:cTn>
                                        <p:tgtEl>
                                          <p:spTgt spid="356401"/>
                                        </p:tgtEl>
                                        <p:attrNameLst>
                                          <p:attrName>style.visibility</p:attrName>
                                        </p:attrNameLst>
                                      </p:cBhvr>
                                      <p:to>
                                        <p:strVal val="visible"/>
                                      </p:to>
                                    </p:set>
                                    <p:animEffect transition="in" filter="dissolve">
                                      <p:cBhvr>
                                        <p:cTn id="41" dur="500"/>
                                        <p:tgtEl>
                                          <p:spTgt spid="35640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356409"/>
                                        </p:tgtEl>
                                        <p:attrNameLst>
                                          <p:attrName>style.visibility</p:attrName>
                                        </p:attrNameLst>
                                      </p:cBhvr>
                                      <p:to>
                                        <p:strVal val="visible"/>
                                      </p:to>
                                    </p:set>
                                    <p:animEffect transition="in" filter="wipe(left)">
                                      <p:cBhvr>
                                        <p:cTn id="46" dur="500"/>
                                        <p:tgtEl>
                                          <p:spTgt spid="35640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356406"/>
                                        </p:tgtEl>
                                        <p:attrNameLst>
                                          <p:attrName>style.visibility</p:attrName>
                                        </p:attrNameLst>
                                      </p:cBhvr>
                                      <p:to>
                                        <p:strVal val="visible"/>
                                      </p:to>
                                    </p:set>
                                    <p:animEffect transition="in" filter="dissolve">
                                      <p:cBhvr>
                                        <p:cTn id="51" dur="500"/>
                                        <p:tgtEl>
                                          <p:spTgt spid="35640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7" presetClass="entr" presetSubtype="4" fill="hold" nodeType="clickEffect">
                                  <p:stCondLst>
                                    <p:cond delay="0"/>
                                  </p:stCondLst>
                                  <p:childTnLst>
                                    <p:set>
                                      <p:cBhvr>
                                        <p:cTn id="55" dur="1" fill="hold">
                                          <p:stCondLst>
                                            <p:cond delay="0"/>
                                          </p:stCondLst>
                                        </p:cTn>
                                        <p:tgtEl>
                                          <p:spTgt spid="356414"/>
                                        </p:tgtEl>
                                        <p:attrNameLst>
                                          <p:attrName>style.visibility</p:attrName>
                                        </p:attrNameLst>
                                      </p:cBhvr>
                                      <p:to>
                                        <p:strVal val="visible"/>
                                      </p:to>
                                    </p:set>
                                    <p:anim calcmode="lin" valueType="num">
                                      <p:cBhvr>
                                        <p:cTn id="56" dur="500" fill="hold"/>
                                        <p:tgtEl>
                                          <p:spTgt spid="356414"/>
                                        </p:tgtEl>
                                        <p:attrNameLst>
                                          <p:attrName>ppt_x</p:attrName>
                                        </p:attrNameLst>
                                      </p:cBhvr>
                                      <p:tavLst>
                                        <p:tav tm="0">
                                          <p:val>
                                            <p:strVal val="#ppt_x"/>
                                          </p:val>
                                        </p:tav>
                                        <p:tav tm="100000">
                                          <p:val>
                                            <p:strVal val="#ppt_x"/>
                                          </p:val>
                                        </p:tav>
                                      </p:tavLst>
                                    </p:anim>
                                    <p:anim calcmode="lin" valueType="num">
                                      <p:cBhvr>
                                        <p:cTn id="57" dur="500" fill="hold"/>
                                        <p:tgtEl>
                                          <p:spTgt spid="356414"/>
                                        </p:tgtEl>
                                        <p:attrNameLst>
                                          <p:attrName>ppt_y</p:attrName>
                                        </p:attrNameLst>
                                      </p:cBhvr>
                                      <p:tavLst>
                                        <p:tav tm="0">
                                          <p:val>
                                            <p:strVal val="#ppt_y+#ppt_h/2"/>
                                          </p:val>
                                        </p:tav>
                                        <p:tav tm="100000">
                                          <p:val>
                                            <p:strVal val="#ppt_y"/>
                                          </p:val>
                                        </p:tav>
                                      </p:tavLst>
                                    </p:anim>
                                    <p:anim calcmode="lin" valueType="num">
                                      <p:cBhvr>
                                        <p:cTn id="58" dur="500" fill="hold"/>
                                        <p:tgtEl>
                                          <p:spTgt spid="356414"/>
                                        </p:tgtEl>
                                        <p:attrNameLst>
                                          <p:attrName>ppt_w</p:attrName>
                                        </p:attrNameLst>
                                      </p:cBhvr>
                                      <p:tavLst>
                                        <p:tav tm="0">
                                          <p:val>
                                            <p:strVal val="#ppt_w"/>
                                          </p:val>
                                        </p:tav>
                                        <p:tav tm="100000">
                                          <p:val>
                                            <p:strVal val="#ppt_w"/>
                                          </p:val>
                                        </p:tav>
                                      </p:tavLst>
                                    </p:anim>
                                    <p:anim calcmode="lin" valueType="num">
                                      <p:cBhvr>
                                        <p:cTn id="59" dur="500" fill="hold"/>
                                        <p:tgtEl>
                                          <p:spTgt spid="356414"/>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56420"/>
                                        </p:tgtEl>
                                        <p:attrNameLst>
                                          <p:attrName>style.visibility</p:attrName>
                                        </p:attrNameLst>
                                      </p:cBhvr>
                                      <p:to>
                                        <p:strVal val="visible"/>
                                      </p:to>
                                    </p:set>
                                    <p:animEffect transition="in" filter="dissolve">
                                      <p:cBhvr>
                                        <p:cTn id="64" dur="500"/>
                                        <p:tgtEl>
                                          <p:spTgt spid="356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4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TLB</a:t>
            </a:r>
            <a:r>
              <a:rPr lang="zh-CN" altLang="en-US" smtClean="0">
                <a:sym typeface="Symbol" panose="05050102010706020507" pitchFamily="18" charset="2"/>
              </a:rPr>
              <a:t>得以发挥作用分析</a:t>
            </a:r>
            <a:endParaRPr lang="zh-CN" altLang="zh-CN" smtClean="0">
              <a:sym typeface="Symbol" panose="05050102010706020507" pitchFamily="18" charset="2"/>
            </a:endParaRPr>
          </a:p>
        </p:txBody>
      </p:sp>
      <p:sp>
        <p:nvSpPr>
          <p:cNvPr id="357379" name="Rectangle 3"/>
          <p:cNvSpPr>
            <a:spLocks noChangeArrowheads="1"/>
          </p:cNvSpPr>
          <p:nvPr/>
        </p:nvSpPr>
        <p:spPr bwMode="auto">
          <a:xfrm>
            <a:off x="765175" y="1158875"/>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a:t>TLB</a:t>
            </a:r>
            <a:r>
              <a:rPr lang="zh-CN" altLang="en-US"/>
              <a:t>命中时效率会很高，未命中效率会降低，平均后仍表现良好。  用数字来说明</a:t>
            </a:r>
            <a:r>
              <a:rPr lang="en-US" altLang="zh-CN"/>
              <a:t>:</a:t>
            </a:r>
          </a:p>
        </p:txBody>
      </p:sp>
      <p:sp>
        <p:nvSpPr>
          <p:cNvPr id="357380" name="Text Box 4"/>
          <p:cNvSpPr txBox="1">
            <a:spLocks noChangeArrowheads="1"/>
          </p:cNvSpPr>
          <p:nvPr/>
        </p:nvSpPr>
        <p:spPr bwMode="auto">
          <a:xfrm>
            <a:off x="533400" y="2505075"/>
            <a:ext cx="8458200"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有效访问时间 </a:t>
            </a:r>
            <a:r>
              <a:rPr lang="en-US" altLang="zh-CN" sz="2400">
                <a:solidFill>
                  <a:srgbClr val="FF0000"/>
                </a:solidFill>
              </a:rPr>
              <a:t>= HitR</a:t>
            </a:r>
            <a:r>
              <a:rPr lang="en-US" altLang="zh-CN" sz="2400">
                <a:solidFill>
                  <a:srgbClr val="FF0000"/>
                </a:solidFill>
                <a:sym typeface="Symbol" panose="05050102010706020507" pitchFamily="18" charset="2"/>
              </a:rPr>
              <a:t>(TLB+MA) + (1-HitR)(TLB+2MA)</a:t>
            </a:r>
            <a:endParaRPr lang="zh-CN" altLang="zh-CN" sz="2400">
              <a:solidFill>
                <a:srgbClr val="FF0000"/>
              </a:solidFill>
              <a:sym typeface="Symbol" panose="05050102010706020507" pitchFamily="18" charset="2"/>
            </a:endParaRPr>
          </a:p>
        </p:txBody>
      </p:sp>
      <p:sp>
        <p:nvSpPr>
          <p:cNvPr id="357381" name="AutoShape 5"/>
          <p:cNvSpPr>
            <a:spLocks noChangeArrowheads="1"/>
          </p:cNvSpPr>
          <p:nvPr/>
        </p:nvSpPr>
        <p:spPr bwMode="auto">
          <a:xfrm rot="10800000">
            <a:off x="1981200" y="3048000"/>
            <a:ext cx="1371600" cy="533400"/>
          </a:xfrm>
          <a:prstGeom prst="wedgeRoundRectCallout">
            <a:avLst>
              <a:gd name="adj1" fmla="val -42597"/>
              <a:gd name="adj2" fmla="val 8719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命中率</a:t>
            </a:r>
            <a:r>
              <a:rPr lang="en-US" altLang="zh-CN" sz="2400"/>
              <a:t>!</a:t>
            </a:r>
          </a:p>
        </p:txBody>
      </p:sp>
      <p:sp>
        <p:nvSpPr>
          <p:cNvPr id="357382" name="AutoShape 6"/>
          <p:cNvSpPr>
            <a:spLocks noChangeArrowheads="1"/>
          </p:cNvSpPr>
          <p:nvPr/>
        </p:nvSpPr>
        <p:spPr bwMode="auto">
          <a:xfrm rot="10800000">
            <a:off x="3657600" y="3048000"/>
            <a:ext cx="2286000" cy="762000"/>
          </a:xfrm>
          <a:prstGeom prst="wedgeRoundRectCallout">
            <a:avLst>
              <a:gd name="adj1" fmla="val -10421"/>
              <a:gd name="adj2" fmla="val 6957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lIns="0" tIns="0" rIns="0" bIns="0" anchor="ctr" anchorCtr="1"/>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200"/>
              <a:t>内存访问时间</a:t>
            </a:r>
            <a:r>
              <a:rPr lang="en-US" altLang="zh-CN" sz="2200"/>
              <a:t>!</a:t>
            </a:r>
          </a:p>
          <a:p>
            <a:pPr eaLnBrk="1" hangingPunct="1">
              <a:spcBef>
                <a:spcPct val="0"/>
              </a:spcBef>
              <a:buClrTx/>
              <a:buSzTx/>
              <a:buFontTx/>
              <a:buNone/>
            </a:pPr>
            <a:r>
              <a:rPr lang="zh-CN" altLang="en-US" sz="2200"/>
              <a:t>假设</a:t>
            </a:r>
            <a:r>
              <a:rPr lang="en-US" altLang="zh-CN" sz="2200"/>
              <a:t>100ns</a:t>
            </a:r>
          </a:p>
        </p:txBody>
      </p:sp>
      <p:sp>
        <p:nvSpPr>
          <p:cNvPr id="357383" name="AutoShape 7"/>
          <p:cNvSpPr>
            <a:spLocks noChangeArrowheads="1"/>
          </p:cNvSpPr>
          <p:nvPr/>
        </p:nvSpPr>
        <p:spPr bwMode="auto">
          <a:xfrm rot="10800000">
            <a:off x="6477000" y="3124200"/>
            <a:ext cx="2438400" cy="685800"/>
          </a:xfrm>
          <a:prstGeom prst="wedgeRoundRectCallout">
            <a:avLst>
              <a:gd name="adj1" fmla="val 17185"/>
              <a:gd name="adj2" fmla="val 8449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lIns="0" tIns="0" rIns="0" bIns="0" anchor="ctr" anchorCtr="1"/>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200"/>
              <a:t>TLB</a:t>
            </a:r>
            <a:r>
              <a:rPr lang="zh-CN" altLang="en-US" sz="2200"/>
              <a:t>时间</a:t>
            </a:r>
            <a:r>
              <a:rPr lang="en-US" altLang="zh-CN" sz="2200"/>
              <a:t>!</a:t>
            </a:r>
          </a:p>
          <a:p>
            <a:pPr eaLnBrk="1" hangingPunct="1">
              <a:spcBef>
                <a:spcPct val="0"/>
              </a:spcBef>
              <a:buClrTx/>
              <a:buSzTx/>
              <a:buFontTx/>
              <a:buNone/>
            </a:pPr>
            <a:r>
              <a:rPr lang="zh-CN" altLang="en-US" sz="2200"/>
              <a:t>假设</a:t>
            </a:r>
            <a:r>
              <a:rPr lang="en-US" altLang="zh-CN" sz="2200"/>
              <a:t>20ns</a:t>
            </a:r>
          </a:p>
        </p:txBody>
      </p:sp>
      <p:sp>
        <p:nvSpPr>
          <p:cNvPr id="357384" name="Text Box 8"/>
          <p:cNvSpPr txBox="1">
            <a:spLocks noChangeArrowheads="1"/>
          </p:cNvSpPr>
          <p:nvPr/>
        </p:nvSpPr>
        <p:spPr bwMode="auto">
          <a:xfrm>
            <a:off x="533400" y="3927475"/>
            <a:ext cx="8458200" cy="406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rgbClr val="FF0000"/>
                </a:solidFill>
              </a:rPr>
              <a:t>有效访问时间</a:t>
            </a:r>
            <a:r>
              <a:rPr lang="en-US" altLang="zh-CN" sz="2000">
                <a:solidFill>
                  <a:srgbClr val="FF0000"/>
                </a:solidFill>
              </a:rPr>
              <a:t>=80%</a:t>
            </a:r>
            <a:r>
              <a:rPr lang="en-US" altLang="zh-CN" sz="2000">
                <a:solidFill>
                  <a:srgbClr val="FF0000"/>
                </a:solidFill>
                <a:sym typeface="Symbol" panose="05050102010706020507" pitchFamily="18" charset="2"/>
              </a:rPr>
              <a:t>(20ns+100ns) + 20%(20ns+200ns)=140ns</a:t>
            </a:r>
            <a:endParaRPr lang="zh-CN" altLang="zh-CN" sz="2000">
              <a:solidFill>
                <a:srgbClr val="FF0000"/>
              </a:solidFill>
              <a:sym typeface="Symbol" panose="05050102010706020507" pitchFamily="18" charset="2"/>
            </a:endParaRPr>
          </a:p>
        </p:txBody>
      </p:sp>
      <p:sp>
        <p:nvSpPr>
          <p:cNvPr id="357385" name="Text Box 9"/>
          <p:cNvSpPr txBox="1">
            <a:spLocks noChangeArrowheads="1"/>
          </p:cNvSpPr>
          <p:nvPr/>
        </p:nvSpPr>
        <p:spPr bwMode="auto">
          <a:xfrm>
            <a:off x="533400" y="4470400"/>
            <a:ext cx="8458200" cy="406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rgbClr val="FF0000"/>
                </a:solidFill>
              </a:rPr>
              <a:t>有效访问时间</a:t>
            </a:r>
            <a:r>
              <a:rPr lang="en-US" altLang="zh-CN" sz="2000">
                <a:solidFill>
                  <a:srgbClr val="FF0000"/>
                </a:solidFill>
              </a:rPr>
              <a:t>=98%</a:t>
            </a:r>
            <a:r>
              <a:rPr lang="en-US" altLang="zh-CN" sz="2000">
                <a:solidFill>
                  <a:srgbClr val="FF0000"/>
                </a:solidFill>
                <a:sym typeface="Symbol" panose="05050102010706020507" pitchFamily="18" charset="2"/>
              </a:rPr>
              <a:t>(20ns+100ns) + 2%(20ns+200ns)=122ns</a:t>
            </a:r>
            <a:endParaRPr lang="zh-CN" altLang="zh-CN" sz="2000">
              <a:solidFill>
                <a:srgbClr val="FF0000"/>
              </a:solidFill>
              <a:sym typeface="Symbol" panose="05050102010706020507" pitchFamily="18" charset="2"/>
            </a:endParaRPr>
          </a:p>
        </p:txBody>
      </p:sp>
      <p:sp>
        <p:nvSpPr>
          <p:cNvPr id="357386" name="AutoShape 10"/>
          <p:cNvSpPr>
            <a:spLocks noChangeArrowheads="1"/>
          </p:cNvSpPr>
          <p:nvPr/>
        </p:nvSpPr>
        <p:spPr bwMode="auto">
          <a:xfrm rot="10800000">
            <a:off x="6858000" y="5105400"/>
            <a:ext cx="2209800" cy="533400"/>
          </a:xfrm>
          <a:prstGeom prst="wedgeRoundRectCallout">
            <a:avLst>
              <a:gd name="adj1" fmla="val 4162"/>
              <a:gd name="adj2" fmla="val 104463"/>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200"/>
              <a:t>平均慢了</a:t>
            </a:r>
            <a:r>
              <a:rPr lang="en-US" altLang="zh-CN" sz="2200"/>
              <a:t>22%!</a:t>
            </a:r>
          </a:p>
        </p:txBody>
      </p:sp>
      <p:grpSp>
        <p:nvGrpSpPr>
          <p:cNvPr id="357387" name="Group 11"/>
          <p:cNvGrpSpPr>
            <a:grpSpLocks/>
          </p:cNvGrpSpPr>
          <p:nvPr/>
        </p:nvGrpSpPr>
        <p:grpSpPr bwMode="auto">
          <a:xfrm>
            <a:off x="914400" y="5035550"/>
            <a:ext cx="7399338" cy="603250"/>
            <a:chOff x="571" y="2656"/>
            <a:chExt cx="4661" cy="380"/>
          </a:xfrm>
        </p:grpSpPr>
        <p:sp>
          <p:nvSpPr>
            <p:cNvPr id="71695" name="Rectangle 12"/>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sym typeface="Symbol" panose="05050102010706020507" pitchFamily="18" charset="2"/>
                </a:rPr>
                <a:t>TLB</a:t>
              </a:r>
              <a:r>
                <a:rPr lang="zh-CN" altLang="en-US" sz="2400">
                  <a:sym typeface="Symbol" panose="05050102010706020507" pitchFamily="18" charset="2"/>
                </a:rPr>
                <a:t>要想发挥作用，命中率应尽量高</a:t>
              </a:r>
            </a:p>
          </p:txBody>
        </p:sp>
        <p:pic>
          <p:nvPicPr>
            <p:cNvPr id="71696" name="Picture 13"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7390" name="Group 14"/>
          <p:cNvGrpSpPr>
            <a:grpSpLocks/>
          </p:cNvGrpSpPr>
          <p:nvPr/>
        </p:nvGrpSpPr>
        <p:grpSpPr bwMode="auto">
          <a:xfrm>
            <a:off x="914400" y="5638800"/>
            <a:ext cx="7399338" cy="603250"/>
            <a:chOff x="571" y="2656"/>
            <a:chExt cx="4661" cy="380"/>
          </a:xfrm>
        </p:grpSpPr>
        <p:sp>
          <p:nvSpPr>
            <p:cNvPr id="71693" name="Rectangle 15"/>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sym typeface="Symbol" panose="05050102010706020507" pitchFamily="18" charset="2"/>
                </a:rPr>
                <a:t>TLB</a:t>
              </a:r>
              <a:r>
                <a:rPr lang="zh-CN" altLang="en-US" sz="2400">
                  <a:sym typeface="Symbol" panose="05050102010706020507" pitchFamily="18" charset="2"/>
                </a:rPr>
                <a:t>越大越好，但</a:t>
              </a:r>
              <a:r>
                <a:rPr lang="en-US" altLang="zh-CN" sz="2400">
                  <a:sym typeface="Symbol" panose="05050102010706020507" pitchFamily="18" charset="2"/>
                </a:rPr>
                <a:t>TLB</a:t>
              </a:r>
              <a:r>
                <a:rPr lang="zh-CN" altLang="en-US" sz="2400">
                  <a:sym typeface="Symbol" panose="05050102010706020507" pitchFamily="18" charset="2"/>
                </a:rPr>
                <a:t>价格昂贵，通常</a:t>
              </a:r>
              <a:r>
                <a:rPr lang="en-US" altLang="zh-CN" sz="2400">
                  <a:solidFill>
                    <a:srgbClr val="FF0000"/>
                  </a:solidFill>
                  <a:sym typeface="Symbol" panose="05050102010706020507" pitchFamily="18" charset="2"/>
                </a:rPr>
                <a:t>[64, 1024]</a:t>
              </a:r>
            </a:p>
          </p:txBody>
        </p:sp>
        <p:pic>
          <p:nvPicPr>
            <p:cNvPr id="71694" name="Picture 1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7379"/>
                                        </p:tgtEl>
                                        <p:attrNameLst>
                                          <p:attrName>style.visibility</p:attrName>
                                        </p:attrNameLst>
                                      </p:cBhvr>
                                      <p:to>
                                        <p:strVal val="visible"/>
                                      </p:to>
                                    </p:set>
                                    <p:animEffect transition="in" filter="dissolve">
                                      <p:cBhvr>
                                        <p:cTn id="7" dur="500"/>
                                        <p:tgtEl>
                                          <p:spTgt spid="3573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7380"/>
                                        </p:tgtEl>
                                        <p:attrNameLst>
                                          <p:attrName>style.visibility</p:attrName>
                                        </p:attrNameLst>
                                      </p:cBhvr>
                                      <p:to>
                                        <p:strVal val="visible"/>
                                      </p:to>
                                    </p:set>
                                    <p:animEffect transition="in" filter="dissolve">
                                      <p:cBhvr>
                                        <p:cTn id="12" dur="500"/>
                                        <p:tgtEl>
                                          <p:spTgt spid="357380"/>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57381"/>
                                        </p:tgtEl>
                                        <p:attrNameLst>
                                          <p:attrName>style.visibility</p:attrName>
                                        </p:attrNameLst>
                                      </p:cBhvr>
                                      <p:to>
                                        <p:strVal val="visible"/>
                                      </p:to>
                                    </p:set>
                                    <p:animEffect transition="in" filter="dissolve">
                                      <p:cBhvr>
                                        <p:cTn id="16" dur="500"/>
                                        <p:tgtEl>
                                          <p:spTgt spid="357381"/>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57382"/>
                                        </p:tgtEl>
                                        <p:attrNameLst>
                                          <p:attrName>style.visibility</p:attrName>
                                        </p:attrNameLst>
                                      </p:cBhvr>
                                      <p:to>
                                        <p:strVal val="visible"/>
                                      </p:to>
                                    </p:set>
                                    <p:animEffect transition="in" filter="dissolve">
                                      <p:cBhvr>
                                        <p:cTn id="20" dur="500"/>
                                        <p:tgtEl>
                                          <p:spTgt spid="357382"/>
                                        </p:tgtEl>
                                      </p:cBhvr>
                                    </p:animEffect>
                                  </p:childTnLst>
                                </p:cTn>
                              </p:par>
                            </p:childTnLst>
                          </p:cTn>
                        </p:par>
                        <p:par>
                          <p:cTn id="21" fill="hold" nodeType="afterGroup">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357383"/>
                                        </p:tgtEl>
                                        <p:attrNameLst>
                                          <p:attrName>style.visibility</p:attrName>
                                        </p:attrNameLst>
                                      </p:cBhvr>
                                      <p:to>
                                        <p:strVal val="visible"/>
                                      </p:to>
                                    </p:set>
                                    <p:animEffect transition="in" filter="dissolve">
                                      <p:cBhvr>
                                        <p:cTn id="24" dur="500"/>
                                        <p:tgtEl>
                                          <p:spTgt spid="35738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57384"/>
                                        </p:tgtEl>
                                        <p:attrNameLst>
                                          <p:attrName>style.visibility</p:attrName>
                                        </p:attrNameLst>
                                      </p:cBhvr>
                                      <p:to>
                                        <p:strVal val="visible"/>
                                      </p:to>
                                    </p:set>
                                    <p:animEffect transition="in" filter="dissolve">
                                      <p:cBhvr>
                                        <p:cTn id="29" dur="500"/>
                                        <p:tgtEl>
                                          <p:spTgt spid="35738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57385"/>
                                        </p:tgtEl>
                                        <p:attrNameLst>
                                          <p:attrName>style.visibility</p:attrName>
                                        </p:attrNameLst>
                                      </p:cBhvr>
                                      <p:to>
                                        <p:strVal val="visible"/>
                                      </p:to>
                                    </p:set>
                                    <p:animEffect transition="in" filter="dissolve">
                                      <p:cBhvr>
                                        <p:cTn id="34" dur="500"/>
                                        <p:tgtEl>
                                          <p:spTgt spid="35738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57386"/>
                                        </p:tgtEl>
                                        <p:attrNameLst>
                                          <p:attrName>style.visibility</p:attrName>
                                        </p:attrNameLst>
                                      </p:cBhvr>
                                      <p:to>
                                        <p:strVal val="visible"/>
                                      </p:to>
                                    </p:set>
                                    <p:animEffect transition="in" filter="dissolve">
                                      <p:cBhvr>
                                        <p:cTn id="39" dur="500"/>
                                        <p:tgtEl>
                                          <p:spTgt spid="35738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357387"/>
                                        </p:tgtEl>
                                        <p:attrNameLst>
                                          <p:attrName>style.visibility</p:attrName>
                                        </p:attrNameLst>
                                      </p:cBhvr>
                                      <p:to>
                                        <p:strVal val="visible"/>
                                      </p:to>
                                    </p:set>
                                    <p:animEffect transition="in" filter="dissolve">
                                      <p:cBhvr>
                                        <p:cTn id="44" dur="500"/>
                                        <p:tgtEl>
                                          <p:spTgt spid="35738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357390"/>
                                        </p:tgtEl>
                                        <p:attrNameLst>
                                          <p:attrName>style.visibility</p:attrName>
                                        </p:attrNameLst>
                                      </p:cBhvr>
                                      <p:to>
                                        <p:strVal val="visible"/>
                                      </p:to>
                                    </p:set>
                                    <p:animEffect transition="in" filter="dissolve">
                                      <p:cBhvr>
                                        <p:cTn id="49" dur="500"/>
                                        <p:tgtEl>
                                          <p:spTgt spid="357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p:bldP spid="357380" grpId="0" animBg="1"/>
      <p:bldP spid="357381" grpId="0" animBg="1"/>
      <p:bldP spid="357382" grpId="0" animBg="1"/>
      <p:bldP spid="357383" grpId="0" animBg="1"/>
      <p:bldP spid="357384" grpId="0" animBg="1"/>
      <p:bldP spid="357385" grpId="0" animBg="1"/>
      <p:bldP spid="35738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为什么</a:t>
            </a:r>
            <a:r>
              <a:rPr lang="en-US" altLang="zh-CN" smtClean="0">
                <a:sym typeface="Symbol" panose="05050102010706020507" pitchFamily="18" charset="2"/>
              </a:rPr>
              <a:t>TLB</a:t>
            </a:r>
            <a:r>
              <a:rPr lang="zh-CN" altLang="en-US" smtClean="0">
                <a:sym typeface="Symbol" panose="05050102010706020507" pitchFamily="18" charset="2"/>
              </a:rPr>
              <a:t>条目数在</a:t>
            </a:r>
            <a:r>
              <a:rPr lang="en-US" altLang="zh-CN" smtClean="0">
                <a:sym typeface="Symbol" panose="05050102010706020507" pitchFamily="18" charset="2"/>
              </a:rPr>
              <a:t>64-1024</a:t>
            </a:r>
            <a:r>
              <a:rPr lang="zh-CN" altLang="en-US" smtClean="0">
                <a:sym typeface="Symbol" panose="05050102010706020507" pitchFamily="18" charset="2"/>
              </a:rPr>
              <a:t>之间</a:t>
            </a:r>
            <a:r>
              <a:rPr lang="en-US" altLang="zh-CN" smtClean="0">
                <a:sym typeface="Symbol" panose="05050102010706020507" pitchFamily="18" charset="2"/>
              </a:rPr>
              <a:t>?</a:t>
            </a:r>
            <a:endParaRPr lang="zh-CN" altLang="zh-CN" smtClean="0">
              <a:sym typeface="Symbol" panose="05050102010706020507" pitchFamily="18" charset="2"/>
            </a:endParaRPr>
          </a:p>
        </p:txBody>
      </p:sp>
      <p:sp>
        <p:nvSpPr>
          <p:cNvPr id="358403" name="Rectangle 3"/>
          <p:cNvSpPr>
            <a:spLocks noChangeArrowheads="1"/>
          </p:cNvSpPr>
          <p:nvPr/>
        </p:nvSpPr>
        <p:spPr bwMode="auto">
          <a:xfrm>
            <a:off x="765175" y="1158875"/>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t>相比</a:t>
            </a:r>
            <a:r>
              <a:rPr lang="en-US" altLang="zh-CN"/>
              <a:t>2</a:t>
            </a:r>
            <a:r>
              <a:rPr lang="en-US" altLang="zh-CN" baseline="30000"/>
              <a:t>20</a:t>
            </a:r>
            <a:r>
              <a:rPr lang="zh-CN" altLang="en-US"/>
              <a:t>个页，</a:t>
            </a:r>
            <a:r>
              <a:rPr lang="en-US" altLang="zh-CN"/>
              <a:t>64</a:t>
            </a:r>
            <a:r>
              <a:rPr lang="zh-CN" altLang="en-US"/>
              <a:t>很小，为什么</a:t>
            </a:r>
            <a:r>
              <a:rPr lang="en-US" altLang="zh-CN"/>
              <a:t>TLB</a:t>
            </a:r>
            <a:r>
              <a:rPr lang="zh-CN" altLang="en-US"/>
              <a:t>就能起作用</a:t>
            </a:r>
            <a:r>
              <a:rPr lang="en-US" altLang="zh-CN"/>
              <a:t>?</a:t>
            </a:r>
          </a:p>
        </p:txBody>
      </p:sp>
      <p:grpSp>
        <p:nvGrpSpPr>
          <p:cNvPr id="358404" name="Group 4"/>
          <p:cNvGrpSpPr>
            <a:grpSpLocks/>
          </p:cNvGrpSpPr>
          <p:nvPr/>
        </p:nvGrpSpPr>
        <p:grpSpPr bwMode="auto">
          <a:xfrm>
            <a:off x="914400" y="1828800"/>
            <a:ext cx="4419600" cy="603250"/>
            <a:chOff x="576" y="1152"/>
            <a:chExt cx="2784" cy="380"/>
          </a:xfrm>
        </p:grpSpPr>
        <p:sp>
          <p:nvSpPr>
            <p:cNvPr id="72722" name="Rectangle 5"/>
            <p:cNvSpPr>
              <a:spLocks noChangeArrowheads="1"/>
            </p:cNvSpPr>
            <p:nvPr/>
          </p:nvSpPr>
          <p:spPr bwMode="auto">
            <a:xfrm>
              <a:off x="576" y="1152"/>
              <a:ext cx="278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程序的地址访问存在</a:t>
              </a:r>
              <a:r>
                <a:rPr lang="zh-CN" altLang="en-US" sz="2400">
                  <a:solidFill>
                    <a:srgbClr val="FF0000"/>
                  </a:solidFill>
                  <a:sym typeface="Symbol" panose="05050102010706020507" pitchFamily="18" charset="2"/>
                </a:rPr>
                <a:t>局部性</a:t>
              </a:r>
            </a:p>
          </p:txBody>
        </p:sp>
        <p:pic>
          <p:nvPicPr>
            <p:cNvPr id="72723"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31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410" name="Group 10"/>
          <p:cNvGrpSpPr>
            <a:grpSpLocks/>
          </p:cNvGrpSpPr>
          <p:nvPr/>
        </p:nvGrpSpPr>
        <p:grpSpPr bwMode="auto">
          <a:xfrm>
            <a:off x="914400" y="2444750"/>
            <a:ext cx="5029200" cy="603250"/>
            <a:chOff x="576" y="1540"/>
            <a:chExt cx="3168" cy="380"/>
          </a:xfrm>
        </p:grpSpPr>
        <p:sp>
          <p:nvSpPr>
            <p:cNvPr id="72720" name="Rectangle 11"/>
            <p:cNvSpPr>
              <a:spLocks noChangeArrowheads="1"/>
            </p:cNvSpPr>
            <p:nvPr/>
          </p:nvSpPr>
          <p:spPr bwMode="auto">
            <a:xfrm>
              <a:off x="576" y="1540"/>
              <a:ext cx="31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空间局部性</a:t>
              </a:r>
              <a:r>
                <a:rPr lang="en-US" altLang="zh-CN" sz="2400">
                  <a:sym typeface="Symbol" panose="05050102010706020507" pitchFamily="18" charset="2"/>
                </a:rPr>
                <a:t>(</a:t>
              </a:r>
              <a:r>
                <a:rPr lang="en-US" altLang="zh-CN" sz="2400"/>
                <a:t>Locality in Space</a:t>
              </a:r>
              <a:r>
                <a:rPr lang="en-US" altLang="zh-CN" sz="2400">
                  <a:sym typeface="Symbol" panose="05050102010706020507" pitchFamily="18" charset="2"/>
                </a:rPr>
                <a:t>)</a:t>
              </a:r>
            </a:p>
          </p:txBody>
        </p:sp>
        <p:pic>
          <p:nvPicPr>
            <p:cNvPr id="72721" name="Picture 1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68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413" name="Group 13"/>
          <p:cNvGrpSpPr>
            <a:grpSpLocks/>
          </p:cNvGrpSpPr>
          <p:nvPr/>
        </p:nvGrpSpPr>
        <p:grpSpPr bwMode="auto">
          <a:xfrm>
            <a:off x="2039938" y="2971800"/>
            <a:ext cx="4741862" cy="1920875"/>
            <a:chOff x="565" y="2256"/>
            <a:chExt cx="2987" cy="1210"/>
          </a:xfrm>
        </p:grpSpPr>
        <p:sp>
          <p:nvSpPr>
            <p:cNvPr id="72715" name="Line 14"/>
            <p:cNvSpPr>
              <a:spLocks noChangeShapeType="1"/>
            </p:cNvSpPr>
            <p:nvPr/>
          </p:nvSpPr>
          <p:spPr bwMode="auto">
            <a:xfrm flipV="1">
              <a:off x="857" y="3240"/>
              <a:ext cx="2695" cy="24"/>
            </a:xfrm>
            <a:prstGeom prst="line">
              <a:avLst/>
            </a:prstGeom>
            <a:noFill/>
            <a:ln w="38100">
              <a:solidFill>
                <a:srgbClr val="0F0C1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2716" name="Line 15"/>
            <p:cNvSpPr>
              <a:spLocks noChangeShapeType="1"/>
            </p:cNvSpPr>
            <p:nvPr/>
          </p:nvSpPr>
          <p:spPr bwMode="auto">
            <a:xfrm flipV="1">
              <a:off x="857" y="2256"/>
              <a:ext cx="7" cy="1056"/>
            </a:xfrm>
            <a:prstGeom prst="line">
              <a:avLst/>
            </a:prstGeom>
            <a:noFill/>
            <a:ln w="38100">
              <a:solidFill>
                <a:srgbClr val="0F0C1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2717" name="Text Box 16"/>
            <p:cNvSpPr txBox="1">
              <a:spLocks noChangeArrowheads="1"/>
            </p:cNvSpPr>
            <p:nvPr/>
          </p:nvSpPr>
          <p:spPr bwMode="auto">
            <a:xfrm rot="-5400000">
              <a:off x="312" y="2711"/>
              <a:ext cx="7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latin typeface="Comic Sans MS" panose="030F0702030302020204" pitchFamily="66" charset="0"/>
                </a:rPr>
                <a:t>访问概率</a:t>
              </a:r>
            </a:p>
          </p:txBody>
        </p:sp>
        <p:sp>
          <p:nvSpPr>
            <p:cNvPr id="72718" name="Text Box 17"/>
            <p:cNvSpPr txBox="1">
              <a:spLocks noChangeArrowheads="1"/>
            </p:cNvSpPr>
            <p:nvPr/>
          </p:nvSpPr>
          <p:spPr bwMode="auto">
            <a:xfrm>
              <a:off x="2794" y="3216"/>
              <a:ext cx="7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latin typeface="Comic Sans MS" panose="030F0702030302020204" pitchFamily="66" charset="0"/>
                </a:rPr>
                <a:t>内存地址</a:t>
              </a:r>
            </a:p>
          </p:txBody>
        </p:sp>
        <p:sp>
          <p:nvSpPr>
            <p:cNvPr id="72719" name="Freeform 18"/>
            <p:cNvSpPr>
              <a:spLocks/>
            </p:cNvSpPr>
            <p:nvPr/>
          </p:nvSpPr>
          <p:spPr bwMode="auto">
            <a:xfrm>
              <a:off x="988" y="2316"/>
              <a:ext cx="2516" cy="948"/>
            </a:xfrm>
            <a:custGeom>
              <a:avLst/>
              <a:gdLst>
                <a:gd name="T0" fmla="*/ 1 w 4321"/>
                <a:gd name="T1" fmla="*/ 13 h 1207"/>
                <a:gd name="T2" fmla="*/ 1 w 4321"/>
                <a:gd name="T3" fmla="*/ 12 h 1207"/>
                <a:gd name="T4" fmla="*/ 1 w 4321"/>
                <a:gd name="T5" fmla="*/ 10 h 1207"/>
                <a:gd name="T6" fmla="*/ 1 w 4321"/>
                <a:gd name="T7" fmla="*/ 7 h 1207"/>
                <a:gd name="T8" fmla="*/ 1 w 4321"/>
                <a:gd name="T9" fmla="*/ 4 h 1207"/>
                <a:gd name="T10" fmla="*/ 1 w 4321"/>
                <a:gd name="T11" fmla="*/ 2 h 1207"/>
                <a:gd name="T12" fmla="*/ 1 w 4321"/>
                <a:gd name="T13" fmla="*/ 2 h 1207"/>
                <a:gd name="T14" fmla="*/ 1 w 4321"/>
                <a:gd name="T15" fmla="*/ 2 h 1207"/>
                <a:gd name="T16" fmla="*/ 1 w 4321"/>
                <a:gd name="T17" fmla="*/ 2 h 1207"/>
                <a:gd name="T18" fmla="*/ 1 w 4321"/>
                <a:gd name="T19" fmla="*/ 5 h 1207"/>
                <a:gd name="T20" fmla="*/ 1 w 4321"/>
                <a:gd name="T21" fmla="*/ 11 h 1207"/>
                <a:gd name="T22" fmla="*/ 1 w 4321"/>
                <a:gd name="T23" fmla="*/ 12 h 1207"/>
                <a:gd name="T24" fmla="*/ 1 w 4321"/>
                <a:gd name="T25" fmla="*/ 12 h 1207"/>
                <a:gd name="T26" fmla="*/ 1 w 4321"/>
                <a:gd name="T27" fmla="*/ 12 h 1207"/>
                <a:gd name="T28" fmla="*/ 1 w 4321"/>
                <a:gd name="T29" fmla="*/ 12 h 1207"/>
                <a:gd name="T30" fmla="*/ 1 w 4321"/>
                <a:gd name="T31" fmla="*/ 12 h 1207"/>
                <a:gd name="T32" fmla="*/ 1 w 4321"/>
                <a:gd name="T33" fmla="*/ 12 h 1207"/>
                <a:gd name="T34" fmla="*/ 1 w 4321"/>
                <a:gd name="T35" fmla="*/ 12 h 1207"/>
                <a:gd name="T36" fmla="*/ 1 w 4321"/>
                <a:gd name="T37" fmla="*/ 11 h 1207"/>
                <a:gd name="T38" fmla="*/ 1 w 4321"/>
                <a:gd name="T39" fmla="*/ 9 h 1207"/>
                <a:gd name="T40" fmla="*/ 1 w 4321"/>
                <a:gd name="T41" fmla="*/ 5 h 1207"/>
                <a:gd name="T42" fmla="*/ 1 w 4321"/>
                <a:gd name="T43" fmla="*/ 2 h 1207"/>
                <a:gd name="T44" fmla="*/ 1 w 4321"/>
                <a:gd name="T45" fmla="*/ 2 h 1207"/>
                <a:gd name="T46" fmla="*/ 1 w 4321"/>
                <a:gd name="T47" fmla="*/ 2 h 1207"/>
                <a:gd name="T48" fmla="*/ 1 w 4321"/>
                <a:gd name="T49" fmla="*/ 3 h 1207"/>
                <a:gd name="T50" fmla="*/ 1 w 4321"/>
                <a:gd name="T51" fmla="*/ 2 h 1207"/>
                <a:gd name="T52" fmla="*/ 1 w 4321"/>
                <a:gd name="T53" fmla="*/ 3 h 1207"/>
                <a:gd name="T54" fmla="*/ 1 w 4321"/>
                <a:gd name="T55" fmla="*/ 4 h 1207"/>
                <a:gd name="T56" fmla="*/ 1 w 4321"/>
                <a:gd name="T57" fmla="*/ 4 h 1207"/>
                <a:gd name="T58" fmla="*/ 1 w 4321"/>
                <a:gd name="T59" fmla="*/ 5 h 1207"/>
                <a:gd name="T60" fmla="*/ 1 w 4321"/>
                <a:gd name="T61" fmla="*/ 6 h 1207"/>
                <a:gd name="T62" fmla="*/ 1 w 4321"/>
                <a:gd name="T63" fmla="*/ 6 h 1207"/>
                <a:gd name="T64" fmla="*/ 1 w 4321"/>
                <a:gd name="T65" fmla="*/ 7 h 1207"/>
                <a:gd name="T66" fmla="*/ 1 w 4321"/>
                <a:gd name="T67" fmla="*/ 8 h 1207"/>
                <a:gd name="T68" fmla="*/ 1 w 4321"/>
                <a:gd name="T69" fmla="*/ 9 h 1207"/>
                <a:gd name="T70" fmla="*/ 1 w 4321"/>
                <a:gd name="T71" fmla="*/ 11 h 1207"/>
                <a:gd name="T72" fmla="*/ 1 w 4321"/>
                <a:gd name="T73" fmla="*/ 12 h 1207"/>
                <a:gd name="T74" fmla="*/ 1 w 4321"/>
                <a:gd name="T75" fmla="*/ 12 h 1207"/>
                <a:gd name="T76" fmla="*/ 1 w 4321"/>
                <a:gd name="T77" fmla="*/ 12 h 1207"/>
                <a:gd name="T78" fmla="*/ 1 w 4321"/>
                <a:gd name="T79" fmla="*/ 12 h 1207"/>
                <a:gd name="T80" fmla="*/ 1 w 4321"/>
                <a:gd name="T81" fmla="*/ 13 h 1207"/>
                <a:gd name="T82" fmla="*/ 1 w 4321"/>
                <a:gd name="T83" fmla="*/ 12 h 1207"/>
                <a:gd name="T84" fmla="*/ 1 w 4321"/>
                <a:gd name="T85" fmla="*/ 12 h 1207"/>
                <a:gd name="T86" fmla="*/ 1 w 4321"/>
                <a:gd name="T87" fmla="*/ 9 h 1207"/>
                <a:gd name="T88" fmla="*/ 1 w 4321"/>
                <a:gd name="T89" fmla="*/ 4 h 1207"/>
                <a:gd name="T90" fmla="*/ 1 w 4321"/>
                <a:gd name="T91" fmla="*/ 2 h 1207"/>
                <a:gd name="T92" fmla="*/ 1 w 4321"/>
                <a:gd name="T93" fmla="*/ 2 h 1207"/>
                <a:gd name="T94" fmla="*/ 1 w 4321"/>
                <a:gd name="T95" fmla="*/ 2 h 1207"/>
                <a:gd name="T96" fmla="*/ 1 w 4321"/>
                <a:gd name="T97" fmla="*/ 4 h 1207"/>
                <a:gd name="T98" fmla="*/ 1 w 4321"/>
                <a:gd name="T99" fmla="*/ 10 h 1207"/>
                <a:gd name="T100" fmla="*/ 1 w 4321"/>
                <a:gd name="T101" fmla="*/ 12 h 1207"/>
                <a:gd name="T102" fmla="*/ 1 w 4321"/>
                <a:gd name="T103" fmla="*/ 12 h 1207"/>
                <a:gd name="T104" fmla="*/ 1 w 4321"/>
                <a:gd name="T105" fmla="*/ 12 h 1207"/>
                <a:gd name="T106" fmla="*/ 1 w 4321"/>
                <a:gd name="T107" fmla="*/ 12 h 1207"/>
                <a:gd name="T108" fmla="*/ 1 w 4321"/>
                <a:gd name="T109" fmla="*/ 11 h 1207"/>
                <a:gd name="T110" fmla="*/ 1 w 4321"/>
                <a:gd name="T111" fmla="*/ 11 h 1207"/>
                <a:gd name="T112" fmla="*/ 1 w 4321"/>
                <a:gd name="T113" fmla="*/ 12 h 1207"/>
                <a:gd name="T114" fmla="*/ 1 w 4321"/>
                <a:gd name="T115" fmla="*/ 12 h 1207"/>
                <a:gd name="T116" fmla="*/ 1 w 4321"/>
                <a:gd name="T117" fmla="*/ 12 h 1207"/>
                <a:gd name="T118" fmla="*/ 1 w 4321"/>
                <a:gd name="T119" fmla="*/ 12 h 12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321" h="1207">
                  <a:moveTo>
                    <a:pt x="13" y="1207"/>
                  </a:moveTo>
                  <a:cubicBezTo>
                    <a:pt x="9" y="1195"/>
                    <a:pt x="0" y="1184"/>
                    <a:pt x="1" y="1171"/>
                  </a:cubicBezTo>
                  <a:cubicBezTo>
                    <a:pt x="7" y="1120"/>
                    <a:pt x="43" y="1037"/>
                    <a:pt x="73" y="991"/>
                  </a:cubicBezTo>
                  <a:cubicBezTo>
                    <a:pt x="95" y="881"/>
                    <a:pt x="134" y="773"/>
                    <a:pt x="169" y="667"/>
                  </a:cubicBezTo>
                  <a:cubicBezTo>
                    <a:pt x="199" y="576"/>
                    <a:pt x="223" y="482"/>
                    <a:pt x="253" y="391"/>
                  </a:cubicBezTo>
                  <a:cubicBezTo>
                    <a:pt x="278" y="315"/>
                    <a:pt x="269" y="226"/>
                    <a:pt x="301" y="151"/>
                  </a:cubicBezTo>
                  <a:cubicBezTo>
                    <a:pt x="307" y="138"/>
                    <a:pt x="319" y="128"/>
                    <a:pt x="325" y="115"/>
                  </a:cubicBezTo>
                  <a:cubicBezTo>
                    <a:pt x="335" y="92"/>
                    <a:pt x="349" y="43"/>
                    <a:pt x="349" y="43"/>
                  </a:cubicBezTo>
                  <a:cubicBezTo>
                    <a:pt x="379" y="163"/>
                    <a:pt x="341" y="0"/>
                    <a:pt x="373" y="235"/>
                  </a:cubicBezTo>
                  <a:cubicBezTo>
                    <a:pt x="385" y="324"/>
                    <a:pt x="412" y="409"/>
                    <a:pt x="421" y="499"/>
                  </a:cubicBezTo>
                  <a:cubicBezTo>
                    <a:pt x="442" y="700"/>
                    <a:pt x="465" y="897"/>
                    <a:pt x="481" y="1099"/>
                  </a:cubicBezTo>
                  <a:cubicBezTo>
                    <a:pt x="482" y="1112"/>
                    <a:pt x="505" y="1108"/>
                    <a:pt x="517" y="1111"/>
                  </a:cubicBezTo>
                  <a:cubicBezTo>
                    <a:pt x="541" y="1116"/>
                    <a:pt x="565" y="1120"/>
                    <a:pt x="589" y="1123"/>
                  </a:cubicBezTo>
                  <a:cubicBezTo>
                    <a:pt x="625" y="1128"/>
                    <a:pt x="661" y="1131"/>
                    <a:pt x="697" y="1135"/>
                  </a:cubicBezTo>
                  <a:cubicBezTo>
                    <a:pt x="740" y="1149"/>
                    <a:pt x="829" y="1171"/>
                    <a:pt x="829" y="1171"/>
                  </a:cubicBezTo>
                  <a:cubicBezTo>
                    <a:pt x="979" y="1133"/>
                    <a:pt x="792" y="1171"/>
                    <a:pt x="913" y="1171"/>
                  </a:cubicBezTo>
                  <a:cubicBezTo>
                    <a:pt x="926" y="1171"/>
                    <a:pt x="937" y="1162"/>
                    <a:pt x="949" y="1159"/>
                  </a:cubicBezTo>
                  <a:cubicBezTo>
                    <a:pt x="1024" y="1142"/>
                    <a:pt x="1113" y="1118"/>
                    <a:pt x="1189" y="1111"/>
                  </a:cubicBezTo>
                  <a:cubicBezTo>
                    <a:pt x="1265" y="1104"/>
                    <a:pt x="1341" y="1103"/>
                    <a:pt x="1417" y="1099"/>
                  </a:cubicBezTo>
                  <a:cubicBezTo>
                    <a:pt x="1520" y="1133"/>
                    <a:pt x="1516" y="1007"/>
                    <a:pt x="1525" y="931"/>
                  </a:cubicBezTo>
                  <a:cubicBezTo>
                    <a:pt x="1525" y="931"/>
                    <a:pt x="1555" y="631"/>
                    <a:pt x="1561" y="571"/>
                  </a:cubicBezTo>
                  <a:cubicBezTo>
                    <a:pt x="1577" y="410"/>
                    <a:pt x="1609" y="254"/>
                    <a:pt x="1621" y="91"/>
                  </a:cubicBezTo>
                  <a:cubicBezTo>
                    <a:pt x="1631" y="140"/>
                    <a:pt x="1643" y="187"/>
                    <a:pt x="1657" y="235"/>
                  </a:cubicBezTo>
                  <a:cubicBezTo>
                    <a:pt x="1660" y="247"/>
                    <a:pt x="1660" y="262"/>
                    <a:pt x="1669" y="271"/>
                  </a:cubicBezTo>
                  <a:cubicBezTo>
                    <a:pt x="1678" y="280"/>
                    <a:pt x="1693" y="279"/>
                    <a:pt x="1705" y="283"/>
                  </a:cubicBezTo>
                  <a:cubicBezTo>
                    <a:pt x="1761" y="199"/>
                    <a:pt x="1737" y="187"/>
                    <a:pt x="1777" y="247"/>
                  </a:cubicBezTo>
                  <a:cubicBezTo>
                    <a:pt x="1781" y="267"/>
                    <a:pt x="1786" y="287"/>
                    <a:pt x="1789" y="307"/>
                  </a:cubicBezTo>
                  <a:cubicBezTo>
                    <a:pt x="1794" y="339"/>
                    <a:pt x="1783" y="376"/>
                    <a:pt x="1801" y="403"/>
                  </a:cubicBezTo>
                  <a:cubicBezTo>
                    <a:pt x="1812" y="420"/>
                    <a:pt x="1841" y="411"/>
                    <a:pt x="1861" y="415"/>
                  </a:cubicBezTo>
                  <a:cubicBezTo>
                    <a:pt x="1878" y="500"/>
                    <a:pt x="1879" y="456"/>
                    <a:pt x="1849" y="547"/>
                  </a:cubicBezTo>
                  <a:cubicBezTo>
                    <a:pt x="1845" y="559"/>
                    <a:pt x="1841" y="571"/>
                    <a:pt x="1837" y="583"/>
                  </a:cubicBezTo>
                  <a:cubicBezTo>
                    <a:pt x="1833" y="595"/>
                    <a:pt x="1825" y="619"/>
                    <a:pt x="1825" y="619"/>
                  </a:cubicBezTo>
                  <a:cubicBezTo>
                    <a:pt x="1833" y="651"/>
                    <a:pt x="1839" y="684"/>
                    <a:pt x="1849" y="715"/>
                  </a:cubicBezTo>
                  <a:cubicBezTo>
                    <a:pt x="1853" y="727"/>
                    <a:pt x="1858" y="739"/>
                    <a:pt x="1861" y="751"/>
                  </a:cubicBezTo>
                  <a:cubicBezTo>
                    <a:pt x="1870" y="783"/>
                    <a:pt x="1885" y="847"/>
                    <a:pt x="1885" y="847"/>
                  </a:cubicBezTo>
                  <a:cubicBezTo>
                    <a:pt x="1896" y="989"/>
                    <a:pt x="1877" y="995"/>
                    <a:pt x="1957" y="1075"/>
                  </a:cubicBezTo>
                  <a:cubicBezTo>
                    <a:pt x="1974" y="1127"/>
                    <a:pt x="1975" y="1141"/>
                    <a:pt x="2029" y="1159"/>
                  </a:cubicBezTo>
                  <a:cubicBezTo>
                    <a:pt x="2106" y="1149"/>
                    <a:pt x="2181" y="1136"/>
                    <a:pt x="2257" y="1123"/>
                  </a:cubicBezTo>
                  <a:cubicBezTo>
                    <a:pt x="2329" y="1135"/>
                    <a:pt x="2403" y="1138"/>
                    <a:pt x="2473" y="1159"/>
                  </a:cubicBezTo>
                  <a:cubicBezTo>
                    <a:pt x="2497" y="1166"/>
                    <a:pt x="2521" y="1175"/>
                    <a:pt x="2545" y="1183"/>
                  </a:cubicBezTo>
                  <a:cubicBezTo>
                    <a:pt x="2557" y="1187"/>
                    <a:pt x="2581" y="1195"/>
                    <a:pt x="2581" y="1195"/>
                  </a:cubicBezTo>
                  <a:cubicBezTo>
                    <a:pt x="2693" y="1158"/>
                    <a:pt x="2785" y="1144"/>
                    <a:pt x="2905" y="1135"/>
                  </a:cubicBezTo>
                  <a:cubicBezTo>
                    <a:pt x="3012" y="1153"/>
                    <a:pt x="3000" y="1160"/>
                    <a:pt x="3121" y="1147"/>
                  </a:cubicBezTo>
                  <a:cubicBezTo>
                    <a:pt x="3145" y="1053"/>
                    <a:pt x="3144" y="1051"/>
                    <a:pt x="3133" y="931"/>
                  </a:cubicBezTo>
                  <a:cubicBezTo>
                    <a:pt x="3142" y="771"/>
                    <a:pt x="3148" y="610"/>
                    <a:pt x="3169" y="451"/>
                  </a:cubicBezTo>
                  <a:cubicBezTo>
                    <a:pt x="3177" y="388"/>
                    <a:pt x="3190" y="320"/>
                    <a:pt x="3205" y="259"/>
                  </a:cubicBezTo>
                  <a:cubicBezTo>
                    <a:pt x="3211" y="234"/>
                    <a:pt x="3229" y="187"/>
                    <a:pt x="3229" y="187"/>
                  </a:cubicBezTo>
                  <a:cubicBezTo>
                    <a:pt x="3237" y="129"/>
                    <a:pt x="3259" y="74"/>
                    <a:pt x="3241" y="19"/>
                  </a:cubicBezTo>
                  <a:cubicBezTo>
                    <a:pt x="3248" y="175"/>
                    <a:pt x="3258" y="302"/>
                    <a:pt x="3277" y="451"/>
                  </a:cubicBezTo>
                  <a:cubicBezTo>
                    <a:pt x="3286" y="733"/>
                    <a:pt x="3279" y="758"/>
                    <a:pt x="3301" y="967"/>
                  </a:cubicBezTo>
                  <a:cubicBezTo>
                    <a:pt x="3309" y="1040"/>
                    <a:pt x="3300" y="1094"/>
                    <a:pt x="3361" y="1135"/>
                  </a:cubicBezTo>
                  <a:cubicBezTo>
                    <a:pt x="3472" y="1107"/>
                    <a:pt x="3334" y="1135"/>
                    <a:pt x="3481" y="1135"/>
                  </a:cubicBezTo>
                  <a:cubicBezTo>
                    <a:pt x="3509" y="1135"/>
                    <a:pt x="3537" y="1128"/>
                    <a:pt x="3565" y="1123"/>
                  </a:cubicBezTo>
                  <a:cubicBezTo>
                    <a:pt x="3585" y="1120"/>
                    <a:pt x="3605" y="1116"/>
                    <a:pt x="3625" y="1111"/>
                  </a:cubicBezTo>
                  <a:cubicBezTo>
                    <a:pt x="3649" y="1104"/>
                    <a:pt x="3697" y="1087"/>
                    <a:pt x="3697" y="1087"/>
                  </a:cubicBezTo>
                  <a:cubicBezTo>
                    <a:pt x="3790" y="1110"/>
                    <a:pt x="3985" y="1075"/>
                    <a:pt x="3985" y="1075"/>
                  </a:cubicBezTo>
                  <a:cubicBezTo>
                    <a:pt x="4031" y="1080"/>
                    <a:pt x="4093" y="1070"/>
                    <a:pt x="4129" y="1111"/>
                  </a:cubicBezTo>
                  <a:cubicBezTo>
                    <a:pt x="4148" y="1133"/>
                    <a:pt x="4177" y="1183"/>
                    <a:pt x="4177" y="1183"/>
                  </a:cubicBezTo>
                  <a:cubicBezTo>
                    <a:pt x="4193" y="1179"/>
                    <a:pt x="4210" y="1177"/>
                    <a:pt x="4225" y="1171"/>
                  </a:cubicBezTo>
                  <a:cubicBezTo>
                    <a:pt x="4266" y="1154"/>
                    <a:pt x="4276" y="1124"/>
                    <a:pt x="4321" y="1147"/>
                  </a:cubicBezTo>
                </a:path>
              </a:pathLst>
            </a:custGeom>
            <a:noFill/>
            <a:ln w="38100" cap="flat" cmpd="sng">
              <a:solidFill>
                <a:srgbClr val="0F0C1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358419" name="AutoShape 19"/>
          <p:cNvSpPr>
            <a:spLocks noChangeArrowheads="1"/>
          </p:cNvSpPr>
          <p:nvPr/>
        </p:nvSpPr>
        <p:spPr bwMode="auto">
          <a:xfrm rot="10800000">
            <a:off x="2438400" y="4876800"/>
            <a:ext cx="4495800" cy="533400"/>
          </a:xfrm>
          <a:prstGeom prst="wedgeRoundRectCallout">
            <a:avLst>
              <a:gd name="adj1" fmla="val 6495"/>
              <a:gd name="adj2" fmla="val 12678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程序多体现为循环、顺序结构</a:t>
            </a:r>
          </a:p>
        </p:txBody>
      </p:sp>
      <p:grpSp>
        <p:nvGrpSpPr>
          <p:cNvPr id="358423" name="Group 23"/>
          <p:cNvGrpSpPr>
            <a:grpSpLocks/>
          </p:cNvGrpSpPr>
          <p:nvPr/>
        </p:nvGrpSpPr>
        <p:grpSpPr bwMode="auto">
          <a:xfrm>
            <a:off x="1447800" y="5562600"/>
            <a:ext cx="5715000" cy="1050925"/>
            <a:chOff x="912" y="3504"/>
            <a:chExt cx="3600" cy="662"/>
          </a:xfrm>
        </p:grpSpPr>
        <p:sp>
          <p:nvSpPr>
            <p:cNvPr id="72713" name="Text Box 21"/>
            <p:cNvSpPr txBox="1">
              <a:spLocks noChangeArrowheads="1"/>
            </p:cNvSpPr>
            <p:nvPr/>
          </p:nvSpPr>
          <p:spPr bwMode="auto">
            <a:xfrm>
              <a:off x="912" y="3648"/>
              <a:ext cx="3360" cy="51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chemeClr val="accent2"/>
                  </a:solidFill>
                </a:rPr>
                <a:t>局部性又是计算机</a:t>
              </a:r>
            </a:p>
            <a:p>
              <a:pPr algn="ctr" eaLnBrk="1" hangingPunct="1">
                <a:spcBef>
                  <a:spcPct val="0"/>
                </a:spcBef>
                <a:buClrTx/>
                <a:buSzTx/>
                <a:buFontTx/>
                <a:buNone/>
              </a:pPr>
              <a:r>
                <a:rPr lang="zh-CN" altLang="en-US" sz="2400">
                  <a:solidFill>
                    <a:schemeClr val="accent2"/>
                  </a:solidFill>
                </a:rPr>
                <a:t>的一个基本特征</a:t>
              </a:r>
            </a:p>
          </p:txBody>
        </p:sp>
        <p:pic>
          <p:nvPicPr>
            <p:cNvPr id="72714" name="Picture 22" descr="j03012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4" y="3504"/>
              <a:ext cx="76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8403"/>
                                        </p:tgtEl>
                                        <p:attrNameLst>
                                          <p:attrName>style.visibility</p:attrName>
                                        </p:attrNameLst>
                                      </p:cBhvr>
                                      <p:to>
                                        <p:strVal val="visible"/>
                                      </p:to>
                                    </p:set>
                                    <p:animEffect transition="in" filter="dissolve">
                                      <p:cBhvr>
                                        <p:cTn id="7" dur="500"/>
                                        <p:tgtEl>
                                          <p:spTgt spid="358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8404"/>
                                        </p:tgtEl>
                                        <p:attrNameLst>
                                          <p:attrName>style.visibility</p:attrName>
                                        </p:attrNameLst>
                                      </p:cBhvr>
                                      <p:to>
                                        <p:strVal val="visible"/>
                                      </p:to>
                                    </p:set>
                                    <p:animEffect transition="in" filter="dissolve">
                                      <p:cBhvr>
                                        <p:cTn id="12" dur="500"/>
                                        <p:tgtEl>
                                          <p:spTgt spid="358404"/>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58410"/>
                                        </p:tgtEl>
                                        <p:attrNameLst>
                                          <p:attrName>style.visibility</p:attrName>
                                        </p:attrNameLst>
                                      </p:cBhvr>
                                      <p:to>
                                        <p:strVal val="visible"/>
                                      </p:to>
                                    </p:set>
                                    <p:animEffect transition="in" filter="dissolve">
                                      <p:cBhvr>
                                        <p:cTn id="16" dur="500"/>
                                        <p:tgtEl>
                                          <p:spTgt spid="3584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58413"/>
                                        </p:tgtEl>
                                        <p:attrNameLst>
                                          <p:attrName>style.visibility</p:attrName>
                                        </p:attrNameLst>
                                      </p:cBhvr>
                                      <p:to>
                                        <p:strVal val="visible"/>
                                      </p:to>
                                    </p:set>
                                    <p:animEffect transition="in" filter="dissolve">
                                      <p:cBhvr>
                                        <p:cTn id="21" dur="500"/>
                                        <p:tgtEl>
                                          <p:spTgt spid="358413"/>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58419"/>
                                        </p:tgtEl>
                                        <p:attrNameLst>
                                          <p:attrName>style.visibility</p:attrName>
                                        </p:attrNameLst>
                                      </p:cBhvr>
                                      <p:to>
                                        <p:strVal val="visible"/>
                                      </p:to>
                                    </p:set>
                                    <p:animEffect transition="in" filter="dissolve">
                                      <p:cBhvr>
                                        <p:cTn id="25" dur="500"/>
                                        <p:tgtEl>
                                          <p:spTgt spid="358419"/>
                                        </p:tgtEl>
                                      </p:cBhvr>
                                    </p:animEffect>
                                  </p:childTnLst>
                                </p:cTn>
                              </p:par>
                            </p:childTnLst>
                          </p:cTn>
                        </p:par>
                        <p:par>
                          <p:cTn id="26" fill="hold" nodeType="afterGroup">
                            <p:stCondLst>
                              <p:cond delay="1000"/>
                            </p:stCondLst>
                            <p:childTnLst>
                              <p:par>
                                <p:cTn id="27" presetID="3" presetClass="entr" presetSubtype="10" fill="hold" nodeType="afterEffect">
                                  <p:stCondLst>
                                    <p:cond delay="0"/>
                                  </p:stCondLst>
                                  <p:childTnLst>
                                    <p:set>
                                      <p:cBhvr>
                                        <p:cTn id="28" dur="1" fill="hold">
                                          <p:stCondLst>
                                            <p:cond delay="0"/>
                                          </p:stCondLst>
                                        </p:cTn>
                                        <p:tgtEl>
                                          <p:spTgt spid="358423"/>
                                        </p:tgtEl>
                                        <p:attrNameLst>
                                          <p:attrName>style.visibility</p:attrName>
                                        </p:attrNameLst>
                                      </p:cBhvr>
                                      <p:to>
                                        <p:strVal val="visible"/>
                                      </p:to>
                                    </p:set>
                                    <p:animEffect transition="in" filter="blinds(horizontal)">
                                      <p:cBhvr>
                                        <p:cTn id="29" dur="500"/>
                                        <p:tgtEl>
                                          <p:spTgt spid="358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p:bldP spid="3584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TLB</a:t>
            </a:r>
            <a:r>
              <a:rPr lang="zh-CN" altLang="en-US" smtClean="0">
                <a:sym typeface="Symbol" panose="05050102010706020507" pitchFamily="18" charset="2"/>
              </a:rPr>
              <a:t>条目少，页表项多  </a:t>
            </a:r>
            <a:r>
              <a:rPr lang="en-US" altLang="zh-CN" smtClean="0">
                <a:sym typeface="Symbol" panose="05050102010706020507" pitchFamily="18" charset="2"/>
              </a:rPr>
              <a:t>TLB</a:t>
            </a:r>
            <a:r>
              <a:rPr lang="zh-CN" altLang="en-US" smtClean="0">
                <a:sym typeface="Symbol" panose="05050102010706020507" pitchFamily="18" charset="2"/>
              </a:rPr>
              <a:t>动态变化</a:t>
            </a:r>
            <a:endParaRPr lang="zh-CN" altLang="zh-CN" smtClean="0">
              <a:sym typeface="Symbol" panose="05050102010706020507" pitchFamily="18" charset="2"/>
            </a:endParaRPr>
          </a:p>
        </p:txBody>
      </p:sp>
      <p:grpSp>
        <p:nvGrpSpPr>
          <p:cNvPr id="359427" name="Group 3"/>
          <p:cNvGrpSpPr>
            <a:grpSpLocks/>
          </p:cNvGrpSpPr>
          <p:nvPr/>
        </p:nvGrpSpPr>
        <p:grpSpPr bwMode="auto">
          <a:xfrm>
            <a:off x="914400" y="1066800"/>
            <a:ext cx="6934200" cy="603250"/>
            <a:chOff x="576" y="1152"/>
            <a:chExt cx="4368" cy="380"/>
          </a:xfrm>
        </p:grpSpPr>
        <p:sp>
          <p:nvSpPr>
            <p:cNvPr id="73748" name="Rectangle 4"/>
            <p:cNvSpPr>
              <a:spLocks noChangeArrowheads="1"/>
            </p:cNvSpPr>
            <p:nvPr/>
          </p:nvSpPr>
          <p:spPr bwMode="auto">
            <a:xfrm>
              <a:off x="576" y="1152"/>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如果</a:t>
              </a:r>
              <a:r>
                <a:rPr lang="en-US" altLang="zh-CN" sz="2400">
                  <a:solidFill>
                    <a:srgbClr val="FF0000"/>
                  </a:solidFill>
                  <a:sym typeface="Symbol" panose="05050102010706020507" pitchFamily="18" charset="2"/>
                </a:rPr>
                <a:t>TLB</a:t>
              </a:r>
              <a:r>
                <a:rPr lang="zh-CN" altLang="en-US" sz="2400">
                  <a:solidFill>
                    <a:srgbClr val="FF0000"/>
                  </a:solidFill>
                  <a:sym typeface="Symbol" panose="05050102010706020507" pitchFamily="18" charset="2"/>
                </a:rPr>
                <a:t>未命中，可将查到的页表项载入</a:t>
              </a:r>
              <a:r>
                <a:rPr lang="en-US" altLang="zh-CN" sz="2400">
                  <a:solidFill>
                    <a:srgbClr val="FF0000"/>
                  </a:solidFill>
                  <a:sym typeface="Symbol" panose="05050102010706020507" pitchFamily="18" charset="2"/>
                </a:rPr>
                <a:t>TLB</a:t>
              </a:r>
            </a:p>
          </p:txBody>
        </p:sp>
        <p:pic>
          <p:nvPicPr>
            <p:cNvPr id="73749" name="Picture 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31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30" name="Group 6"/>
          <p:cNvGrpSpPr>
            <a:grpSpLocks/>
          </p:cNvGrpSpPr>
          <p:nvPr/>
        </p:nvGrpSpPr>
        <p:grpSpPr bwMode="auto">
          <a:xfrm>
            <a:off x="914400" y="1682750"/>
            <a:ext cx="7162800" cy="603250"/>
            <a:chOff x="576" y="1540"/>
            <a:chExt cx="4512" cy="380"/>
          </a:xfrm>
        </p:grpSpPr>
        <p:sp>
          <p:nvSpPr>
            <p:cNvPr id="73746" name="Rectangle 7"/>
            <p:cNvSpPr>
              <a:spLocks noChangeArrowheads="1"/>
            </p:cNvSpPr>
            <p:nvPr/>
          </p:nvSpPr>
          <p:spPr bwMode="auto">
            <a:xfrm>
              <a:off x="576" y="1540"/>
              <a:ext cx="4512"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如果</a:t>
              </a:r>
              <a:r>
                <a:rPr lang="en-US" altLang="zh-CN" sz="2400">
                  <a:solidFill>
                    <a:srgbClr val="FF0000"/>
                  </a:solidFill>
                  <a:sym typeface="Symbol" panose="05050102010706020507" pitchFamily="18" charset="2"/>
                </a:rPr>
                <a:t>TLB</a:t>
              </a:r>
              <a:r>
                <a:rPr lang="zh-CN" altLang="en-US" sz="2400">
                  <a:solidFill>
                    <a:srgbClr val="FF0000"/>
                  </a:solidFill>
                  <a:sym typeface="Symbol" panose="05050102010706020507" pitchFamily="18" charset="2"/>
                </a:rPr>
                <a:t>已经满了，需要选择一个条目来替换</a:t>
              </a:r>
            </a:p>
          </p:txBody>
        </p:sp>
        <p:pic>
          <p:nvPicPr>
            <p:cNvPr id="73747" name="Picture 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68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33" name="Group 9"/>
          <p:cNvGrpSpPr>
            <a:grpSpLocks/>
          </p:cNvGrpSpPr>
          <p:nvPr/>
        </p:nvGrpSpPr>
        <p:grpSpPr bwMode="auto">
          <a:xfrm>
            <a:off x="914400" y="3505200"/>
            <a:ext cx="7162800" cy="603250"/>
            <a:chOff x="576" y="1444"/>
            <a:chExt cx="4512" cy="380"/>
          </a:xfrm>
        </p:grpSpPr>
        <p:sp>
          <p:nvSpPr>
            <p:cNvPr id="73744" name="Rectangle 10"/>
            <p:cNvSpPr>
              <a:spLocks noChangeArrowheads="1"/>
            </p:cNvSpPr>
            <p:nvPr/>
          </p:nvSpPr>
          <p:spPr bwMode="auto">
            <a:xfrm>
              <a:off x="576" y="1444"/>
              <a:ext cx="4512"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进程切换后，所有的</a:t>
              </a:r>
              <a:r>
                <a:rPr lang="en-US" altLang="zh-CN" sz="2400">
                  <a:solidFill>
                    <a:srgbClr val="FF0000"/>
                  </a:solidFill>
                  <a:sym typeface="Symbol" panose="05050102010706020507" pitchFamily="18" charset="2"/>
                </a:rPr>
                <a:t>TLB</a:t>
              </a:r>
              <a:r>
                <a:rPr lang="zh-CN" altLang="en-US" sz="2400">
                  <a:solidFill>
                    <a:srgbClr val="FF0000"/>
                  </a:solidFill>
                  <a:sym typeface="Symbol" panose="05050102010706020507" pitchFamily="18" charset="2"/>
                </a:rPr>
                <a:t>表项都变为无效</a:t>
              </a:r>
              <a:r>
                <a:rPr lang="en-US" altLang="zh-CN" sz="2400">
                  <a:sym typeface="Symbol" panose="05050102010706020507" pitchFamily="18" charset="2"/>
                </a:rPr>
                <a:t>(</a:t>
              </a:r>
              <a:r>
                <a:rPr lang="en-US" altLang="zh-CN" sz="2400">
                  <a:solidFill>
                    <a:srgbClr val="FF0000"/>
                  </a:solidFill>
                  <a:sym typeface="Symbol" panose="05050102010706020507" pitchFamily="18" charset="2"/>
                </a:rPr>
                <a:t>flush</a:t>
              </a:r>
              <a:r>
                <a:rPr lang="en-US" altLang="zh-CN" sz="2400">
                  <a:sym typeface="Symbol" panose="05050102010706020507" pitchFamily="18" charset="2"/>
                </a:rPr>
                <a:t>)</a:t>
              </a:r>
            </a:p>
          </p:txBody>
        </p:sp>
        <p:pic>
          <p:nvPicPr>
            <p:cNvPr id="73745" name="Picture 11"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59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36" name="Group 12"/>
          <p:cNvGrpSpPr>
            <a:grpSpLocks/>
          </p:cNvGrpSpPr>
          <p:nvPr/>
        </p:nvGrpSpPr>
        <p:grpSpPr bwMode="auto">
          <a:xfrm>
            <a:off x="914400" y="2292350"/>
            <a:ext cx="7162800" cy="1114425"/>
            <a:chOff x="576" y="1444"/>
            <a:chExt cx="4512" cy="702"/>
          </a:xfrm>
        </p:grpSpPr>
        <p:sp>
          <p:nvSpPr>
            <p:cNvPr id="73742" name="Rectangle 13"/>
            <p:cNvSpPr>
              <a:spLocks noChangeArrowheads="1"/>
            </p:cNvSpPr>
            <p:nvPr/>
          </p:nvSpPr>
          <p:spPr bwMode="auto">
            <a:xfrm>
              <a:off x="576" y="1444"/>
              <a:ext cx="4512"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有些时候希望某些条目固定下来</a:t>
              </a:r>
              <a:r>
                <a:rPr lang="en-US" altLang="zh-CN" sz="2400">
                  <a:sym typeface="Symbol" panose="05050102010706020507" pitchFamily="18" charset="2"/>
                </a:rPr>
                <a:t>(</a:t>
              </a:r>
              <a:r>
                <a:rPr lang="zh-CN" altLang="en-US" sz="2400">
                  <a:sym typeface="Symbol" panose="05050102010706020507" pitchFamily="18" charset="2"/>
                </a:rPr>
                <a:t>如内核代码</a:t>
              </a:r>
              <a:r>
                <a:rPr lang="en-US" altLang="zh-CN" sz="2400">
                  <a:sym typeface="Symbol" panose="05050102010706020507" pitchFamily="18" charset="2"/>
                </a:rPr>
                <a:t>)</a:t>
              </a:r>
              <a:r>
                <a:rPr lang="zh-CN" altLang="en-US" sz="2400">
                  <a:sym typeface="Symbol" panose="05050102010706020507" pitchFamily="18" charset="2"/>
                </a:rPr>
                <a:t>，某些</a:t>
              </a:r>
              <a:r>
                <a:rPr lang="en-US" altLang="zh-CN" sz="2400">
                  <a:sym typeface="Symbol" panose="05050102010706020507" pitchFamily="18" charset="2"/>
                </a:rPr>
                <a:t>TLB</a:t>
              </a:r>
              <a:r>
                <a:rPr lang="zh-CN" altLang="en-US" sz="2400">
                  <a:sym typeface="Symbol" panose="05050102010706020507" pitchFamily="18" charset="2"/>
                </a:rPr>
                <a:t>的设计有这样的功能，不被选择替换</a:t>
              </a:r>
            </a:p>
          </p:txBody>
        </p:sp>
        <p:pic>
          <p:nvPicPr>
            <p:cNvPr id="73743" name="Picture 1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6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39" name="Group 15"/>
          <p:cNvGrpSpPr>
            <a:grpSpLocks/>
          </p:cNvGrpSpPr>
          <p:nvPr/>
        </p:nvGrpSpPr>
        <p:grpSpPr bwMode="auto">
          <a:xfrm>
            <a:off x="914400" y="4038600"/>
            <a:ext cx="7086600" cy="1643063"/>
            <a:chOff x="576" y="2736"/>
            <a:chExt cx="4464" cy="1035"/>
          </a:xfrm>
        </p:grpSpPr>
        <p:sp>
          <p:nvSpPr>
            <p:cNvPr id="73740" name="Rectangle 16"/>
            <p:cNvSpPr>
              <a:spLocks noChangeArrowheads="1"/>
            </p:cNvSpPr>
            <p:nvPr/>
          </p:nvSpPr>
          <p:spPr bwMode="auto">
            <a:xfrm>
              <a:off x="576" y="2736"/>
              <a:ext cx="4464"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如果进程马上又切换回来，则这种策略就很低效。有的</a:t>
              </a:r>
              <a:r>
                <a:rPr lang="en-US" altLang="zh-CN" sz="2400">
                  <a:sym typeface="Symbol" panose="05050102010706020507" pitchFamily="18" charset="2"/>
                </a:rPr>
                <a:t>TLB</a:t>
              </a:r>
              <a:r>
                <a:rPr lang="zh-CN" altLang="en-US" sz="2400">
                  <a:sym typeface="Symbol" panose="05050102010706020507" pitchFamily="18" charset="2"/>
                </a:rPr>
                <a:t>设计中条目项保存</a:t>
              </a:r>
              <a:r>
                <a:rPr lang="en-US" altLang="zh-CN" sz="2400">
                  <a:sym typeface="Symbol" panose="05050102010706020507" pitchFamily="18" charset="2"/>
                </a:rPr>
                <a:t>ASID(Address-space identifier)</a:t>
              </a:r>
              <a:r>
                <a:rPr lang="zh-CN" altLang="en-US" sz="2400">
                  <a:sym typeface="Symbol" panose="05050102010706020507" pitchFamily="18" charset="2"/>
                </a:rPr>
                <a:t>，此时不需要</a:t>
              </a:r>
              <a:r>
                <a:rPr lang="en-US" altLang="zh-CN" sz="2400">
                  <a:sym typeface="Symbol" panose="05050102010706020507" pitchFamily="18" charset="2"/>
                </a:rPr>
                <a:t>flush</a:t>
              </a:r>
              <a:r>
                <a:rPr lang="zh-CN" altLang="en-US" sz="2400">
                  <a:sym typeface="Symbol" panose="05050102010706020507" pitchFamily="18" charset="2"/>
                </a:rPr>
                <a:t>。</a:t>
              </a:r>
            </a:p>
          </p:txBody>
        </p:sp>
        <p:pic>
          <p:nvPicPr>
            <p:cNvPr id="73741" name="Picture 1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290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42" name="Group 18"/>
          <p:cNvGrpSpPr>
            <a:grpSpLocks/>
          </p:cNvGrpSpPr>
          <p:nvPr/>
        </p:nvGrpSpPr>
        <p:grpSpPr bwMode="auto">
          <a:xfrm>
            <a:off x="5562600" y="1066800"/>
            <a:ext cx="3352800" cy="4876800"/>
            <a:chOff x="3504" y="672"/>
            <a:chExt cx="2112" cy="3072"/>
          </a:xfrm>
        </p:grpSpPr>
        <p:sp>
          <p:nvSpPr>
            <p:cNvPr id="73737" name="Text Box 19"/>
            <p:cNvSpPr txBox="1">
              <a:spLocks noChangeArrowheads="1"/>
            </p:cNvSpPr>
            <p:nvPr/>
          </p:nvSpPr>
          <p:spPr bwMode="auto">
            <a:xfrm>
              <a:off x="5034" y="672"/>
              <a:ext cx="582" cy="307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solidFill>
                    <a:srgbClr val="FF0000"/>
                  </a:solidFill>
                </a:rPr>
                <a:t>许多东西</a:t>
              </a:r>
              <a:r>
                <a:rPr lang="zh-CN" altLang="en-US" sz="2400" dirty="0" smtClean="0">
                  <a:solidFill>
                    <a:srgbClr val="FF0000"/>
                  </a:solidFill>
                </a:rPr>
                <a:t>都与操作系统管理有关，提升资源管理的效率和质量</a:t>
              </a:r>
              <a:endParaRPr lang="zh-CN" altLang="en-US" sz="2400" dirty="0">
                <a:solidFill>
                  <a:srgbClr val="FF0000"/>
                </a:solidFill>
              </a:endParaRPr>
            </a:p>
          </p:txBody>
        </p:sp>
        <p:sp>
          <p:nvSpPr>
            <p:cNvPr id="73738" name="Line 20"/>
            <p:cNvSpPr>
              <a:spLocks noChangeShapeType="1"/>
            </p:cNvSpPr>
            <p:nvPr/>
          </p:nvSpPr>
          <p:spPr bwMode="auto">
            <a:xfrm flipH="1" flipV="1">
              <a:off x="3504" y="1776"/>
              <a:ext cx="1728" cy="48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Line 21"/>
            <p:cNvSpPr>
              <a:spLocks noChangeShapeType="1"/>
            </p:cNvSpPr>
            <p:nvPr/>
          </p:nvSpPr>
          <p:spPr bwMode="auto">
            <a:xfrm flipH="1">
              <a:off x="3744" y="2256"/>
              <a:ext cx="1488" cy="91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9427"/>
                                        </p:tgtEl>
                                        <p:attrNameLst>
                                          <p:attrName>style.visibility</p:attrName>
                                        </p:attrNameLst>
                                      </p:cBhvr>
                                      <p:to>
                                        <p:strVal val="visible"/>
                                      </p:to>
                                    </p:set>
                                    <p:animEffect transition="in" filter="dissolve">
                                      <p:cBhvr>
                                        <p:cTn id="7" dur="500"/>
                                        <p:tgtEl>
                                          <p:spTgt spid="3594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9430"/>
                                        </p:tgtEl>
                                        <p:attrNameLst>
                                          <p:attrName>style.visibility</p:attrName>
                                        </p:attrNameLst>
                                      </p:cBhvr>
                                      <p:to>
                                        <p:strVal val="visible"/>
                                      </p:to>
                                    </p:set>
                                    <p:animEffect transition="in" filter="dissolve">
                                      <p:cBhvr>
                                        <p:cTn id="12" dur="500"/>
                                        <p:tgtEl>
                                          <p:spTgt spid="3594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59436"/>
                                        </p:tgtEl>
                                        <p:attrNameLst>
                                          <p:attrName>style.visibility</p:attrName>
                                        </p:attrNameLst>
                                      </p:cBhvr>
                                      <p:to>
                                        <p:strVal val="visible"/>
                                      </p:to>
                                    </p:set>
                                    <p:animEffect transition="in" filter="dissolve">
                                      <p:cBhvr>
                                        <p:cTn id="17" dur="500"/>
                                        <p:tgtEl>
                                          <p:spTgt spid="3594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59433"/>
                                        </p:tgtEl>
                                        <p:attrNameLst>
                                          <p:attrName>style.visibility</p:attrName>
                                        </p:attrNameLst>
                                      </p:cBhvr>
                                      <p:to>
                                        <p:strVal val="visible"/>
                                      </p:to>
                                    </p:set>
                                    <p:animEffect transition="in" filter="dissolve">
                                      <p:cBhvr>
                                        <p:cTn id="22" dur="500"/>
                                        <p:tgtEl>
                                          <p:spTgt spid="3594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59439"/>
                                        </p:tgtEl>
                                        <p:attrNameLst>
                                          <p:attrName>style.visibility</p:attrName>
                                        </p:attrNameLst>
                                      </p:cBhvr>
                                      <p:to>
                                        <p:strVal val="visible"/>
                                      </p:to>
                                    </p:set>
                                    <p:animEffect transition="in" filter="dissolve">
                                      <p:cBhvr>
                                        <p:cTn id="27" dur="500"/>
                                        <p:tgtEl>
                                          <p:spTgt spid="3594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2" fill="hold" nodeType="clickEffect">
                                  <p:stCondLst>
                                    <p:cond delay="0"/>
                                  </p:stCondLst>
                                  <p:childTnLst>
                                    <p:set>
                                      <p:cBhvr>
                                        <p:cTn id="31" dur="1" fill="hold">
                                          <p:stCondLst>
                                            <p:cond delay="0"/>
                                          </p:stCondLst>
                                        </p:cTn>
                                        <p:tgtEl>
                                          <p:spTgt spid="359442"/>
                                        </p:tgtEl>
                                        <p:attrNameLst>
                                          <p:attrName>style.visibility</p:attrName>
                                        </p:attrNameLst>
                                      </p:cBhvr>
                                      <p:to>
                                        <p:strVal val="visible"/>
                                      </p:to>
                                    </p:set>
                                    <p:anim calcmode="lin" valueType="num">
                                      <p:cBhvr>
                                        <p:cTn id="32" dur="500" fill="hold"/>
                                        <p:tgtEl>
                                          <p:spTgt spid="359442"/>
                                        </p:tgtEl>
                                        <p:attrNameLst>
                                          <p:attrName>ppt_x</p:attrName>
                                        </p:attrNameLst>
                                      </p:cBhvr>
                                      <p:tavLst>
                                        <p:tav tm="0">
                                          <p:val>
                                            <p:strVal val="#ppt_x+#ppt_w/2"/>
                                          </p:val>
                                        </p:tav>
                                        <p:tav tm="100000">
                                          <p:val>
                                            <p:strVal val="#ppt_x"/>
                                          </p:val>
                                        </p:tav>
                                      </p:tavLst>
                                    </p:anim>
                                    <p:anim calcmode="lin" valueType="num">
                                      <p:cBhvr>
                                        <p:cTn id="33" dur="500" fill="hold"/>
                                        <p:tgtEl>
                                          <p:spTgt spid="359442"/>
                                        </p:tgtEl>
                                        <p:attrNameLst>
                                          <p:attrName>ppt_y</p:attrName>
                                        </p:attrNameLst>
                                      </p:cBhvr>
                                      <p:tavLst>
                                        <p:tav tm="0">
                                          <p:val>
                                            <p:strVal val="#ppt_y"/>
                                          </p:val>
                                        </p:tav>
                                        <p:tav tm="100000">
                                          <p:val>
                                            <p:strVal val="#ppt_y"/>
                                          </p:val>
                                        </p:tav>
                                      </p:tavLst>
                                    </p:anim>
                                    <p:anim calcmode="lin" valueType="num">
                                      <p:cBhvr>
                                        <p:cTn id="34" dur="500" fill="hold"/>
                                        <p:tgtEl>
                                          <p:spTgt spid="359442"/>
                                        </p:tgtEl>
                                        <p:attrNameLst>
                                          <p:attrName>ppt_w</p:attrName>
                                        </p:attrNameLst>
                                      </p:cBhvr>
                                      <p:tavLst>
                                        <p:tav tm="0">
                                          <p:val>
                                            <p:fltVal val="0"/>
                                          </p:val>
                                        </p:tav>
                                        <p:tav tm="100000">
                                          <p:val>
                                            <p:strVal val="#ppt_w"/>
                                          </p:val>
                                        </p:tav>
                                      </p:tavLst>
                                    </p:anim>
                                    <p:anim calcmode="lin" valueType="num">
                                      <p:cBhvr>
                                        <p:cTn id="35" dur="500" fill="hold"/>
                                        <p:tgtEl>
                                          <p:spTgt spid="3594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81000" y="304800"/>
            <a:ext cx="8534400" cy="676275"/>
          </a:xfrm>
        </p:spPr>
        <p:txBody>
          <a:bodyPr/>
          <a:lstStyle/>
          <a:p>
            <a:pPr eaLnBrk="1" hangingPunct="1"/>
            <a:r>
              <a:rPr lang="zh-CN" altLang="en-US" smtClean="0">
                <a:sym typeface="Symbol" panose="05050102010706020507" pitchFamily="18" charset="2"/>
              </a:rPr>
              <a:t>分页技术总结</a:t>
            </a:r>
            <a:endParaRPr lang="zh-CN" altLang="zh-CN" smtClean="0">
              <a:sym typeface="Symbol" panose="05050102010706020507" pitchFamily="18" charset="2"/>
            </a:endParaRPr>
          </a:p>
        </p:txBody>
      </p:sp>
      <p:grpSp>
        <p:nvGrpSpPr>
          <p:cNvPr id="361475" name="Group 3"/>
          <p:cNvGrpSpPr>
            <a:grpSpLocks/>
          </p:cNvGrpSpPr>
          <p:nvPr/>
        </p:nvGrpSpPr>
        <p:grpSpPr bwMode="auto">
          <a:xfrm>
            <a:off x="1143000" y="1828800"/>
            <a:ext cx="7696200" cy="609600"/>
            <a:chOff x="720" y="1152"/>
            <a:chExt cx="4848" cy="384"/>
          </a:xfrm>
        </p:grpSpPr>
        <p:sp>
          <p:nvSpPr>
            <p:cNvPr id="74772" name="Rectangle 4"/>
            <p:cNvSpPr>
              <a:spLocks noChangeArrowheads="1"/>
            </p:cNvSpPr>
            <p:nvPr/>
          </p:nvSpPr>
          <p:spPr bwMode="auto">
            <a:xfrm>
              <a:off x="720" y="1152"/>
              <a:ext cx="4848" cy="3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smtClean="0"/>
                <a:t>逻辑地址空间</a:t>
              </a:r>
              <a:r>
                <a:rPr lang="zh-CN" altLang="en-US" sz="2400" dirty="0"/>
                <a:t>和内存都分割大小相等的片</a:t>
              </a:r>
              <a:r>
                <a:rPr lang="en-US" altLang="zh-CN" sz="2400" dirty="0">
                  <a:solidFill>
                    <a:srgbClr val="FF0000"/>
                  </a:solidFill>
                </a:rPr>
                <a:t>(</a:t>
              </a:r>
              <a:r>
                <a:rPr lang="zh-CN" altLang="en-US" sz="2400" dirty="0">
                  <a:solidFill>
                    <a:srgbClr val="FF0000"/>
                  </a:solidFill>
                </a:rPr>
                <a:t>页和页框</a:t>
              </a:r>
              <a:r>
                <a:rPr lang="en-US" altLang="zh-CN" sz="2400" dirty="0">
                  <a:solidFill>
                    <a:srgbClr val="FF0000"/>
                  </a:solidFill>
                </a:rPr>
                <a:t>)</a:t>
              </a:r>
            </a:p>
          </p:txBody>
        </p:sp>
        <p:pic>
          <p:nvPicPr>
            <p:cNvPr id="74773" name="Picture 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78" name="Group 6"/>
          <p:cNvGrpSpPr>
            <a:grpSpLocks/>
          </p:cNvGrpSpPr>
          <p:nvPr/>
        </p:nvGrpSpPr>
        <p:grpSpPr bwMode="auto">
          <a:xfrm>
            <a:off x="1143000" y="2368550"/>
            <a:ext cx="7696200" cy="603250"/>
            <a:chOff x="720" y="1492"/>
            <a:chExt cx="4848" cy="380"/>
          </a:xfrm>
        </p:grpSpPr>
        <p:sp>
          <p:nvSpPr>
            <p:cNvPr id="74770" name="Rectangle 7"/>
            <p:cNvSpPr>
              <a:spLocks noChangeArrowheads="1"/>
            </p:cNvSpPr>
            <p:nvPr/>
          </p:nvSpPr>
          <p:spPr bwMode="auto">
            <a:xfrm>
              <a:off x="720" y="149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每个进程用页表</a:t>
              </a:r>
              <a:r>
                <a:rPr lang="en-US" altLang="zh-CN" sz="2400"/>
                <a:t>(</a:t>
              </a:r>
              <a:r>
                <a:rPr lang="zh-CN" altLang="en-US" sz="2400"/>
                <a:t>多级、反向等</a:t>
              </a:r>
              <a:r>
                <a:rPr lang="en-US" altLang="zh-CN" sz="2400"/>
                <a:t>)</a:t>
              </a:r>
              <a:r>
                <a:rPr lang="zh-CN" altLang="en-US" sz="2400"/>
                <a:t>建立页和页框的映射</a:t>
              </a:r>
            </a:p>
          </p:txBody>
        </p:sp>
        <p:pic>
          <p:nvPicPr>
            <p:cNvPr id="74771" name="Picture 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66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1" name="Group 9"/>
          <p:cNvGrpSpPr>
            <a:grpSpLocks/>
          </p:cNvGrpSpPr>
          <p:nvPr/>
        </p:nvGrpSpPr>
        <p:grpSpPr bwMode="auto">
          <a:xfrm>
            <a:off x="1143000" y="3511550"/>
            <a:ext cx="7696200" cy="603250"/>
            <a:chOff x="720" y="2185"/>
            <a:chExt cx="4848" cy="380"/>
          </a:xfrm>
        </p:grpSpPr>
        <p:sp>
          <p:nvSpPr>
            <p:cNvPr id="74768" name="Rectangle 10"/>
            <p:cNvSpPr>
              <a:spLocks noChangeArrowheads="1"/>
            </p:cNvSpPr>
            <p:nvPr/>
          </p:nvSpPr>
          <p:spPr bwMode="auto">
            <a:xfrm>
              <a:off x="720" y="2185"/>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逻辑地址</a:t>
              </a:r>
              <a:r>
                <a:rPr lang="zh-CN" altLang="en-US" sz="2400">
                  <a:solidFill>
                    <a:srgbClr val="FF0000"/>
                  </a:solidFill>
                </a:rPr>
                <a:t>通过页表算出物理地址</a:t>
              </a:r>
              <a:r>
                <a:rPr lang="zh-CN" altLang="en-US" sz="2400"/>
                <a:t>，到达内存</a:t>
              </a:r>
            </a:p>
          </p:txBody>
        </p:sp>
        <p:pic>
          <p:nvPicPr>
            <p:cNvPr id="74769" name="Picture 11"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33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4" name="Group 12"/>
          <p:cNvGrpSpPr>
            <a:grpSpLocks/>
          </p:cNvGrpSpPr>
          <p:nvPr/>
        </p:nvGrpSpPr>
        <p:grpSpPr bwMode="auto">
          <a:xfrm>
            <a:off x="1143000" y="4121150"/>
            <a:ext cx="7696200" cy="603250"/>
            <a:chOff x="720" y="2500"/>
            <a:chExt cx="4848" cy="380"/>
          </a:xfrm>
        </p:grpSpPr>
        <p:sp>
          <p:nvSpPr>
            <p:cNvPr id="74766" name="Rectangle 13"/>
            <p:cNvSpPr>
              <a:spLocks noChangeArrowheads="1"/>
            </p:cNvSpPr>
            <p:nvPr/>
          </p:nvSpPr>
          <p:spPr bwMode="auto">
            <a:xfrm>
              <a:off x="720" y="2500"/>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进程切换时，页表跟着切换</a:t>
              </a:r>
            </a:p>
          </p:txBody>
        </p:sp>
        <p:pic>
          <p:nvPicPr>
            <p:cNvPr id="74767" name="Picture 1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67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7" name="Group 15"/>
          <p:cNvGrpSpPr>
            <a:grpSpLocks/>
          </p:cNvGrpSpPr>
          <p:nvPr/>
        </p:nvGrpSpPr>
        <p:grpSpPr bwMode="auto">
          <a:xfrm>
            <a:off x="1143000" y="2895600"/>
            <a:ext cx="7696200" cy="603250"/>
            <a:chOff x="720" y="1828"/>
            <a:chExt cx="4848" cy="380"/>
          </a:xfrm>
        </p:grpSpPr>
        <p:sp>
          <p:nvSpPr>
            <p:cNvPr id="74764" name="Rectangle 16"/>
            <p:cNvSpPr>
              <a:spLocks noChangeArrowheads="1"/>
            </p:cNvSpPr>
            <p:nvPr/>
          </p:nvSpPr>
          <p:spPr bwMode="auto">
            <a:xfrm>
              <a:off x="720" y="1828"/>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进程创建时申请页，可用</a:t>
              </a:r>
              <a:r>
                <a:rPr lang="zh-CN" altLang="en-US" sz="2400">
                  <a:solidFill>
                    <a:srgbClr val="FF0000"/>
                  </a:solidFill>
                </a:rPr>
                <a:t>表、位图</a:t>
              </a:r>
              <a:r>
                <a:rPr lang="zh-CN" altLang="en-US" sz="2400"/>
                <a:t>等结构管理空闲页</a:t>
              </a:r>
              <a:endParaRPr lang="zh-CN" altLang="en-US" sz="2400">
                <a:solidFill>
                  <a:srgbClr val="FF0000"/>
                </a:solidFill>
              </a:endParaRPr>
            </a:p>
          </p:txBody>
        </p:sp>
        <p:pic>
          <p:nvPicPr>
            <p:cNvPr id="74765" name="Picture 1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9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1490" name="Rectangle 18"/>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实现机理</a:t>
            </a:r>
          </a:p>
        </p:txBody>
      </p:sp>
      <p:sp>
        <p:nvSpPr>
          <p:cNvPr id="361491" name="Rectangle 19"/>
          <p:cNvSpPr>
            <a:spLocks noChangeArrowheads="1"/>
          </p:cNvSpPr>
          <p:nvPr/>
        </p:nvSpPr>
        <p:spPr bwMode="auto">
          <a:xfrm>
            <a:off x="762000" y="4849813"/>
            <a:ext cx="7848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优点：靠近硬件，结构严格，高效使用内存</a:t>
            </a:r>
          </a:p>
        </p:txBody>
      </p:sp>
      <p:sp>
        <p:nvSpPr>
          <p:cNvPr id="361492" name="Rectangle 20"/>
          <p:cNvSpPr>
            <a:spLocks noChangeArrowheads="1"/>
          </p:cNvSpPr>
          <p:nvPr/>
        </p:nvSpPr>
        <p:spPr bwMode="auto">
          <a:xfrm>
            <a:off x="762000" y="5459413"/>
            <a:ext cx="7848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缺点：不符合程序员思考习惯</a:t>
            </a:r>
          </a:p>
        </p:txBody>
      </p:sp>
      <p:sp>
        <p:nvSpPr>
          <p:cNvPr id="361493" name="AutoShape 21"/>
          <p:cNvSpPr>
            <a:spLocks noChangeArrowheads="1"/>
          </p:cNvSpPr>
          <p:nvPr/>
        </p:nvSpPr>
        <p:spPr bwMode="auto">
          <a:xfrm rot="10800000">
            <a:off x="5638800" y="4114800"/>
            <a:ext cx="2590800" cy="838200"/>
          </a:xfrm>
          <a:prstGeom prst="wedgeRoundRectCallout">
            <a:avLst>
              <a:gd name="adj1" fmla="val 67338"/>
              <a:gd name="adj2" fmla="val -64208"/>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分页更适合于自动化</a:t>
            </a:r>
            <a:r>
              <a:rPr lang="en-US" altLang="zh-CN" sz="2400"/>
              <a:t>(</a:t>
            </a:r>
            <a:r>
              <a:rPr lang="zh-CN" altLang="en-US" sz="2400"/>
              <a:t>硬件实现</a:t>
            </a:r>
            <a:r>
              <a:rPr lang="en-US" altLang="zh-CN"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1490"/>
                                        </p:tgtEl>
                                        <p:attrNameLst>
                                          <p:attrName>style.visibility</p:attrName>
                                        </p:attrNameLst>
                                      </p:cBhvr>
                                      <p:to>
                                        <p:strVal val="visible"/>
                                      </p:to>
                                    </p:set>
                                    <p:animEffect transition="in" filter="dissolve">
                                      <p:cBhvr>
                                        <p:cTn id="7" dur="500"/>
                                        <p:tgtEl>
                                          <p:spTgt spid="361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61475"/>
                                        </p:tgtEl>
                                        <p:attrNameLst>
                                          <p:attrName>style.visibility</p:attrName>
                                        </p:attrNameLst>
                                      </p:cBhvr>
                                      <p:to>
                                        <p:strVal val="visible"/>
                                      </p:to>
                                    </p:set>
                                    <p:animEffect transition="in" filter="dissolve">
                                      <p:cBhvr>
                                        <p:cTn id="12" dur="500"/>
                                        <p:tgtEl>
                                          <p:spTgt spid="361475"/>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61478"/>
                                        </p:tgtEl>
                                        <p:attrNameLst>
                                          <p:attrName>style.visibility</p:attrName>
                                        </p:attrNameLst>
                                      </p:cBhvr>
                                      <p:to>
                                        <p:strVal val="visible"/>
                                      </p:to>
                                    </p:set>
                                    <p:animEffect transition="in" filter="dissolve">
                                      <p:cBhvr>
                                        <p:cTn id="16" dur="500"/>
                                        <p:tgtEl>
                                          <p:spTgt spid="361478"/>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361487"/>
                                        </p:tgtEl>
                                        <p:attrNameLst>
                                          <p:attrName>style.visibility</p:attrName>
                                        </p:attrNameLst>
                                      </p:cBhvr>
                                      <p:to>
                                        <p:strVal val="visible"/>
                                      </p:to>
                                    </p:set>
                                    <p:animEffect transition="in" filter="dissolve">
                                      <p:cBhvr>
                                        <p:cTn id="20" dur="500"/>
                                        <p:tgtEl>
                                          <p:spTgt spid="361487"/>
                                        </p:tgtEl>
                                      </p:cBhvr>
                                    </p:animEffect>
                                  </p:childTnLst>
                                </p:cTn>
                              </p:par>
                            </p:childTnLst>
                          </p:cTn>
                        </p:par>
                        <p:par>
                          <p:cTn id="21" fill="hold" nodeType="afterGroup">
                            <p:stCondLst>
                              <p:cond delay="1500"/>
                            </p:stCondLst>
                            <p:childTnLst>
                              <p:par>
                                <p:cTn id="22" presetID="9" presetClass="entr" presetSubtype="0" fill="hold" nodeType="afterEffect">
                                  <p:stCondLst>
                                    <p:cond delay="0"/>
                                  </p:stCondLst>
                                  <p:childTnLst>
                                    <p:set>
                                      <p:cBhvr>
                                        <p:cTn id="23" dur="1" fill="hold">
                                          <p:stCondLst>
                                            <p:cond delay="0"/>
                                          </p:stCondLst>
                                        </p:cTn>
                                        <p:tgtEl>
                                          <p:spTgt spid="361481"/>
                                        </p:tgtEl>
                                        <p:attrNameLst>
                                          <p:attrName>style.visibility</p:attrName>
                                        </p:attrNameLst>
                                      </p:cBhvr>
                                      <p:to>
                                        <p:strVal val="visible"/>
                                      </p:to>
                                    </p:set>
                                    <p:animEffect transition="in" filter="dissolve">
                                      <p:cBhvr>
                                        <p:cTn id="24" dur="500"/>
                                        <p:tgtEl>
                                          <p:spTgt spid="361481"/>
                                        </p:tgtEl>
                                      </p:cBhvr>
                                    </p:animEffect>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361484"/>
                                        </p:tgtEl>
                                        <p:attrNameLst>
                                          <p:attrName>style.visibility</p:attrName>
                                        </p:attrNameLst>
                                      </p:cBhvr>
                                      <p:to>
                                        <p:strVal val="visible"/>
                                      </p:to>
                                    </p:set>
                                    <p:animEffect transition="in" filter="dissolve">
                                      <p:cBhvr>
                                        <p:cTn id="28" dur="500"/>
                                        <p:tgtEl>
                                          <p:spTgt spid="36148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1491"/>
                                        </p:tgtEl>
                                        <p:attrNameLst>
                                          <p:attrName>style.visibility</p:attrName>
                                        </p:attrNameLst>
                                      </p:cBhvr>
                                      <p:to>
                                        <p:strVal val="visible"/>
                                      </p:to>
                                    </p:set>
                                    <p:animEffect transition="in" filter="dissolve">
                                      <p:cBhvr>
                                        <p:cTn id="33" dur="500"/>
                                        <p:tgtEl>
                                          <p:spTgt spid="361491"/>
                                        </p:tgtEl>
                                      </p:cBhvr>
                                    </p:animEffect>
                                  </p:childTnLst>
                                </p:cTn>
                              </p:par>
                            </p:childTnLst>
                          </p:cTn>
                        </p:par>
                        <p:par>
                          <p:cTn id="34" fill="hold" nodeType="afterGroup">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361493"/>
                                        </p:tgtEl>
                                        <p:attrNameLst>
                                          <p:attrName>style.visibility</p:attrName>
                                        </p:attrNameLst>
                                      </p:cBhvr>
                                      <p:to>
                                        <p:strVal val="visible"/>
                                      </p:to>
                                    </p:set>
                                    <p:animEffect transition="in" filter="dissolve">
                                      <p:cBhvr>
                                        <p:cTn id="37" dur="500"/>
                                        <p:tgtEl>
                                          <p:spTgt spid="361493"/>
                                        </p:tgtEl>
                                      </p:cBhvr>
                                    </p:animEffect>
                                  </p:childTnLst>
                                </p:cTn>
                              </p:par>
                            </p:childTnLst>
                          </p:cTn>
                        </p:par>
                        <p:par>
                          <p:cTn id="38" fill="hold" nodeType="afterGroup">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361492"/>
                                        </p:tgtEl>
                                        <p:attrNameLst>
                                          <p:attrName>style.visibility</p:attrName>
                                        </p:attrNameLst>
                                      </p:cBhvr>
                                      <p:to>
                                        <p:strVal val="visible"/>
                                      </p:to>
                                    </p:set>
                                    <p:animEffect transition="in" filter="dissolve">
                                      <p:cBhvr>
                                        <p:cTn id="41" dur="500"/>
                                        <p:tgtEl>
                                          <p:spTgt spid="36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90" grpId="0"/>
      <p:bldP spid="361491" grpId="0"/>
      <p:bldP spid="361492" grpId="0"/>
      <p:bldP spid="36149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800">
                <a:solidFill>
                  <a:srgbClr val="FF0000"/>
                </a:solidFill>
                <a:latin typeface="Arial Black" panose="020B0A04020102020204" pitchFamily="34" charset="0"/>
                <a:ea typeface="黑体" panose="02010609060101010101" pitchFamily="49" charset="-122"/>
              </a:rPr>
              <a:t>段、页结合</a:t>
            </a:r>
            <a:r>
              <a:rPr lang="en-US" altLang="zh-CN" sz="4800">
                <a:solidFill>
                  <a:srgbClr val="FF0000"/>
                </a:solidFill>
                <a:latin typeface="Arial Black" panose="020B0A04020102020204" pitchFamily="34" charset="0"/>
                <a:ea typeface="黑体" panose="02010609060101010101" pitchFamily="49" charset="-122"/>
              </a:rPr>
              <a:t>!</a:t>
            </a:r>
          </a:p>
        </p:txBody>
      </p:sp>
      <p:sp>
        <p:nvSpPr>
          <p:cNvPr id="75779" name="Rectangle 2"/>
          <p:cNvSpPr>
            <a:spLocks noChangeArrowheads="1"/>
          </p:cNvSpPr>
          <p:nvPr/>
        </p:nvSpPr>
        <p:spPr bwMode="auto">
          <a:xfrm>
            <a:off x="2667000" y="457200"/>
            <a:ext cx="426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8.5 </a:t>
            </a:r>
            <a:r>
              <a:rPr lang="zh-CN" altLang="en-US" sz="3200">
                <a:latin typeface="黑体" panose="02010609060101010101" pitchFamily="49" charset="-122"/>
                <a:ea typeface="黑体" panose="02010609060101010101" pitchFamily="49" charset="-122"/>
              </a:rPr>
              <a:t>段页结合内存管理</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可执行文件格式</a:t>
            </a:r>
          </a:p>
        </p:txBody>
      </p:sp>
      <p:sp>
        <p:nvSpPr>
          <p:cNvPr id="76803" name="内容占位符 7"/>
          <p:cNvSpPr>
            <a:spLocks noGrp="1"/>
          </p:cNvSpPr>
          <p:nvPr>
            <p:ph sz="half" idx="1"/>
          </p:nvPr>
        </p:nvSpPr>
        <p:spPr/>
        <p:txBody>
          <a:bodyPr/>
          <a:lstStyle/>
          <a:p>
            <a:endParaRPr lang="zh-CN" altLang="en-US" smtClean="0"/>
          </a:p>
        </p:txBody>
      </p:sp>
      <p:pic>
        <p:nvPicPr>
          <p:cNvPr id="76804" name="Picture 3"/>
          <p:cNvPicPr>
            <a:picLocks noChangeAspect="1" noChangeArrowheads="1"/>
          </p:cNvPicPr>
          <p:nvPr/>
        </p:nvPicPr>
        <p:blipFill>
          <a:blip r:embed="rId3">
            <a:extLst>
              <a:ext uri="{28A0092B-C50C-407E-A947-70E740481C1C}">
                <a14:useLocalDpi xmlns:a14="http://schemas.microsoft.com/office/drawing/2010/main" val="0"/>
              </a:ext>
            </a:extLst>
          </a:blip>
          <a:srcRect l="13693" t="19278" r="20357" b="11325"/>
          <a:stretch>
            <a:fillRect/>
          </a:stretch>
        </p:blipFill>
        <p:spPr bwMode="auto">
          <a:xfrm>
            <a:off x="0" y="1066800"/>
            <a:ext cx="9144000" cy="541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smtClean="0"/>
              <a:t>许多东西有待明确</a:t>
            </a:r>
            <a:r>
              <a:rPr lang="en-US" altLang="zh-CN" smtClean="0"/>
              <a:t>…</a:t>
            </a:r>
          </a:p>
        </p:txBody>
      </p:sp>
      <p:graphicFrame>
        <p:nvGraphicFramePr>
          <p:cNvPr id="12291"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12529" name="剪辑" r:id="rId3" imgW="2166845" imgH="2287575" progId="MS_ClipArt_Gallery.2">
                  <p:embed/>
                </p:oleObj>
              </mc:Choice>
              <mc:Fallback>
                <p:oleObj name="剪辑" r:id="rId3" imgW="2166845" imgH="2287575" progId="MS_ClipArt_Gallery.2">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44" name="Rectangle 4"/>
          <p:cNvSpPr>
            <a:spLocks noChangeArrowheads="1"/>
          </p:cNvSpPr>
          <p:nvPr/>
        </p:nvSpPr>
        <p:spPr bwMode="auto">
          <a:xfrm>
            <a:off x="765175" y="11922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solidFill>
                  <a:srgbClr val="FF0000"/>
                </a:solidFill>
              </a:rPr>
              <a:t>第二步</a:t>
            </a:r>
            <a:r>
              <a:rPr lang="en-US" altLang="zh-CN" dirty="0">
                <a:solidFill>
                  <a:srgbClr val="FF0000"/>
                </a:solidFill>
              </a:rPr>
              <a:t>: </a:t>
            </a:r>
            <a:r>
              <a:rPr lang="zh-CN" altLang="en-US" dirty="0" smtClean="0">
                <a:solidFill>
                  <a:srgbClr val="FF0000"/>
                </a:solidFill>
              </a:rPr>
              <a:t>汇编与链接</a:t>
            </a:r>
            <a:r>
              <a:rPr lang="en-US" altLang="zh-CN" dirty="0">
                <a:solidFill>
                  <a:srgbClr val="FF0000"/>
                </a:solidFill>
              </a:rPr>
              <a:t>——</a:t>
            </a:r>
            <a:r>
              <a:rPr lang="zh-CN" altLang="en-US" dirty="0">
                <a:solidFill>
                  <a:srgbClr val="FF0000"/>
                </a:solidFill>
              </a:rPr>
              <a:t>从汇编到可执行程序</a:t>
            </a:r>
          </a:p>
        </p:txBody>
      </p:sp>
      <p:grpSp>
        <p:nvGrpSpPr>
          <p:cNvPr id="317445" name="Group 5"/>
          <p:cNvGrpSpPr>
            <a:grpSpLocks/>
          </p:cNvGrpSpPr>
          <p:nvPr/>
        </p:nvGrpSpPr>
        <p:grpSpPr bwMode="auto">
          <a:xfrm>
            <a:off x="152400" y="1981200"/>
            <a:ext cx="3352800" cy="838200"/>
            <a:chOff x="48" y="1392"/>
            <a:chExt cx="2112" cy="528"/>
          </a:xfrm>
        </p:grpSpPr>
        <p:sp>
          <p:nvSpPr>
            <p:cNvPr id="12349" name="Rectangle 6"/>
            <p:cNvSpPr>
              <a:spLocks noChangeArrowheads="1"/>
            </p:cNvSpPr>
            <p:nvPr/>
          </p:nvSpPr>
          <p:spPr bwMode="auto">
            <a:xfrm>
              <a:off x="48" y="1392"/>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s.c</a:t>
              </a:r>
            </a:p>
          </p:txBody>
        </p:sp>
        <p:sp>
          <p:nvSpPr>
            <p:cNvPr id="12350" name="Line 7"/>
            <p:cNvSpPr>
              <a:spLocks noChangeShapeType="1"/>
            </p:cNvSpPr>
            <p:nvPr/>
          </p:nvSpPr>
          <p:spPr bwMode="auto">
            <a:xfrm>
              <a:off x="480"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51" name="Rectangle 8"/>
            <p:cNvSpPr>
              <a:spLocks noChangeArrowheads="1"/>
            </p:cNvSpPr>
            <p:nvPr/>
          </p:nvSpPr>
          <p:spPr bwMode="auto">
            <a:xfrm>
              <a:off x="816" y="1488"/>
              <a:ext cx="576" cy="28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gcc</a:t>
              </a:r>
            </a:p>
          </p:txBody>
        </p:sp>
        <p:sp>
          <p:nvSpPr>
            <p:cNvPr id="12352" name="Rectangle 9"/>
            <p:cNvSpPr>
              <a:spLocks noChangeArrowheads="1"/>
            </p:cNvSpPr>
            <p:nvPr/>
          </p:nvSpPr>
          <p:spPr bwMode="auto">
            <a:xfrm>
              <a:off x="1728" y="1392"/>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s.s</a:t>
              </a:r>
            </a:p>
          </p:txBody>
        </p:sp>
        <p:sp>
          <p:nvSpPr>
            <p:cNvPr id="12353" name="Line 10"/>
            <p:cNvSpPr>
              <a:spLocks noChangeShapeType="1"/>
            </p:cNvSpPr>
            <p:nvPr/>
          </p:nvSpPr>
          <p:spPr bwMode="auto">
            <a:xfrm>
              <a:off x="1392"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7451" name="Group 11"/>
          <p:cNvGrpSpPr>
            <a:grpSpLocks/>
          </p:cNvGrpSpPr>
          <p:nvPr/>
        </p:nvGrpSpPr>
        <p:grpSpPr bwMode="auto">
          <a:xfrm>
            <a:off x="3505200" y="1905000"/>
            <a:ext cx="2743200" cy="838200"/>
            <a:chOff x="2160" y="1344"/>
            <a:chExt cx="1728" cy="528"/>
          </a:xfrm>
        </p:grpSpPr>
        <p:sp>
          <p:nvSpPr>
            <p:cNvPr id="12345" name="Rectangle 12"/>
            <p:cNvSpPr>
              <a:spLocks noChangeArrowheads="1"/>
            </p:cNvSpPr>
            <p:nvPr/>
          </p:nvSpPr>
          <p:spPr bwMode="auto">
            <a:xfrm>
              <a:off x="2496" y="1488"/>
              <a:ext cx="576" cy="28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as</a:t>
              </a:r>
            </a:p>
          </p:txBody>
        </p:sp>
        <p:sp>
          <p:nvSpPr>
            <p:cNvPr id="12346" name="Line 13"/>
            <p:cNvSpPr>
              <a:spLocks noChangeShapeType="1"/>
            </p:cNvSpPr>
            <p:nvPr/>
          </p:nvSpPr>
          <p:spPr bwMode="auto">
            <a:xfrm>
              <a:off x="2160"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47" name="Line 14"/>
            <p:cNvSpPr>
              <a:spLocks noChangeShapeType="1"/>
            </p:cNvSpPr>
            <p:nvPr/>
          </p:nvSpPr>
          <p:spPr bwMode="auto">
            <a:xfrm>
              <a:off x="3072" y="1632"/>
              <a:ext cx="384" cy="1"/>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48" name="Rectangle 15"/>
            <p:cNvSpPr>
              <a:spLocks noChangeArrowheads="1"/>
            </p:cNvSpPr>
            <p:nvPr/>
          </p:nvSpPr>
          <p:spPr bwMode="auto">
            <a:xfrm>
              <a:off x="3456" y="1344"/>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s.o</a:t>
              </a:r>
            </a:p>
          </p:txBody>
        </p:sp>
      </p:grpSp>
      <p:sp>
        <p:nvSpPr>
          <p:cNvPr id="317456" name="Line 16"/>
          <p:cNvSpPr>
            <a:spLocks noChangeShapeType="1"/>
          </p:cNvSpPr>
          <p:nvPr/>
        </p:nvSpPr>
        <p:spPr bwMode="auto">
          <a:xfrm>
            <a:off x="6248400" y="2362200"/>
            <a:ext cx="685800" cy="45720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457" name="Rectangle 17"/>
          <p:cNvSpPr>
            <a:spLocks noChangeArrowheads="1"/>
          </p:cNvSpPr>
          <p:nvPr/>
        </p:nvSpPr>
        <p:spPr bwMode="auto">
          <a:xfrm>
            <a:off x="6934200" y="2481263"/>
            <a:ext cx="609600" cy="609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ld</a:t>
            </a:r>
          </a:p>
        </p:txBody>
      </p:sp>
      <p:grpSp>
        <p:nvGrpSpPr>
          <p:cNvPr id="317458" name="Group 18"/>
          <p:cNvGrpSpPr>
            <a:grpSpLocks/>
          </p:cNvGrpSpPr>
          <p:nvPr/>
        </p:nvGrpSpPr>
        <p:grpSpPr bwMode="auto">
          <a:xfrm>
            <a:off x="7543800" y="2438400"/>
            <a:ext cx="1524000" cy="685800"/>
            <a:chOff x="4704" y="1680"/>
            <a:chExt cx="960" cy="432"/>
          </a:xfrm>
        </p:grpSpPr>
        <p:sp>
          <p:nvSpPr>
            <p:cNvPr id="12343" name="Line 19"/>
            <p:cNvSpPr>
              <a:spLocks noChangeShapeType="1"/>
            </p:cNvSpPr>
            <p:nvPr/>
          </p:nvSpPr>
          <p:spPr bwMode="auto">
            <a:xfrm>
              <a:off x="4704" y="1899"/>
              <a:ext cx="384"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44" name="Rectangle 20"/>
            <p:cNvSpPr>
              <a:spLocks noChangeArrowheads="1"/>
            </p:cNvSpPr>
            <p:nvPr/>
          </p:nvSpPr>
          <p:spPr bwMode="auto">
            <a:xfrm>
              <a:off x="5088" y="1680"/>
              <a:ext cx="576" cy="432"/>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a.out</a:t>
              </a:r>
            </a:p>
          </p:txBody>
        </p:sp>
      </p:grpSp>
      <p:grpSp>
        <p:nvGrpSpPr>
          <p:cNvPr id="317461" name="Group 21"/>
          <p:cNvGrpSpPr>
            <a:grpSpLocks/>
          </p:cNvGrpSpPr>
          <p:nvPr/>
        </p:nvGrpSpPr>
        <p:grpSpPr bwMode="auto">
          <a:xfrm>
            <a:off x="152400" y="3124200"/>
            <a:ext cx="3352800" cy="838200"/>
            <a:chOff x="48" y="1392"/>
            <a:chExt cx="2112" cy="528"/>
          </a:xfrm>
        </p:grpSpPr>
        <p:sp>
          <p:nvSpPr>
            <p:cNvPr id="12338" name="Rectangle 22"/>
            <p:cNvSpPr>
              <a:spLocks noChangeArrowheads="1"/>
            </p:cNvSpPr>
            <p:nvPr/>
          </p:nvSpPr>
          <p:spPr bwMode="auto">
            <a:xfrm>
              <a:off x="48" y="1392"/>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f.c</a:t>
              </a:r>
            </a:p>
          </p:txBody>
        </p:sp>
        <p:sp>
          <p:nvSpPr>
            <p:cNvPr id="12339" name="Line 23"/>
            <p:cNvSpPr>
              <a:spLocks noChangeShapeType="1"/>
            </p:cNvSpPr>
            <p:nvPr/>
          </p:nvSpPr>
          <p:spPr bwMode="auto">
            <a:xfrm>
              <a:off x="480"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40" name="Rectangle 24"/>
            <p:cNvSpPr>
              <a:spLocks noChangeArrowheads="1"/>
            </p:cNvSpPr>
            <p:nvPr/>
          </p:nvSpPr>
          <p:spPr bwMode="auto">
            <a:xfrm>
              <a:off x="816" y="1488"/>
              <a:ext cx="576" cy="28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gcc</a:t>
              </a:r>
            </a:p>
          </p:txBody>
        </p:sp>
        <p:sp>
          <p:nvSpPr>
            <p:cNvPr id="12341" name="Rectangle 25"/>
            <p:cNvSpPr>
              <a:spLocks noChangeArrowheads="1"/>
            </p:cNvSpPr>
            <p:nvPr/>
          </p:nvSpPr>
          <p:spPr bwMode="auto">
            <a:xfrm>
              <a:off x="1728" y="1392"/>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f.s</a:t>
              </a:r>
            </a:p>
          </p:txBody>
        </p:sp>
        <p:sp>
          <p:nvSpPr>
            <p:cNvPr id="12342" name="Line 26"/>
            <p:cNvSpPr>
              <a:spLocks noChangeShapeType="1"/>
            </p:cNvSpPr>
            <p:nvPr/>
          </p:nvSpPr>
          <p:spPr bwMode="auto">
            <a:xfrm>
              <a:off x="1392"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7467" name="Group 27"/>
          <p:cNvGrpSpPr>
            <a:grpSpLocks/>
          </p:cNvGrpSpPr>
          <p:nvPr/>
        </p:nvGrpSpPr>
        <p:grpSpPr bwMode="auto">
          <a:xfrm>
            <a:off x="3505200" y="3048000"/>
            <a:ext cx="2743200" cy="838200"/>
            <a:chOff x="2160" y="1344"/>
            <a:chExt cx="1728" cy="528"/>
          </a:xfrm>
        </p:grpSpPr>
        <p:sp>
          <p:nvSpPr>
            <p:cNvPr id="12334" name="Rectangle 28"/>
            <p:cNvSpPr>
              <a:spLocks noChangeArrowheads="1"/>
            </p:cNvSpPr>
            <p:nvPr/>
          </p:nvSpPr>
          <p:spPr bwMode="auto">
            <a:xfrm>
              <a:off x="2496" y="1488"/>
              <a:ext cx="576" cy="28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as</a:t>
              </a:r>
            </a:p>
          </p:txBody>
        </p:sp>
        <p:sp>
          <p:nvSpPr>
            <p:cNvPr id="12335" name="Line 29"/>
            <p:cNvSpPr>
              <a:spLocks noChangeShapeType="1"/>
            </p:cNvSpPr>
            <p:nvPr/>
          </p:nvSpPr>
          <p:spPr bwMode="auto">
            <a:xfrm>
              <a:off x="2160"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36" name="Line 30"/>
            <p:cNvSpPr>
              <a:spLocks noChangeShapeType="1"/>
            </p:cNvSpPr>
            <p:nvPr/>
          </p:nvSpPr>
          <p:spPr bwMode="auto">
            <a:xfrm>
              <a:off x="3072" y="1632"/>
              <a:ext cx="384" cy="1"/>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37" name="Rectangle 31"/>
            <p:cNvSpPr>
              <a:spLocks noChangeArrowheads="1"/>
            </p:cNvSpPr>
            <p:nvPr/>
          </p:nvSpPr>
          <p:spPr bwMode="auto">
            <a:xfrm>
              <a:off x="3456" y="1344"/>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f.o</a:t>
              </a:r>
            </a:p>
          </p:txBody>
        </p:sp>
      </p:grpSp>
      <p:sp>
        <p:nvSpPr>
          <p:cNvPr id="317472" name="Line 32"/>
          <p:cNvSpPr>
            <a:spLocks noChangeShapeType="1"/>
          </p:cNvSpPr>
          <p:nvPr/>
        </p:nvSpPr>
        <p:spPr bwMode="auto">
          <a:xfrm flipV="1">
            <a:off x="6248400" y="2819400"/>
            <a:ext cx="685800" cy="68580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474" name="Line 34"/>
          <p:cNvSpPr>
            <a:spLocks noChangeShapeType="1"/>
          </p:cNvSpPr>
          <p:nvPr/>
        </p:nvSpPr>
        <p:spPr bwMode="auto">
          <a:xfrm flipV="1">
            <a:off x="7239000" y="3079750"/>
            <a:ext cx="0" cy="53340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475" name="Text Box 35"/>
          <p:cNvSpPr txBox="1">
            <a:spLocks noChangeArrowheads="1"/>
          </p:cNvSpPr>
          <p:nvPr/>
        </p:nvSpPr>
        <p:spPr bwMode="auto">
          <a:xfrm>
            <a:off x="6691313" y="19812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链接器</a:t>
            </a:r>
          </a:p>
        </p:txBody>
      </p:sp>
      <p:grpSp>
        <p:nvGrpSpPr>
          <p:cNvPr id="317476" name="Group 36"/>
          <p:cNvGrpSpPr>
            <a:grpSpLocks/>
          </p:cNvGrpSpPr>
          <p:nvPr/>
        </p:nvGrpSpPr>
        <p:grpSpPr bwMode="auto">
          <a:xfrm>
            <a:off x="457200" y="4267200"/>
            <a:ext cx="4343400" cy="990600"/>
            <a:chOff x="288" y="2736"/>
            <a:chExt cx="2736" cy="624"/>
          </a:xfrm>
        </p:grpSpPr>
        <p:sp>
          <p:nvSpPr>
            <p:cNvPr id="12327" name="Rectangle 37"/>
            <p:cNvSpPr>
              <a:spLocks noChangeArrowheads="1"/>
            </p:cNvSpPr>
            <p:nvPr/>
          </p:nvSpPr>
          <p:spPr bwMode="auto">
            <a:xfrm>
              <a:off x="624" y="2976"/>
              <a:ext cx="1200" cy="384"/>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28" name="Text Box 38"/>
            <p:cNvSpPr txBox="1">
              <a:spLocks noChangeArrowheads="1"/>
            </p:cNvSpPr>
            <p:nvPr/>
          </p:nvSpPr>
          <p:spPr bwMode="auto">
            <a:xfrm>
              <a:off x="720" y="302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ccc</a:t>
              </a:r>
            </a:p>
          </p:txBody>
        </p:sp>
        <p:sp>
          <p:nvSpPr>
            <p:cNvPr id="12329" name="Rectangle 39"/>
            <p:cNvSpPr>
              <a:spLocks noChangeArrowheads="1"/>
            </p:cNvSpPr>
            <p:nvPr/>
          </p:nvSpPr>
          <p:spPr bwMode="auto">
            <a:xfrm>
              <a:off x="1824" y="2976"/>
              <a:ext cx="1200" cy="384"/>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30" name="Text Box 40"/>
            <p:cNvSpPr txBox="1">
              <a:spLocks noChangeArrowheads="1"/>
            </p:cNvSpPr>
            <p:nvPr/>
          </p:nvSpPr>
          <p:spPr bwMode="auto">
            <a:xfrm>
              <a:off x="1920" y="302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ddd</a:t>
              </a:r>
            </a:p>
          </p:txBody>
        </p:sp>
        <p:sp>
          <p:nvSpPr>
            <p:cNvPr id="12331" name="Text Box 41"/>
            <p:cNvSpPr txBox="1">
              <a:spLocks noChangeArrowheads="1"/>
            </p:cNvSpPr>
            <p:nvPr/>
          </p:nvSpPr>
          <p:spPr bwMode="auto">
            <a:xfrm>
              <a:off x="1008" y="27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p>
          </p:txBody>
        </p:sp>
        <p:sp>
          <p:nvSpPr>
            <p:cNvPr id="12332" name="Text Box 42"/>
            <p:cNvSpPr txBox="1">
              <a:spLocks noChangeArrowheads="1"/>
            </p:cNvSpPr>
            <p:nvPr/>
          </p:nvSpPr>
          <p:spPr bwMode="auto">
            <a:xfrm>
              <a:off x="2160" y="27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p>
          </p:txBody>
        </p:sp>
        <p:sp>
          <p:nvSpPr>
            <p:cNvPr id="12333" name="Text Box 43"/>
            <p:cNvSpPr txBox="1">
              <a:spLocks noChangeArrowheads="1"/>
            </p:cNvSpPr>
            <p:nvPr/>
          </p:nvSpPr>
          <p:spPr bwMode="auto">
            <a:xfrm>
              <a:off x="288" y="3024"/>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s.o</a:t>
              </a:r>
            </a:p>
          </p:txBody>
        </p:sp>
      </p:grpSp>
      <p:grpSp>
        <p:nvGrpSpPr>
          <p:cNvPr id="317484" name="Group 44"/>
          <p:cNvGrpSpPr>
            <a:grpSpLocks/>
          </p:cNvGrpSpPr>
          <p:nvPr/>
        </p:nvGrpSpPr>
        <p:grpSpPr bwMode="auto">
          <a:xfrm>
            <a:off x="5105400" y="4267200"/>
            <a:ext cx="3124200" cy="990600"/>
            <a:chOff x="3216" y="2736"/>
            <a:chExt cx="1968" cy="624"/>
          </a:xfrm>
        </p:grpSpPr>
        <p:sp>
          <p:nvSpPr>
            <p:cNvPr id="12320" name="Rectangle 45"/>
            <p:cNvSpPr>
              <a:spLocks noChangeArrowheads="1"/>
            </p:cNvSpPr>
            <p:nvPr/>
          </p:nvSpPr>
          <p:spPr bwMode="auto">
            <a:xfrm>
              <a:off x="3552" y="2976"/>
              <a:ext cx="816"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21" name="Text Box 46"/>
            <p:cNvSpPr txBox="1">
              <a:spLocks noChangeArrowheads="1"/>
            </p:cNvSpPr>
            <p:nvPr/>
          </p:nvSpPr>
          <p:spPr bwMode="auto">
            <a:xfrm>
              <a:off x="3648" y="302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CC</a:t>
              </a:r>
            </a:p>
          </p:txBody>
        </p:sp>
        <p:sp>
          <p:nvSpPr>
            <p:cNvPr id="12322" name="Rectangle 47"/>
            <p:cNvSpPr>
              <a:spLocks noChangeArrowheads="1"/>
            </p:cNvSpPr>
            <p:nvPr/>
          </p:nvSpPr>
          <p:spPr bwMode="auto">
            <a:xfrm>
              <a:off x="4368" y="2976"/>
              <a:ext cx="624"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23" name="Text Box 48"/>
            <p:cNvSpPr txBox="1">
              <a:spLocks noChangeArrowheads="1"/>
            </p:cNvSpPr>
            <p:nvPr/>
          </p:nvSpPr>
          <p:spPr bwMode="auto">
            <a:xfrm>
              <a:off x="4320" y="3024"/>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DD</a:t>
              </a:r>
            </a:p>
          </p:txBody>
        </p:sp>
        <p:sp>
          <p:nvSpPr>
            <p:cNvPr id="12324" name="Text Box 49"/>
            <p:cNvSpPr txBox="1">
              <a:spLocks noChangeArrowheads="1"/>
            </p:cNvSpPr>
            <p:nvPr/>
          </p:nvSpPr>
          <p:spPr bwMode="auto">
            <a:xfrm>
              <a:off x="3744" y="27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p>
          </p:txBody>
        </p:sp>
        <p:sp>
          <p:nvSpPr>
            <p:cNvPr id="12325" name="Text Box 50"/>
            <p:cNvSpPr txBox="1">
              <a:spLocks noChangeArrowheads="1"/>
            </p:cNvSpPr>
            <p:nvPr/>
          </p:nvSpPr>
          <p:spPr bwMode="auto">
            <a:xfrm>
              <a:off x="4416" y="27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p>
          </p:txBody>
        </p:sp>
        <p:sp>
          <p:nvSpPr>
            <p:cNvPr id="12326" name="Text Box 51"/>
            <p:cNvSpPr txBox="1">
              <a:spLocks noChangeArrowheads="1"/>
            </p:cNvSpPr>
            <p:nvPr/>
          </p:nvSpPr>
          <p:spPr bwMode="auto">
            <a:xfrm>
              <a:off x="3216" y="307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f.o</a:t>
              </a:r>
            </a:p>
          </p:txBody>
        </p:sp>
      </p:grpSp>
      <p:grpSp>
        <p:nvGrpSpPr>
          <p:cNvPr id="317492" name="Group 52"/>
          <p:cNvGrpSpPr>
            <a:grpSpLocks/>
          </p:cNvGrpSpPr>
          <p:nvPr/>
        </p:nvGrpSpPr>
        <p:grpSpPr bwMode="auto">
          <a:xfrm>
            <a:off x="228600" y="5318125"/>
            <a:ext cx="6705600" cy="1082675"/>
            <a:chOff x="240" y="3350"/>
            <a:chExt cx="4224" cy="682"/>
          </a:xfrm>
        </p:grpSpPr>
        <p:sp>
          <p:nvSpPr>
            <p:cNvPr id="12307" name="Rectangle 53"/>
            <p:cNvSpPr>
              <a:spLocks noChangeArrowheads="1"/>
            </p:cNvSpPr>
            <p:nvPr/>
          </p:nvSpPr>
          <p:spPr bwMode="auto">
            <a:xfrm>
              <a:off x="720" y="3648"/>
              <a:ext cx="1200" cy="384"/>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08" name="Text Box 54"/>
            <p:cNvSpPr txBox="1">
              <a:spLocks noChangeArrowheads="1"/>
            </p:cNvSpPr>
            <p:nvPr/>
          </p:nvSpPr>
          <p:spPr bwMode="auto">
            <a:xfrm>
              <a:off x="816" y="3696"/>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ccc</a:t>
              </a:r>
            </a:p>
          </p:txBody>
        </p:sp>
        <p:sp>
          <p:nvSpPr>
            <p:cNvPr id="12309" name="Rectangle 55"/>
            <p:cNvSpPr>
              <a:spLocks noChangeArrowheads="1"/>
            </p:cNvSpPr>
            <p:nvPr/>
          </p:nvSpPr>
          <p:spPr bwMode="auto">
            <a:xfrm>
              <a:off x="2640" y="3648"/>
              <a:ext cx="1200" cy="384"/>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10" name="Text Box 56"/>
            <p:cNvSpPr txBox="1">
              <a:spLocks noChangeArrowheads="1"/>
            </p:cNvSpPr>
            <p:nvPr/>
          </p:nvSpPr>
          <p:spPr bwMode="auto">
            <a:xfrm>
              <a:off x="2736" y="3696"/>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ddd</a:t>
              </a:r>
            </a:p>
          </p:txBody>
        </p:sp>
        <p:sp>
          <p:nvSpPr>
            <p:cNvPr id="12311" name="Text Box 57"/>
            <p:cNvSpPr txBox="1">
              <a:spLocks noChangeArrowheads="1"/>
            </p:cNvSpPr>
            <p:nvPr/>
          </p:nvSpPr>
          <p:spPr bwMode="auto">
            <a:xfrm>
              <a:off x="1488" y="335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p>
          </p:txBody>
        </p:sp>
        <p:sp>
          <p:nvSpPr>
            <p:cNvPr id="12312" name="Text Box 58"/>
            <p:cNvSpPr txBox="1">
              <a:spLocks noChangeArrowheads="1"/>
            </p:cNvSpPr>
            <p:nvPr/>
          </p:nvSpPr>
          <p:spPr bwMode="auto">
            <a:xfrm>
              <a:off x="3360" y="335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p>
          </p:txBody>
        </p:sp>
        <p:sp>
          <p:nvSpPr>
            <p:cNvPr id="12313" name="Text Box 59"/>
            <p:cNvSpPr txBox="1">
              <a:spLocks noChangeArrowheads="1"/>
            </p:cNvSpPr>
            <p:nvPr/>
          </p:nvSpPr>
          <p:spPr bwMode="auto">
            <a:xfrm>
              <a:off x="240" y="369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a.out</a:t>
              </a:r>
            </a:p>
          </p:txBody>
        </p:sp>
        <p:sp>
          <p:nvSpPr>
            <p:cNvPr id="12314" name="Rectangle 60"/>
            <p:cNvSpPr>
              <a:spLocks noChangeArrowheads="1"/>
            </p:cNvSpPr>
            <p:nvPr/>
          </p:nvSpPr>
          <p:spPr bwMode="auto">
            <a:xfrm>
              <a:off x="1920" y="3648"/>
              <a:ext cx="816"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15" name="Text Box 61"/>
            <p:cNvSpPr txBox="1">
              <a:spLocks noChangeArrowheads="1"/>
            </p:cNvSpPr>
            <p:nvPr/>
          </p:nvSpPr>
          <p:spPr bwMode="auto">
            <a:xfrm>
              <a:off x="2016" y="369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CC</a:t>
              </a:r>
            </a:p>
          </p:txBody>
        </p:sp>
        <p:sp>
          <p:nvSpPr>
            <p:cNvPr id="12316" name="Rectangle 62"/>
            <p:cNvSpPr>
              <a:spLocks noChangeArrowheads="1"/>
            </p:cNvSpPr>
            <p:nvPr/>
          </p:nvSpPr>
          <p:spPr bwMode="auto">
            <a:xfrm>
              <a:off x="3840" y="3648"/>
              <a:ext cx="624"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17" name="Text Box 63"/>
            <p:cNvSpPr txBox="1">
              <a:spLocks noChangeArrowheads="1"/>
            </p:cNvSpPr>
            <p:nvPr/>
          </p:nvSpPr>
          <p:spPr bwMode="auto">
            <a:xfrm>
              <a:off x="3792" y="369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DD</a:t>
              </a:r>
            </a:p>
          </p:txBody>
        </p:sp>
        <p:sp>
          <p:nvSpPr>
            <p:cNvPr id="12318" name="AutoShape 64"/>
            <p:cNvSpPr>
              <a:spLocks/>
            </p:cNvSpPr>
            <p:nvPr/>
          </p:nvSpPr>
          <p:spPr bwMode="auto">
            <a:xfrm rot="5400000">
              <a:off x="1680" y="2592"/>
              <a:ext cx="96" cy="2016"/>
            </a:xfrm>
            <a:prstGeom prst="leftBrace">
              <a:avLst>
                <a:gd name="adj1" fmla="val 175000"/>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19" name="AutoShape 65"/>
            <p:cNvSpPr>
              <a:spLocks/>
            </p:cNvSpPr>
            <p:nvPr/>
          </p:nvSpPr>
          <p:spPr bwMode="auto">
            <a:xfrm rot="5400000">
              <a:off x="3552" y="2736"/>
              <a:ext cx="96" cy="1728"/>
            </a:xfrm>
            <a:prstGeom prst="leftBrace">
              <a:avLst>
                <a:gd name="adj1" fmla="val 150000"/>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317473" name="Rectangle 33"/>
          <p:cNvSpPr>
            <a:spLocks noChangeArrowheads="1"/>
          </p:cNvSpPr>
          <p:nvPr/>
        </p:nvSpPr>
        <p:spPr bwMode="auto">
          <a:xfrm>
            <a:off x="6629400" y="3581400"/>
            <a:ext cx="1295400" cy="6858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_printf.o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7444"/>
                                        </p:tgtEl>
                                        <p:attrNameLst>
                                          <p:attrName>style.visibility</p:attrName>
                                        </p:attrNameLst>
                                      </p:cBhvr>
                                      <p:to>
                                        <p:strVal val="visible"/>
                                      </p:to>
                                    </p:set>
                                    <p:animEffect transition="in" filter="dissolve">
                                      <p:cBhvr>
                                        <p:cTn id="7" dur="500"/>
                                        <p:tgtEl>
                                          <p:spTgt spid="317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7445"/>
                                        </p:tgtEl>
                                        <p:attrNameLst>
                                          <p:attrName>style.visibility</p:attrName>
                                        </p:attrNameLst>
                                      </p:cBhvr>
                                      <p:to>
                                        <p:strVal val="visible"/>
                                      </p:to>
                                    </p:set>
                                    <p:animEffect transition="in" filter="dissolve">
                                      <p:cBhvr>
                                        <p:cTn id="12" dur="500"/>
                                        <p:tgtEl>
                                          <p:spTgt spid="3174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17451"/>
                                        </p:tgtEl>
                                        <p:attrNameLst>
                                          <p:attrName>style.visibility</p:attrName>
                                        </p:attrNameLst>
                                      </p:cBhvr>
                                      <p:to>
                                        <p:strVal val="visible"/>
                                      </p:to>
                                    </p:set>
                                    <p:animEffect transition="in" filter="dissolve">
                                      <p:cBhvr>
                                        <p:cTn id="17" dur="500"/>
                                        <p:tgtEl>
                                          <p:spTgt spid="3174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17461"/>
                                        </p:tgtEl>
                                        <p:attrNameLst>
                                          <p:attrName>style.visibility</p:attrName>
                                        </p:attrNameLst>
                                      </p:cBhvr>
                                      <p:to>
                                        <p:strVal val="visible"/>
                                      </p:to>
                                    </p:set>
                                    <p:animEffect transition="in" filter="dissolve">
                                      <p:cBhvr>
                                        <p:cTn id="22" dur="500"/>
                                        <p:tgtEl>
                                          <p:spTgt spid="3174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17467"/>
                                        </p:tgtEl>
                                        <p:attrNameLst>
                                          <p:attrName>style.visibility</p:attrName>
                                        </p:attrNameLst>
                                      </p:cBhvr>
                                      <p:to>
                                        <p:strVal val="visible"/>
                                      </p:to>
                                    </p:set>
                                    <p:animEffect transition="in" filter="dissolve">
                                      <p:cBhvr>
                                        <p:cTn id="27" dur="500"/>
                                        <p:tgtEl>
                                          <p:spTgt spid="317467"/>
                                        </p:tgtEl>
                                      </p:cBhvr>
                                    </p:animEffect>
                                  </p:childTnLst>
                                </p:cTn>
                              </p:par>
                            </p:childTnLst>
                          </p:cTn>
                        </p:par>
                        <p:par>
                          <p:cTn id="28" fill="hold" nodeType="afterGroup">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317473"/>
                                        </p:tgtEl>
                                        <p:attrNameLst>
                                          <p:attrName>style.visibility</p:attrName>
                                        </p:attrNameLst>
                                      </p:cBhvr>
                                      <p:to>
                                        <p:strVal val="visible"/>
                                      </p:to>
                                    </p:set>
                                    <p:animEffect transition="in" filter="dissolve">
                                      <p:cBhvr>
                                        <p:cTn id="31" dur="500"/>
                                        <p:tgtEl>
                                          <p:spTgt spid="31747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17456"/>
                                        </p:tgtEl>
                                        <p:attrNameLst>
                                          <p:attrName>style.visibility</p:attrName>
                                        </p:attrNameLst>
                                      </p:cBhvr>
                                      <p:to>
                                        <p:strVal val="visible"/>
                                      </p:to>
                                    </p:set>
                                    <p:animEffect transition="in" filter="wipe(left)">
                                      <p:cBhvr>
                                        <p:cTn id="36" dur="500"/>
                                        <p:tgtEl>
                                          <p:spTgt spid="317456"/>
                                        </p:tgtEl>
                                      </p:cBhvr>
                                    </p:animEffect>
                                  </p:childTnLst>
                                </p:cTn>
                              </p:par>
                            </p:childTnLst>
                          </p:cTn>
                        </p:par>
                        <p:par>
                          <p:cTn id="37" fill="hold" nodeType="afterGroup">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17472"/>
                                        </p:tgtEl>
                                        <p:attrNameLst>
                                          <p:attrName>style.visibility</p:attrName>
                                        </p:attrNameLst>
                                      </p:cBhvr>
                                      <p:to>
                                        <p:strVal val="visible"/>
                                      </p:to>
                                    </p:set>
                                    <p:animEffect transition="in" filter="wipe(left)">
                                      <p:cBhvr>
                                        <p:cTn id="40" dur="500"/>
                                        <p:tgtEl>
                                          <p:spTgt spid="317472"/>
                                        </p:tgtEl>
                                      </p:cBhvr>
                                    </p:animEffect>
                                  </p:childTnLst>
                                </p:cTn>
                              </p:par>
                            </p:childTnLst>
                          </p:cTn>
                        </p:par>
                        <p:par>
                          <p:cTn id="41" fill="hold" nodeType="afterGroup">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317474"/>
                                        </p:tgtEl>
                                        <p:attrNameLst>
                                          <p:attrName>style.visibility</p:attrName>
                                        </p:attrNameLst>
                                      </p:cBhvr>
                                      <p:to>
                                        <p:strVal val="visible"/>
                                      </p:to>
                                    </p:set>
                                    <p:animEffect transition="in" filter="wipe(down)">
                                      <p:cBhvr>
                                        <p:cTn id="44" dur="500"/>
                                        <p:tgtEl>
                                          <p:spTgt spid="317474"/>
                                        </p:tgtEl>
                                      </p:cBhvr>
                                    </p:animEffect>
                                  </p:childTnLst>
                                </p:cTn>
                              </p:par>
                            </p:childTnLst>
                          </p:cTn>
                        </p:par>
                        <p:par>
                          <p:cTn id="45" fill="hold" nodeType="afterGroup">
                            <p:stCondLst>
                              <p:cond delay="1500"/>
                            </p:stCondLst>
                            <p:childTnLst>
                              <p:par>
                                <p:cTn id="46" presetID="9" presetClass="entr" presetSubtype="0" fill="hold" grpId="0" nodeType="afterEffect">
                                  <p:stCondLst>
                                    <p:cond delay="0"/>
                                  </p:stCondLst>
                                  <p:childTnLst>
                                    <p:set>
                                      <p:cBhvr>
                                        <p:cTn id="47" dur="1" fill="hold">
                                          <p:stCondLst>
                                            <p:cond delay="0"/>
                                          </p:stCondLst>
                                        </p:cTn>
                                        <p:tgtEl>
                                          <p:spTgt spid="317457"/>
                                        </p:tgtEl>
                                        <p:attrNameLst>
                                          <p:attrName>style.visibility</p:attrName>
                                        </p:attrNameLst>
                                      </p:cBhvr>
                                      <p:to>
                                        <p:strVal val="visible"/>
                                      </p:to>
                                    </p:set>
                                    <p:animEffect transition="in" filter="dissolve">
                                      <p:cBhvr>
                                        <p:cTn id="48" dur="500"/>
                                        <p:tgtEl>
                                          <p:spTgt spid="317457"/>
                                        </p:tgtEl>
                                      </p:cBhvr>
                                    </p:animEffect>
                                  </p:childTnLst>
                                </p:cTn>
                              </p:par>
                            </p:childTnLst>
                          </p:cTn>
                        </p:par>
                        <p:par>
                          <p:cTn id="49" fill="hold" nodeType="afterGroup">
                            <p:stCondLst>
                              <p:cond delay="2000"/>
                            </p:stCondLst>
                            <p:childTnLst>
                              <p:par>
                                <p:cTn id="50" presetID="22" presetClass="entr" presetSubtype="8" fill="hold" nodeType="afterEffect">
                                  <p:stCondLst>
                                    <p:cond delay="0"/>
                                  </p:stCondLst>
                                  <p:childTnLst>
                                    <p:set>
                                      <p:cBhvr>
                                        <p:cTn id="51" dur="1" fill="hold">
                                          <p:stCondLst>
                                            <p:cond delay="0"/>
                                          </p:stCondLst>
                                        </p:cTn>
                                        <p:tgtEl>
                                          <p:spTgt spid="317458"/>
                                        </p:tgtEl>
                                        <p:attrNameLst>
                                          <p:attrName>style.visibility</p:attrName>
                                        </p:attrNameLst>
                                      </p:cBhvr>
                                      <p:to>
                                        <p:strVal val="visible"/>
                                      </p:to>
                                    </p:set>
                                    <p:animEffect transition="in" filter="wipe(left)">
                                      <p:cBhvr>
                                        <p:cTn id="52" dur="500"/>
                                        <p:tgtEl>
                                          <p:spTgt spid="317458"/>
                                        </p:tgtEl>
                                      </p:cBhvr>
                                    </p:animEffect>
                                  </p:childTnLst>
                                </p:cTn>
                              </p:par>
                            </p:childTnLst>
                          </p:cTn>
                        </p:par>
                        <p:par>
                          <p:cTn id="53" fill="hold" nodeType="afterGroup">
                            <p:stCondLst>
                              <p:cond delay="2500"/>
                            </p:stCondLst>
                            <p:childTnLst>
                              <p:par>
                                <p:cTn id="54" presetID="9" presetClass="entr" presetSubtype="0" fill="hold" grpId="0" nodeType="afterEffect">
                                  <p:stCondLst>
                                    <p:cond delay="0"/>
                                  </p:stCondLst>
                                  <p:childTnLst>
                                    <p:set>
                                      <p:cBhvr>
                                        <p:cTn id="55" dur="1" fill="hold">
                                          <p:stCondLst>
                                            <p:cond delay="0"/>
                                          </p:stCondLst>
                                        </p:cTn>
                                        <p:tgtEl>
                                          <p:spTgt spid="317475"/>
                                        </p:tgtEl>
                                        <p:attrNameLst>
                                          <p:attrName>style.visibility</p:attrName>
                                        </p:attrNameLst>
                                      </p:cBhvr>
                                      <p:to>
                                        <p:strVal val="visible"/>
                                      </p:to>
                                    </p:set>
                                    <p:animEffect transition="in" filter="dissolve">
                                      <p:cBhvr>
                                        <p:cTn id="56" dur="500"/>
                                        <p:tgtEl>
                                          <p:spTgt spid="31747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nodeType="clickEffect">
                                  <p:stCondLst>
                                    <p:cond delay="0"/>
                                  </p:stCondLst>
                                  <p:childTnLst>
                                    <p:set>
                                      <p:cBhvr>
                                        <p:cTn id="60" dur="1" fill="hold">
                                          <p:stCondLst>
                                            <p:cond delay="0"/>
                                          </p:stCondLst>
                                        </p:cTn>
                                        <p:tgtEl>
                                          <p:spTgt spid="317476"/>
                                        </p:tgtEl>
                                        <p:attrNameLst>
                                          <p:attrName>style.visibility</p:attrName>
                                        </p:attrNameLst>
                                      </p:cBhvr>
                                      <p:to>
                                        <p:strVal val="visible"/>
                                      </p:to>
                                    </p:set>
                                    <p:animEffect transition="in" filter="dissolve">
                                      <p:cBhvr>
                                        <p:cTn id="61" dur="500"/>
                                        <p:tgtEl>
                                          <p:spTgt spid="317476"/>
                                        </p:tgtEl>
                                      </p:cBhvr>
                                    </p:animEffect>
                                  </p:childTnLst>
                                </p:cTn>
                              </p:par>
                            </p:childTnLst>
                          </p:cTn>
                        </p:par>
                        <p:par>
                          <p:cTn id="62" fill="hold" nodeType="afterGroup">
                            <p:stCondLst>
                              <p:cond delay="500"/>
                            </p:stCondLst>
                            <p:childTnLst>
                              <p:par>
                                <p:cTn id="63" presetID="9" presetClass="entr" presetSubtype="0" fill="hold" nodeType="afterEffect">
                                  <p:stCondLst>
                                    <p:cond delay="0"/>
                                  </p:stCondLst>
                                  <p:childTnLst>
                                    <p:set>
                                      <p:cBhvr>
                                        <p:cTn id="64" dur="1" fill="hold">
                                          <p:stCondLst>
                                            <p:cond delay="0"/>
                                          </p:stCondLst>
                                        </p:cTn>
                                        <p:tgtEl>
                                          <p:spTgt spid="317484"/>
                                        </p:tgtEl>
                                        <p:attrNameLst>
                                          <p:attrName>style.visibility</p:attrName>
                                        </p:attrNameLst>
                                      </p:cBhvr>
                                      <p:to>
                                        <p:strVal val="visible"/>
                                      </p:to>
                                    </p:set>
                                    <p:animEffect transition="in" filter="dissolve">
                                      <p:cBhvr>
                                        <p:cTn id="65" dur="500"/>
                                        <p:tgtEl>
                                          <p:spTgt spid="317484"/>
                                        </p:tgtEl>
                                      </p:cBhvr>
                                    </p:animEffect>
                                  </p:childTnLst>
                                </p:cTn>
                              </p:par>
                            </p:childTnLst>
                          </p:cTn>
                        </p:par>
                        <p:par>
                          <p:cTn id="66" fill="hold" nodeType="afterGroup">
                            <p:stCondLst>
                              <p:cond delay="1000"/>
                            </p:stCondLst>
                            <p:childTnLst>
                              <p:par>
                                <p:cTn id="67" presetID="9" presetClass="entr" presetSubtype="0" fill="hold" nodeType="afterEffect">
                                  <p:stCondLst>
                                    <p:cond delay="0"/>
                                  </p:stCondLst>
                                  <p:childTnLst>
                                    <p:set>
                                      <p:cBhvr>
                                        <p:cTn id="68" dur="1" fill="hold">
                                          <p:stCondLst>
                                            <p:cond delay="0"/>
                                          </p:stCondLst>
                                        </p:cTn>
                                        <p:tgtEl>
                                          <p:spTgt spid="317492"/>
                                        </p:tgtEl>
                                        <p:attrNameLst>
                                          <p:attrName>style.visibility</p:attrName>
                                        </p:attrNameLst>
                                      </p:cBhvr>
                                      <p:to>
                                        <p:strVal val="visible"/>
                                      </p:to>
                                    </p:set>
                                    <p:animEffect transition="in" filter="dissolve">
                                      <p:cBhvr>
                                        <p:cTn id="69" dur="500"/>
                                        <p:tgtEl>
                                          <p:spTgt spid="31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4" grpId="0"/>
      <p:bldP spid="317456" grpId="0" animBg="1"/>
      <p:bldP spid="317457" grpId="0" animBg="1"/>
      <p:bldP spid="317472" grpId="0" animBg="1"/>
      <p:bldP spid="317474" grpId="0" animBg="1"/>
      <p:bldP spid="317475" grpId="0"/>
      <p:bldP spid="31747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p:txBody>
          <a:bodyPr/>
          <a:lstStyle/>
          <a:p>
            <a:r>
              <a:rPr lang="zh-CN" altLang="en-US" smtClean="0"/>
              <a:t>操作系统的可执行文件格式</a:t>
            </a:r>
          </a:p>
        </p:txBody>
      </p:sp>
      <p:sp>
        <p:nvSpPr>
          <p:cNvPr id="78851" name="文本占位符 2"/>
          <p:cNvSpPr>
            <a:spLocks noGrp="1"/>
          </p:cNvSpPr>
          <p:nvPr>
            <p:ph type="body" sz="half" idx="4294967295"/>
          </p:nvPr>
        </p:nvSpPr>
        <p:spPr>
          <a:xfrm>
            <a:off x="381000" y="1219200"/>
            <a:ext cx="8305800" cy="4525963"/>
          </a:xfrm>
        </p:spPr>
        <p:txBody>
          <a:bodyPr/>
          <a:lstStyle/>
          <a:p>
            <a:r>
              <a:rPr lang="zh-CN" altLang="en-US" smtClean="0"/>
              <a:t>每种操作系统都规定了可以运行文件格式（可执行文件）；</a:t>
            </a:r>
            <a:endParaRPr lang="en-US" altLang="zh-CN" smtClean="0"/>
          </a:p>
          <a:p>
            <a:r>
              <a:rPr lang="en-US" altLang="zh-CN" smtClean="0"/>
              <a:t>ELF\COFF\OUT</a:t>
            </a:r>
            <a:r>
              <a:rPr lang="zh-CN" altLang="en-US" smtClean="0"/>
              <a:t>等</a:t>
            </a:r>
          </a:p>
          <a:p>
            <a:endParaRPr lang="zh-CN" altLang="en-US" smtClean="0"/>
          </a:p>
        </p:txBody>
      </p:sp>
      <p:pic>
        <p:nvPicPr>
          <p:cNvPr id="7885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06600"/>
            <a:ext cx="56388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p:cNvGrpSpPr>
          <p:nvPr/>
        </p:nvGrpSpPr>
        <p:grpSpPr bwMode="auto">
          <a:xfrm>
            <a:off x="6705600" y="2147887"/>
            <a:ext cx="1066800" cy="3835401"/>
            <a:chOff x="4992" y="3024"/>
            <a:chExt cx="336" cy="1200"/>
          </a:xfrm>
        </p:grpSpPr>
        <p:sp>
          <p:nvSpPr>
            <p:cNvPr id="7"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9"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10"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11"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sp>
          <p:nvSpPr>
            <p:cNvPr id="12" name="Rectangle 25"/>
            <p:cNvSpPr>
              <a:spLocks noChangeArrowheads="1"/>
            </p:cNvSpPr>
            <p:nvPr/>
          </p:nvSpPr>
          <p:spPr bwMode="auto">
            <a:xfrm>
              <a:off x="4992" y="3024"/>
              <a:ext cx="336" cy="1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381000" y="304800"/>
            <a:ext cx="8534400" cy="676275"/>
          </a:xfrm>
        </p:spPr>
        <p:txBody>
          <a:bodyPr/>
          <a:lstStyle/>
          <a:p>
            <a:pPr eaLnBrk="1" hangingPunct="1"/>
            <a:r>
              <a:rPr lang="zh-CN" altLang="en-US" smtClean="0">
                <a:sym typeface="Symbol" panose="05050102010706020507" pitchFamily="18" charset="2"/>
              </a:rPr>
              <a:t>让段面向用户、让页面向硬件</a:t>
            </a:r>
            <a:endParaRPr lang="zh-CN" altLang="zh-CN" smtClean="0">
              <a:sym typeface="Symbol" panose="05050102010706020507" pitchFamily="18" charset="2"/>
            </a:endParaRPr>
          </a:p>
        </p:txBody>
      </p:sp>
      <p:grpSp>
        <p:nvGrpSpPr>
          <p:cNvPr id="363523" name="Group 3"/>
          <p:cNvGrpSpPr>
            <a:grpSpLocks/>
          </p:cNvGrpSpPr>
          <p:nvPr/>
        </p:nvGrpSpPr>
        <p:grpSpPr bwMode="auto">
          <a:xfrm>
            <a:off x="4160838" y="4572000"/>
            <a:ext cx="2392362" cy="1905000"/>
            <a:chOff x="2621" y="2880"/>
            <a:chExt cx="1411" cy="1200"/>
          </a:xfrm>
        </p:grpSpPr>
        <p:sp>
          <p:nvSpPr>
            <p:cNvPr id="80949" name="Rectangle 4"/>
            <p:cNvSpPr>
              <a:spLocks noChangeArrowheads="1"/>
            </p:cNvSpPr>
            <p:nvPr/>
          </p:nvSpPr>
          <p:spPr bwMode="auto">
            <a:xfrm>
              <a:off x="2621" y="2880"/>
              <a:ext cx="940"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80950" name="Rectangle 5"/>
            <p:cNvSpPr>
              <a:spLocks noChangeArrowheads="1"/>
            </p:cNvSpPr>
            <p:nvPr/>
          </p:nvSpPr>
          <p:spPr bwMode="auto">
            <a:xfrm>
              <a:off x="3528" y="2880"/>
              <a:ext cx="504" cy="269"/>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80951" name="Rectangle 6"/>
            <p:cNvSpPr>
              <a:spLocks noChangeArrowheads="1"/>
            </p:cNvSpPr>
            <p:nvPr/>
          </p:nvSpPr>
          <p:spPr bwMode="auto">
            <a:xfrm>
              <a:off x="2621" y="3139"/>
              <a:ext cx="940"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80952" name="Rectangle 7"/>
            <p:cNvSpPr>
              <a:spLocks noChangeArrowheads="1"/>
            </p:cNvSpPr>
            <p:nvPr/>
          </p:nvSpPr>
          <p:spPr bwMode="auto">
            <a:xfrm>
              <a:off x="3528" y="3139"/>
              <a:ext cx="504" cy="221"/>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80953" name="Rectangle 8"/>
            <p:cNvSpPr>
              <a:spLocks noChangeArrowheads="1"/>
            </p:cNvSpPr>
            <p:nvPr/>
          </p:nvSpPr>
          <p:spPr bwMode="auto">
            <a:xfrm>
              <a:off x="2621" y="3360"/>
              <a:ext cx="94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80954" name="Rectangle 9"/>
            <p:cNvSpPr>
              <a:spLocks noChangeArrowheads="1"/>
            </p:cNvSpPr>
            <p:nvPr/>
          </p:nvSpPr>
          <p:spPr bwMode="auto">
            <a:xfrm>
              <a:off x="3528" y="3360"/>
              <a:ext cx="504"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80955" name="Rectangle 10"/>
            <p:cNvSpPr>
              <a:spLocks noChangeArrowheads="1"/>
            </p:cNvSpPr>
            <p:nvPr/>
          </p:nvSpPr>
          <p:spPr bwMode="auto">
            <a:xfrm>
              <a:off x="2621" y="3600"/>
              <a:ext cx="94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80956" name="Rectangle 11"/>
            <p:cNvSpPr>
              <a:spLocks noChangeArrowheads="1"/>
            </p:cNvSpPr>
            <p:nvPr/>
          </p:nvSpPr>
          <p:spPr bwMode="auto">
            <a:xfrm>
              <a:off x="3528" y="3600"/>
              <a:ext cx="504"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80957" name="Rectangle 12"/>
            <p:cNvSpPr>
              <a:spLocks noChangeArrowheads="1"/>
            </p:cNvSpPr>
            <p:nvPr/>
          </p:nvSpPr>
          <p:spPr bwMode="auto">
            <a:xfrm>
              <a:off x="2621" y="3840"/>
              <a:ext cx="940"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80958" name="Rectangle 13"/>
            <p:cNvSpPr>
              <a:spLocks noChangeArrowheads="1"/>
            </p:cNvSpPr>
            <p:nvPr/>
          </p:nvSpPr>
          <p:spPr bwMode="auto">
            <a:xfrm>
              <a:off x="3528" y="3840"/>
              <a:ext cx="504" cy="24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grpSp>
      <p:sp>
        <p:nvSpPr>
          <p:cNvPr id="363534" name="AutoShape 14"/>
          <p:cNvSpPr>
            <a:spLocks noChangeArrowheads="1"/>
          </p:cNvSpPr>
          <p:nvPr/>
        </p:nvSpPr>
        <p:spPr bwMode="auto">
          <a:xfrm rot="10800000">
            <a:off x="6934200" y="4495800"/>
            <a:ext cx="2209800" cy="914400"/>
          </a:xfrm>
          <a:prstGeom prst="wedgeRoundRectCallout">
            <a:avLst>
              <a:gd name="adj1" fmla="val 12495"/>
              <a:gd name="adj2" fmla="val 7690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常称为线性地址，以示区别</a:t>
            </a:r>
          </a:p>
        </p:txBody>
      </p:sp>
      <p:grpSp>
        <p:nvGrpSpPr>
          <p:cNvPr id="363535" name="Group 15"/>
          <p:cNvGrpSpPr>
            <a:grpSpLocks/>
          </p:cNvGrpSpPr>
          <p:nvPr/>
        </p:nvGrpSpPr>
        <p:grpSpPr bwMode="auto">
          <a:xfrm>
            <a:off x="4405313" y="1371600"/>
            <a:ext cx="4724400" cy="1916113"/>
            <a:chOff x="2640" y="761"/>
            <a:chExt cx="2935" cy="1207"/>
          </a:xfrm>
        </p:grpSpPr>
        <p:sp>
          <p:nvSpPr>
            <p:cNvPr id="80929" name="Rectangle 16"/>
            <p:cNvSpPr>
              <a:spLocks noChangeArrowheads="1"/>
            </p:cNvSpPr>
            <p:nvPr/>
          </p:nvSpPr>
          <p:spPr bwMode="auto">
            <a:xfrm>
              <a:off x="3226" y="761"/>
              <a:ext cx="91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80930" name="Rectangle 17"/>
            <p:cNvSpPr>
              <a:spLocks noChangeArrowheads="1"/>
            </p:cNvSpPr>
            <p:nvPr/>
          </p:nvSpPr>
          <p:spPr bwMode="auto">
            <a:xfrm>
              <a:off x="4135" y="761"/>
              <a:ext cx="952"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80931" name="Rectangle 18"/>
            <p:cNvSpPr>
              <a:spLocks noChangeArrowheads="1"/>
            </p:cNvSpPr>
            <p:nvPr/>
          </p:nvSpPr>
          <p:spPr bwMode="auto">
            <a:xfrm>
              <a:off x="5087" y="761"/>
              <a:ext cx="488"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80932" name="Rectangle 19"/>
            <p:cNvSpPr>
              <a:spLocks noChangeArrowheads="1"/>
            </p:cNvSpPr>
            <p:nvPr/>
          </p:nvSpPr>
          <p:spPr bwMode="auto">
            <a:xfrm>
              <a:off x="2640" y="761"/>
              <a:ext cx="58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80933" name="Rectangle 20"/>
            <p:cNvSpPr>
              <a:spLocks noChangeArrowheads="1"/>
            </p:cNvSpPr>
            <p:nvPr/>
          </p:nvSpPr>
          <p:spPr bwMode="auto">
            <a:xfrm>
              <a:off x="3226" y="1027"/>
              <a:ext cx="91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0x4000</a:t>
              </a:r>
            </a:p>
          </p:txBody>
        </p:sp>
        <p:sp>
          <p:nvSpPr>
            <p:cNvPr id="80934" name="Rectangle 21"/>
            <p:cNvSpPr>
              <a:spLocks noChangeArrowheads="1"/>
            </p:cNvSpPr>
            <p:nvPr/>
          </p:nvSpPr>
          <p:spPr bwMode="auto">
            <a:xfrm>
              <a:off x="4135" y="1027"/>
              <a:ext cx="952"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0x0800</a:t>
              </a:r>
            </a:p>
          </p:txBody>
        </p:sp>
        <p:sp>
          <p:nvSpPr>
            <p:cNvPr id="80935" name="Rectangle 22"/>
            <p:cNvSpPr>
              <a:spLocks noChangeArrowheads="1"/>
            </p:cNvSpPr>
            <p:nvPr/>
          </p:nvSpPr>
          <p:spPr bwMode="auto">
            <a:xfrm>
              <a:off x="5087" y="1027"/>
              <a:ext cx="488"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80936" name="Rectangle 23"/>
            <p:cNvSpPr>
              <a:spLocks noChangeArrowheads="1"/>
            </p:cNvSpPr>
            <p:nvPr/>
          </p:nvSpPr>
          <p:spPr bwMode="auto">
            <a:xfrm>
              <a:off x="2640" y="1027"/>
              <a:ext cx="58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80937" name="Rectangle 24"/>
            <p:cNvSpPr>
              <a:spLocks noChangeArrowheads="1"/>
            </p:cNvSpPr>
            <p:nvPr/>
          </p:nvSpPr>
          <p:spPr bwMode="auto">
            <a:xfrm>
              <a:off x="3226" y="124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0x4800</a:t>
              </a:r>
            </a:p>
          </p:txBody>
        </p:sp>
        <p:sp>
          <p:nvSpPr>
            <p:cNvPr id="80938" name="Rectangle 25"/>
            <p:cNvSpPr>
              <a:spLocks noChangeArrowheads="1"/>
            </p:cNvSpPr>
            <p:nvPr/>
          </p:nvSpPr>
          <p:spPr bwMode="auto">
            <a:xfrm>
              <a:off x="4135" y="124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0x1400</a:t>
              </a:r>
            </a:p>
          </p:txBody>
        </p:sp>
        <p:sp>
          <p:nvSpPr>
            <p:cNvPr id="80939" name="Rectangle 26"/>
            <p:cNvSpPr>
              <a:spLocks noChangeArrowheads="1"/>
            </p:cNvSpPr>
            <p:nvPr/>
          </p:nvSpPr>
          <p:spPr bwMode="auto">
            <a:xfrm>
              <a:off x="5087" y="124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80940" name="Rectangle 27"/>
            <p:cNvSpPr>
              <a:spLocks noChangeArrowheads="1"/>
            </p:cNvSpPr>
            <p:nvPr/>
          </p:nvSpPr>
          <p:spPr bwMode="auto">
            <a:xfrm>
              <a:off x="2640" y="124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80941" name="Rectangle 28"/>
            <p:cNvSpPr>
              <a:spLocks noChangeArrowheads="1"/>
            </p:cNvSpPr>
            <p:nvPr/>
          </p:nvSpPr>
          <p:spPr bwMode="auto">
            <a:xfrm>
              <a:off x="3226" y="148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0xF000</a:t>
              </a:r>
            </a:p>
          </p:txBody>
        </p:sp>
        <p:sp>
          <p:nvSpPr>
            <p:cNvPr id="80942" name="Rectangle 29"/>
            <p:cNvSpPr>
              <a:spLocks noChangeArrowheads="1"/>
            </p:cNvSpPr>
            <p:nvPr/>
          </p:nvSpPr>
          <p:spPr bwMode="auto">
            <a:xfrm>
              <a:off x="4135" y="148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0x1000</a:t>
              </a:r>
            </a:p>
          </p:txBody>
        </p:sp>
        <p:sp>
          <p:nvSpPr>
            <p:cNvPr id="80943" name="Rectangle 30"/>
            <p:cNvSpPr>
              <a:spLocks noChangeArrowheads="1"/>
            </p:cNvSpPr>
            <p:nvPr/>
          </p:nvSpPr>
          <p:spPr bwMode="auto">
            <a:xfrm>
              <a:off x="5087" y="148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80944" name="Rectangle 31"/>
            <p:cNvSpPr>
              <a:spLocks noChangeArrowheads="1"/>
            </p:cNvSpPr>
            <p:nvPr/>
          </p:nvSpPr>
          <p:spPr bwMode="auto">
            <a:xfrm>
              <a:off x="2640" y="148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80945" name="Rectangle 32"/>
            <p:cNvSpPr>
              <a:spLocks noChangeArrowheads="1"/>
            </p:cNvSpPr>
            <p:nvPr/>
          </p:nvSpPr>
          <p:spPr bwMode="auto">
            <a:xfrm>
              <a:off x="3226" y="172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0x0000</a:t>
              </a:r>
            </a:p>
          </p:txBody>
        </p:sp>
        <p:sp>
          <p:nvSpPr>
            <p:cNvPr id="80946" name="Rectangle 33"/>
            <p:cNvSpPr>
              <a:spLocks noChangeArrowheads="1"/>
            </p:cNvSpPr>
            <p:nvPr/>
          </p:nvSpPr>
          <p:spPr bwMode="auto">
            <a:xfrm>
              <a:off x="4135" y="172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0x3000</a:t>
              </a:r>
            </a:p>
          </p:txBody>
        </p:sp>
        <p:sp>
          <p:nvSpPr>
            <p:cNvPr id="80947" name="Rectangle 34"/>
            <p:cNvSpPr>
              <a:spLocks noChangeArrowheads="1"/>
            </p:cNvSpPr>
            <p:nvPr/>
          </p:nvSpPr>
          <p:spPr bwMode="auto">
            <a:xfrm>
              <a:off x="5087" y="172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80948" name="Rectangle 35"/>
            <p:cNvSpPr>
              <a:spLocks noChangeArrowheads="1"/>
            </p:cNvSpPr>
            <p:nvPr/>
          </p:nvSpPr>
          <p:spPr bwMode="auto">
            <a:xfrm>
              <a:off x="2640" y="172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sp>
        <p:nvSpPr>
          <p:cNvPr id="363556" name="AutoShape 36"/>
          <p:cNvSpPr>
            <a:spLocks noChangeArrowheads="1"/>
          </p:cNvSpPr>
          <p:nvPr/>
        </p:nvSpPr>
        <p:spPr bwMode="auto">
          <a:xfrm>
            <a:off x="1447800" y="1524000"/>
            <a:ext cx="304800" cy="152400"/>
          </a:xfrm>
          <a:prstGeom prst="right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3557" name="Rectangle 37"/>
          <p:cNvSpPr>
            <a:spLocks noChangeArrowheads="1"/>
          </p:cNvSpPr>
          <p:nvPr/>
        </p:nvSpPr>
        <p:spPr bwMode="auto">
          <a:xfrm>
            <a:off x="1828800" y="1371600"/>
            <a:ext cx="2514600" cy="466725"/>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段号</a:t>
            </a:r>
            <a:r>
              <a:rPr lang="en-US" altLang="zh-CN" sz="2400">
                <a:solidFill>
                  <a:srgbClr val="FF0000"/>
                </a:solidFill>
              </a:rPr>
              <a:t>+</a:t>
            </a:r>
            <a:r>
              <a:rPr lang="zh-CN" altLang="en-US" sz="2400">
                <a:solidFill>
                  <a:srgbClr val="FF0000"/>
                </a:solidFill>
              </a:rPr>
              <a:t>偏移</a:t>
            </a:r>
            <a:r>
              <a:rPr lang="en-US" altLang="zh-CN" sz="2400">
                <a:solidFill>
                  <a:srgbClr val="FF0000"/>
                </a:solidFill>
              </a:rPr>
              <a:t>(cs:ip)</a:t>
            </a:r>
          </a:p>
        </p:txBody>
      </p:sp>
      <p:pic>
        <p:nvPicPr>
          <p:cNvPr id="363558" name="Picture 38"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143000"/>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59" name="Picture 39" descr="j02929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5194300"/>
            <a:ext cx="1066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560" name="Freeform 40"/>
          <p:cNvSpPr>
            <a:spLocks/>
          </p:cNvSpPr>
          <p:nvPr/>
        </p:nvSpPr>
        <p:spPr bwMode="auto">
          <a:xfrm>
            <a:off x="3657600" y="1828800"/>
            <a:ext cx="1066800" cy="546100"/>
          </a:xfrm>
          <a:custGeom>
            <a:avLst/>
            <a:gdLst>
              <a:gd name="T0" fmla="*/ 0 w 672"/>
              <a:gd name="T1" fmla="*/ 0 h 344"/>
              <a:gd name="T2" fmla="*/ 2147483646 w 672"/>
              <a:gd name="T3" fmla="*/ 2147483646 h 344"/>
              <a:gd name="T4" fmla="*/ 2147483646 w 672"/>
              <a:gd name="T5" fmla="*/ 2147483646 h 344"/>
              <a:gd name="T6" fmla="*/ 0 60000 65536"/>
              <a:gd name="T7" fmla="*/ 0 60000 65536"/>
              <a:gd name="T8" fmla="*/ 0 60000 65536"/>
            </a:gdLst>
            <a:ahLst/>
            <a:cxnLst>
              <a:cxn ang="T6">
                <a:pos x="T0" y="T1"/>
              </a:cxn>
              <a:cxn ang="T7">
                <a:pos x="T2" y="T3"/>
              </a:cxn>
              <a:cxn ang="T8">
                <a:pos x="T4" y="T5"/>
              </a:cxn>
            </a:cxnLst>
            <a:rect l="0" t="0" r="r" b="b"/>
            <a:pathLst>
              <a:path w="672" h="344">
                <a:moveTo>
                  <a:pt x="0" y="0"/>
                </a:moveTo>
                <a:cubicBezTo>
                  <a:pt x="16" y="116"/>
                  <a:pt x="32" y="232"/>
                  <a:pt x="144" y="288"/>
                </a:cubicBezTo>
                <a:cubicBezTo>
                  <a:pt x="256" y="344"/>
                  <a:pt x="464" y="340"/>
                  <a:pt x="672" y="33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61" name="Freeform 41"/>
          <p:cNvSpPr>
            <a:spLocks/>
          </p:cNvSpPr>
          <p:nvPr/>
        </p:nvSpPr>
        <p:spPr bwMode="auto">
          <a:xfrm>
            <a:off x="3962400" y="1828800"/>
            <a:ext cx="1828800" cy="1828800"/>
          </a:xfrm>
          <a:custGeom>
            <a:avLst/>
            <a:gdLst>
              <a:gd name="T0" fmla="*/ 0 w 912"/>
              <a:gd name="T1" fmla="*/ 0 h 1008"/>
              <a:gd name="T2" fmla="*/ 2147483646 w 912"/>
              <a:gd name="T3" fmla="*/ 2147483646 h 1008"/>
              <a:gd name="T4" fmla="*/ 2147483646 w 912"/>
              <a:gd name="T5" fmla="*/ 2147483646 h 1008"/>
              <a:gd name="T6" fmla="*/ 2147483646 w 912"/>
              <a:gd name="T7" fmla="*/ 2147483646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1008">
                <a:moveTo>
                  <a:pt x="0" y="0"/>
                </a:moveTo>
                <a:cubicBezTo>
                  <a:pt x="8" y="0"/>
                  <a:pt x="16" y="0"/>
                  <a:pt x="48" y="96"/>
                </a:cubicBezTo>
                <a:cubicBezTo>
                  <a:pt x="80" y="192"/>
                  <a:pt x="48" y="424"/>
                  <a:pt x="192" y="576"/>
                </a:cubicBezTo>
                <a:cubicBezTo>
                  <a:pt x="336" y="728"/>
                  <a:pt x="624" y="868"/>
                  <a:pt x="912" y="1008"/>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62" name="Group 42"/>
          <p:cNvGrpSpPr>
            <a:grpSpLocks/>
          </p:cNvGrpSpPr>
          <p:nvPr/>
        </p:nvGrpSpPr>
        <p:grpSpPr bwMode="auto">
          <a:xfrm>
            <a:off x="1371600" y="1828800"/>
            <a:ext cx="4876800" cy="2286000"/>
            <a:chOff x="864" y="1152"/>
            <a:chExt cx="3072" cy="1440"/>
          </a:xfrm>
        </p:grpSpPr>
        <p:sp>
          <p:nvSpPr>
            <p:cNvPr id="80926" name="Rectangle 43"/>
            <p:cNvSpPr>
              <a:spLocks noChangeArrowheads="1"/>
            </p:cNvSpPr>
            <p:nvPr/>
          </p:nvSpPr>
          <p:spPr bwMode="auto">
            <a:xfrm>
              <a:off x="864" y="1872"/>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逻辑地址</a:t>
              </a:r>
            </a:p>
          </p:txBody>
        </p:sp>
        <p:sp>
          <p:nvSpPr>
            <p:cNvPr id="80927" name="Line 44"/>
            <p:cNvSpPr>
              <a:spLocks noChangeShapeType="1"/>
            </p:cNvSpPr>
            <p:nvPr/>
          </p:nvSpPr>
          <p:spPr bwMode="auto">
            <a:xfrm flipV="1">
              <a:off x="1440" y="1152"/>
              <a:ext cx="336"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28" name="Line 45"/>
            <p:cNvSpPr>
              <a:spLocks noChangeShapeType="1"/>
            </p:cNvSpPr>
            <p:nvPr/>
          </p:nvSpPr>
          <p:spPr bwMode="auto">
            <a:xfrm>
              <a:off x="1824" y="2064"/>
              <a:ext cx="2112" cy="52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66" name="Line 46"/>
          <p:cNvSpPr>
            <a:spLocks noChangeShapeType="1"/>
          </p:cNvSpPr>
          <p:nvPr/>
        </p:nvSpPr>
        <p:spPr bwMode="auto">
          <a:xfrm>
            <a:off x="6019800" y="2438400"/>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67" name="Group 47"/>
          <p:cNvGrpSpPr>
            <a:grpSpLocks/>
          </p:cNvGrpSpPr>
          <p:nvPr/>
        </p:nvGrpSpPr>
        <p:grpSpPr bwMode="auto">
          <a:xfrm>
            <a:off x="5791200" y="3441700"/>
            <a:ext cx="457200" cy="444500"/>
            <a:chOff x="2832" y="2312"/>
            <a:chExt cx="624" cy="576"/>
          </a:xfrm>
        </p:grpSpPr>
        <p:sp>
          <p:nvSpPr>
            <p:cNvPr id="80923" name="Oval 48"/>
            <p:cNvSpPr>
              <a:spLocks noChangeArrowheads="1"/>
            </p:cNvSpPr>
            <p:nvPr/>
          </p:nvSpPr>
          <p:spPr bwMode="auto">
            <a:xfrm>
              <a:off x="2832" y="2312"/>
              <a:ext cx="624" cy="576"/>
            </a:xfrm>
            <a:prstGeom prst="ellipse">
              <a:avLst/>
            </a:prstGeom>
            <a:solidFill>
              <a:schemeClr val="bg1"/>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solidFill>
                  <a:srgbClr val="00FFFF"/>
                </a:solidFill>
                <a:latin typeface="Comic Sans MS" panose="030F0702030302020204" pitchFamily="66" charset="0"/>
              </a:endParaRPr>
            </a:p>
          </p:txBody>
        </p:sp>
        <p:sp>
          <p:nvSpPr>
            <p:cNvPr id="80924" name="Line 49"/>
            <p:cNvSpPr>
              <a:spLocks noChangeShapeType="1"/>
            </p:cNvSpPr>
            <p:nvPr/>
          </p:nvSpPr>
          <p:spPr bwMode="auto">
            <a:xfrm>
              <a:off x="2976" y="2600"/>
              <a:ext cx="351" cy="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25" name="Line 50"/>
            <p:cNvSpPr>
              <a:spLocks noChangeShapeType="1"/>
            </p:cNvSpPr>
            <p:nvPr/>
          </p:nvSpPr>
          <p:spPr bwMode="auto">
            <a:xfrm flipV="1">
              <a:off x="3150" y="2435"/>
              <a:ext cx="1" cy="329"/>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3571" name="Group 51"/>
          <p:cNvGrpSpPr>
            <a:grpSpLocks/>
          </p:cNvGrpSpPr>
          <p:nvPr/>
        </p:nvGrpSpPr>
        <p:grpSpPr bwMode="auto">
          <a:xfrm>
            <a:off x="6172200" y="3800475"/>
            <a:ext cx="2819400" cy="466725"/>
            <a:chOff x="3888" y="2394"/>
            <a:chExt cx="1776" cy="294"/>
          </a:xfrm>
        </p:grpSpPr>
        <p:sp>
          <p:nvSpPr>
            <p:cNvPr id="80920" name="Rectangle 52"/>
            <p:cNvSpPr>
              <a:spLocks noChangeArrowheads="1"/>
            </p:cNvSpPr>
            <p:nvPr/>
          </p:nvSpPr>
          <p:spPr bwMode="auto">
            <a:xfrm>
              <a:off x="4032" y="2394"/>
              <a:ext cx="768"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页号</a:t>
              </a:r>
            </a:p>
          </p:txBody>
        </p:sp>
        <p:sp>
          <p:nvSpPr>
            <p:cNvPr id="80921" name="Rectangle 53"/>
            <p:cNvSpPr>
              <a:spLocks noChangeArrowheads="1"/>
            </p:cNvSpPr>
            <p:nvPr/>
          </p:nvSpPr>
          <p:spPr bwMode="auto">
            <a:xfrm>
              <a:off x="4800" y="2394"/>
              <a:ext cx="864" cy="294"/>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偏移</a:t>
              </a:r>
            </a:p>
          </p:txBody>
        </p:sp>
        <p:sp>
          <p:nvSpPr>
            <p:cNvPr id="80922" name="Line 54"/>
            <p:cNvSpPr>
              <a:spLocks noChangeShapeType="1"/>
            </p:cNvSpPr>
            <p:nvPr/>
          </p:nvSpPr>
          <p:spPr bwMode="auto">
            <a:xfrm>
              <a:off x="3888" y="2448"/>
              <a:ext cx="144" cy="1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75" name="Freeform 55"/>
          <p:cNvSpPr>
            <a:spLocks/>
          </p:cNvSpPr>
          <p:nvPr/>
        </p:nvSpPr>
        <p:spPr bwMode="auto">
          <a:xfrm>
            <a:off x="5181600" y="4267200"/>
            <a:ext cx="1752600" cy="1676400"/>
          </a:xfrm>
          <a:custGeom>
            <a:avLst/>
            <a:gdLst>
              <a:gd name="T0" fmla="*/ 2147483646 w 1104"/>
              <a:gd name="T1" fmla="*/ 0 h 1056"/>
              <a:gd name="T2" fmla="*/ 2147483646 w 1104"/>
              <a:gd name="T3" fmla="*/ 2147483646 h 1056"/>
              <a:gd name="T4" fmla="*/ 0 w 1104"/>
              <a:gd name="T5" fmla="*/ 2147483646 h 1056"/>
              <a:gd name="T6" fmla="*/ 0 60000 65536"/>
              <a:gd name="T7" fmla="*/ 0 60000 65536"/>
              <a:gd name="T8" fmla="*/ 0 60000 65536"/>
            </a:gdLst>
            <a:ahLst/>
            <a:cxnLst>
              <a:cxn ang="T6">
                <a:pos x="T0" y="T1"/>
              </a:cxn>
              <a:cxn ang="T7">
                <a:pos x="T2" y="T3"/>
              </a:cxn>
              <a:cxn ang="T8">
                <a:pos x="T4" y="T5"/>
              </a:cxn>
            </a:cxnLst>
            <a:rect l="0" t="0" r="r" b="b"/>
            <a:pathLst>
              <a:path w="1104" h="1056">
                <a:moveTo>
                  <a:pt x="1104" y="0"/>
                </a:moveTo>
                <a:cubicBezTo>
                  <a:pt x="1076" y="320"/>
                  <a:pt x="1048" y="640"/>
                  <a:pt x="864" y="816"/>
                </a:cubicBezTo>
                <a:cubicBezTo>
                  <a:pt x="680" y="992"/>
                  <a:pt x="340" y="1024"/>
                  <a:pt x="0" y="105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76" name="Group 56"/>
          <p:cNvGrpSpPr>
            <a:grpSpLocks/>
          </p:cNvGrpSpPr>
          <p:nvPr/>
        </p:nvGrpSpPr>
        <p:grpSpPr bwMode="auto">
          <a:xfrm>
            <a:off x="838200" y="3962400"/>
            <a:ext cx="3200400" cy="1066800"/>
            <a:chOff x="528" y="2496"/>
            <a:chExt cx="1968" cy="672"/>
          </a:xfrm>
        </p:grpSpPr>
        <p:sp>
          <p:nvSpPr>
            <p:cNvPr id="80917" name="Rectangle 57"/>
            <p:cNvSpPr>
              <a:spLocks noChangeArrowheads="1"/>
            </p:cNvSpPr>
            <p:nvPr/>
          </p:nvSpPr>
          <p:spPr bwMode="auto">
            <a:xfrm>
              <a:off x="1511" y="2832"/>
              <a:ext cx="985" cy="336"/>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urier New" panose="02070309020205020404" pitchFamily="49" charset="0"/>
                </a:rPr>
                <a:t>偏移</a:t>
              </a:r>
            </a:p>
          </p:txBody>
        </p:sp>
        <p:sp>
          <p:nvSpPr>
            <p:cNvPr id="80918" name="Text Box 58"/>
            <p:cNvSpPr txBox="1">
              <a:spLocks noChangeArrowheads="1"/>
            </p:cNvSpPr>
            <p:nvPr/>
          </p:nvSpPr>
          <p:spPr bwMode="auto">
            <a:xfrm>
              <a:off x="528" y="2496"/>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物理地址</a:t>
              </a:r>
            </a:p>
          </p:txBody>
        </p:sp>
        <p:sp>
          <p:nvSpPr>
            <p:cNvPr id="80919" name="Rectangle 59"/>
            <p:cNvSpPr>
              <a:spLocks noChangeArrowheads="1"/>
            </p:cNvSpPr>
            <p:nvPr/>
          </p:nvSpPr>
          <p:spPr bwMode="auto">
            <a:xfrm>
              <a:off x="530" y="2832"/>
              <a:ext cx="985" cy="336"/>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urier New" panose="02070309020205020404" pitchFamily="49" charset="0"/>
                </a:rPr>
                <a:t>物理页号</a:t>
              </a:r>
            </a:p>
          </p:txBody>
        </p:sp>
      </p:grpSp>
      <p:sp>
        <p:nvSpPr>
          <p:cNvPr id="363580" name="Freeform 60"/>
          <p:cNvSpPr>
            <a:spLocks/>
          </p:cNvSpPr>
          <p:nvPr/>
        </p:nvSpPr>
        <p:spPr bwMode="auto">
          <a:xfrm>
            <a:off x="2057400" y="4953000"/>
            <a:ext cx="2362200" cy="977900"/>
          </a:xfrm>
          <a:custGeom>
            <a:avLst/>
            <a:gdLst>
              <a:gd name="T0" fmla="*/ 2147483646 w 1488"/>
              <a:gd name="T1" fmla="*/ 2147483646 h 808"/>
              <a:gd name="T2" fmla="*/ 2147483646 w 1488"/>
              <a:gd name="T3" fmla="*/ 2147483646 h 808"/>
              <a:gd name="T4" fmla="*/ 2147483646 w 1488"/>
              <a:gd name="T5" fmla="*/ 2147483646 h 808"/>
              <a:gd name="T6" fmla="*/ 0 w 1488"/>
              <a:gd name="T7" fmla="*/ 0 h 8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808">
                <a:moveTo>
                  <a:pt x="1488" y="768"/>
                </a:moveTo>
                <a:cubicBezTo>
                  <a:pt x="1276" y="788"/>
                  <a:pt x="1064" y="808"/>
                  <a:pt x="864" y="768"/>
                </a:cubicBezTo>
                <a:cubicBezTo>
                  <a:pt x="664" y="728"/>
                  <a:pt x="432" y="656"/>
                  <a:pt x="288" y="528"/>
                </a:cubicBezTo>
                <a:cubicBezTo>
                  <a:pt x="144" y="400"/>
                  <a:pt x="72" y="200"/>
                  <a:pt x="0" y="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81" name="Freeform 61"/>
          <p:cNvSpPr>
            <a:spLocks/>
          </p:cNvSpPr>
          <p:nvPr/>
        </p:nvSpPr>
        <p:spPr bwMode="auto">
          <a:xfrm>
            <a:off x="3810000" y="3962400"/>
            <a:ext cx="4114800" cy="762000"/>
          </a:xfrm>
          <a:custGeom>
            <a:avLst/>
            <a:gdLst>
              <a:gd name="T0" fmla="*/ 2147483646 w 2592"/>
              <a:gd name="T1" fmla="*/ 0 h 480"/>
              <a:gd name="T2" fmla="*/ 2147483646 w 2592"/>
              <a:gd name="T3" fmla="*/ 2147483646 h 480"/>
              <a:gd name="T4" fmla="*/ 2147483646 w 2592"/>
              <a:gd name="T5" fmla="*/ 2147483646 h 480"/>
              <a:gd name="T6" fmla="*/ 0 w 2592"/>
              <a:gd name="T7" fmla="*/ 2147483646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2" h="480">
                <a:moveTo>
                  <a:pt x="2592" y="0"/>
                </a:moveTo>
                <a:cubicBezTo>
                  <a:pt x="2516" y="64"/>
                  <a:pt x="2440" y="128"/>
                  <a:pt x="2112" y="192"/>
                </a:cubicBezTo>
                <a:cubicBezTo>
                  <a:pt x="1784" y="256"/>
                  <a:pt x="976" y="336"/>
                  <a:pt x="624" y="384"/>
                </a:cubicBezTo>
                <a:cubicBezTo>
                  <a:pt x="272" y="432"/>
                  <a:pt x="136" y="456"/>
                  <a:pt x="0" y="48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82" name="AutoShape 62"/>
          <p:cNvSpPr>
            <a:spLocks noChangeArrowheads="1"/>
          </p:cNvSpPr>
          <p:nvPr/>
        </p:nvSpPr>
        <p:spPr bwMode="auto">
          <a:xfrm>
            <a:off x="533400" y="2209800"/>
            <a:ext cx="76200" cy="2743200"/>
          </a:xfrm>
          <a:prstGeom prst="downArrow">
            <a:avLst>
              <a:gd name="adj1" fmla="val 50000"/>
              <a:gd name="adj2" fmla="val 9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3558"/>
                                        </p:tgtEl>
                                        <p:attrNameLst>
                                          <p:attrName>style.visibility</p:attrName>
                                        </p:attrNameLst>
                                      </p:cBhvr>
                                      <p:to>
                                        <p:strVal val="visible"/>
                                      </p:to>
                                    </p:set>
                                    <p:animEffect transition="in" filter="dissolve">
                                      <p:cBhvr>
                                        <p:cTn id="7" dur="500"/>
                                        <p:tgtEl>
                                          <p:spTgt spid="363558"/>
                                        </p:tgtEl>
                                      </p:cBhvr>
                                    </p:animEffect>
                                  </p:childTnLst>
                                </p:cTn>
                              </p:par>
                            </p:childTnLst>
                          </p:cTn>
                        </p:par>
                        <p:par>
                          <p:cTn id="8" fill="hold" nodeType="afterGroup">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363556"/>
                                        </p:tgtEl>
                                        <p:attrNameLst>
                                          <p:attrName>style.visibility</p:attrName>
                                        </p:attrNameLst>
                                      </p:cBhvr>
                                      <p:to>
                                        <p:strVal val="visible"/>
                                      </p:to>
                                    </p:set>
                                    <p:anim calcmode="lin" valueType="num">
                                      <p:cBhvr>
                                        <p:cTn id="11" dur="500" fill="hold"/>
                                        <p:tgtEl>
                                          <p:spTgt spid="363556"/>
                                        </p:tgtEl>
                                        <p:attrNameLst>
                                          <p:attrName>ppt_x</p:attrName>
                                        </p:attrNameLst>
                                      </p:cBhvr>
                                      <p:tavLst>
                                        <p:tav tm="0">
                                          <p:val>
                                            <p:strVal val="#ppt_x-#ppt_w/2"/>
                                          </p:val>
                                        </p:tav>
                                        <p:tav tm="100000">
                                          <p:val>
                                            <p:strVal val="#ppt_x"/>
                                          </p:val>
                                        </p:tav>
                                      </p:tavLst>
                                    </p:anim>
                                    <p:anim calcmode="lin" valueType="num">
                                      <p:cBhvr>
                                        <p:cTn id="12" dur="500" fill="hold"/>
                                        <p:tgtEl>
                                          <p:spTgt spid="363556"/>
                                        </p:tgtEl>
                                        <p:attrNameLst>
                                          <p:attrName>ppt_y</p:attrName>
                                        </p:attrNameLst>
                                      </p:cBhvr>
                                      <p:tavLst>
                                        <p:tav tm="0">
                                          <p:val>
                                            <p:strVal val="#ppt_y"/>
                                          </p:val>
                                        </p:tav>
                                        <p:tav tm="100000">
                                          <p:val>
                                            <p:strVal val="#ppt_y"/>
                                          </p:val>
                                        </p:tav>
                                      </p:tavLst>
                                    </p:anim>
                                    <p:anim calcmode="lin" valueType="num">
                                      <p:cBhvr>
                                        <p:cTn id="13" dur="500" fill="hold"/>
                                        <p:tgtEl>
                                          <p:spTgt spid="363556"/>
                                        </p:tgtEl>
                                        <p:attrNameLst>
                                          <p:attrName>ppt_w</p:attrName>
                                        </p:attrNameLst>
                                      </p:cBhvr>
                                      <p:tavLst>
                                        <p:tav tm="0">
                                          <p:val>
                                            <p:fltVal val="0"/>
                                          </p:val>
                                        </p:tav>
                                        <p:tav tm="100000">
                                          <p:val>
                                            <p:strVal val="#ppt_w"/>
                                          </p:val>
                                        </p:tav>
                                      </p:tavLst>
                                    </p:anim>
                                    <p:anim calcmode="lin" valueType="num">
                                      <p:cBhvr>
                                        <p:cTn id="14" dur="500" fill="hold"/>
                                        <p:tgtEl>
                                          <p:spTgt spid="363556"/>
                                        </p:tgtEl>
                                        <p:attrNameLst>
                                          <p:attrName>ppt_h</p:attrName>
                                        </p:attrNameLst>
                                      </p:cBhvr>
                                      <p:tavLst>
                                        <p:tav tm="0">
                                          <p:val>
                                            <p:strVal val="#ppt_h"/>
                                          </p:val>
                                        </p:tav>
                                        <p:tav tm="100000">
                                          <p:val>
                                            <p:strVal val="#ppt_h"/>
                                          </p:val>
                                        </p:tav>
                                      </p:tavLst>
                                    </p:anim>
                                  </p:childTnLst>
                                </p:cTn>
                              </p:par>
                            </p:childTnLst>
                          </p:cTn>
                        </p:par>
                        <p:par>
                          <p:cTn id="15" fill="hold" nodeType="afterGroup">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63557"/>
                                        </p:tgtEl>
                                        <p:attrNameLst>
                                          <p:attrName>style.visibility</p:attrName>
                                        </p:attrNameLst>
                                      </p:cBhvr>
                                      <p:to>
                                        <p:strVal val="visible"/>
                                      </p:to>
                                    </p:set>
                                    <p:animEffect transition="in" filter="dissolve">
                                      <p:cBhvr>
                                        <p:cTn id="18" dur="500"/>
                                        <p:tgtEl>
                                          <p:spTgt spid="36355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363535"/>
                                        </p:tgtEl>
                                        <p:attrNameLst>
                                          <p:attrName>style.visibility</p:attrName>
                                        </p:attrNameLst>
                                      </p:cBhvr>
                                      <p:to>
                                        <p:strVal val="visible"/>
                                      </p:to>
                                    </p:set>
                                    <p:animEffect transition="in" filter="dissolve">
                                      <p:cBhvr>
                                        <p:cTn id="23" dur="500"/>
                                        <p:tgtEl>
                                          <p:spTgt spid="36353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3560"/>
                                        </p:tgtEl>
                                        <p:attrNameLst>
                                          <p:attrName>style.visibility</p:attrName>
                                        </p:attrNameLst>
                                      </p:cBhvr>
                                      <p:to>
                                        <p:strVal val="visible"/>
                                      </p:to>
                                    </p:set>
                                    <p:animEffect transition="in" filter="wipe(left)">
                                      <p:cBhvr>
                                        <p:cTn id="28" dur="500"/>
                                        <p:tgtEl>
                                          <p:spTgt spid="36356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63566"/>
                                        </p:tgtEl>
                                        <p:attrNameLst>
                                          <p:attrName>style.visibility</p:attrName>
                                        </p:attrNameLst>
                                      </p:cBhvr>
                                      <p:to>
                                        <p:strVal val="visible"/>
                                      </p:to>
                                    </p:set>
                                    <p:animEffect transition="in" filter="wipe(up)">
                                      <p:cBhvr>
                                        <p:cTn id="33" dur="500"/>
                                        <p:tgtEl>
                                          <p:spTgt spid="3635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63561"/>
                                        </p:tgtEl>
                                        <p:attrNameLst>
                                          <p:attrName>style.visibility</p:attrName>
                                        </p:attrNameLst>
                                      </p:cBhvr>
                                      <p:to>
                                        <p:strVal val="visible"/>
                                      </p:to>
                                    </p:set>
                                    <p:animEffect transition="in" filter="wipe(left)">
                                      <p:cBhvr>
                                        <p:cTn id="38" dur="500"/>
                                        <p:tgtEl>
                                          <p:spTgt spid="363561"/>
                                        </p:tgtEl>
                                      </p:cBhvr>
                                    </p:animEffect>
                                  </p:childTnLst>
                                </p:cTn>
                              </p:par>
                            </p:childTnLst>
                          </p:cTn>
                        </p:par>
                        <p:par>
                          <p:cTn id="39" fill="hold" nodeType="after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363567"/>
                                        </p:tgtEl>
                                        <p:attrNameLst>
                                          <p:attrName>style.visibility</p:attrName>
                                        </p:attrNameLst>
                                      </p:cBhvr>
                                      <p:to>
                                        <p:strVal val="visible"/>
                                      </p:to>
                                    </p:set>
                                    <p:animEffect transition="in" filter="dissolve">
                                      <p:cBhvr>
                                        <p:cTn id="42" dur="500"/>
                                        <p:tgtEl>
                                          <p:spTgt spid="36356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363571"/>
                                        </p:tgtEl>
                                        <p:attrNameLst>
                                          <p:attrName>style.visibility</p:attrName>
                                        </p:attrNameLst>
                                      </p:cBhvr>
                                      <p:to>
                                        <p:strVal val="visible"/>
                                      </p:to>
                                    </p:set>
                                    <p:animEffect transition="in" filter="dissolve">
                                      <p:cBhvr>
                                        <p:cTn id="47" dur="500"/>
                                        <p:tgtEl>
                                          <p:spTgt spid="36357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63562"/>
                                        </p:tgtEl>
                                        <p:attrNameLst>
                                          <p:attrName>style.visibility</p:attrName>
                                        </p:attrNameLst>
                                      </p:cBhvr>
                                      <p:to>
                                        <p:strVal val="visible"/>
                                      </p:to>
                                    </p:set>
                                    <p:animEffect transition="in" filter="wipe(left)">
                                      <p:cBhvr>
                                        <p:cTn id="52" dur="500"/>
                                        <p:tgtEl>
                                          <p:spTgt spid="36356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63534"/>
                                        </p:tgtEl>
                                        <p:attrNameLst>
                                          <p:attrName>style.visibility</p:attrName>
                                        </p:attrNameLst>
                                      </p:cBhvr>
                                      <p:to>
                                        <p:strVal val="visible"/>
                                      </p:to>
                                    </p:set>
                                    <p:animEffect transition="in" filter="dissolve">
                                      <p:cBhvr>
                                        <p:cTn id="57" dur="500"/>
                                        <p:tgtEl>
                                          <p:spTgt spid="3635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363523"/>
                                        </p:tgtEl>
                                        <p:attrNameLst>
                                          <p:attrName>style.visibility</p:attrName>
                                        </p:attrNameLst>
                                      </p:cBhvr>
                                      <p:to>
                                        <p:strVal val="visible"/>
                                      </p:to>
                                    </p:set>
                                    <p:animEffect transition="in" filter="dissolve">
                                      <p:cBhvr>
                                        <p:cTn id="62" dur="500"/>
                                        <p:tgtEl>
                                          <p:spTgt spid="36352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363575"/>
                                        </p:tgtEl>
                                        <p:attrNameLst>
                                          <p:attrName>style.visibility</p:attrName>
                                        </p:attrNameLst>
                                      </p:cBhvr>
                                      <p:to>
                                        <p:strVal val="visible"/>
                                      </p:to>
                                    </p:set>
                                    <p:animEffect transition="in" filter="wipe(right)">
                                      <p:cBhvr>
                                        <p:cTn id="67" dur="500"/>
                                        <p:tgtEl>
                                          <p:spTgt spid="36357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363580"/>
                                        </p:tgtEl>
                                        <p:attrNameLst>
                                          <p:attrName>style.visibility</p:attrName>
                                        </p:attrNameLst>
                                      </p:cBhvr>
                                      <p:to>
                                        <p:strVal val="visible"/>
                                      </p:to>
                                    </p:set>
                                    <p:animEffect transition="in" filter="wipe(right)">
                                      <p:cBhvr>
                                        <p:cTn id="72" dur="500"/>
                                        <p:tgtEl>
                                          <p:spTgt spid="36358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363581"/>
                                        </p:tgtEl>
                                        <p:attrNameLst>
                                          <p:attrName>style.visibility</p:attrName>
                                        </p:attrNameLst>
                                      </p:cBhvr>
                                      <p:to>
                                        <p:strVal val="visible"/>
                                      </p:to>
                                    </p:set>
                                    <p:animEffect transition="in" filter="wipe(right)">
                                      <p:cBhvr>
                                        <p:cTn id="77" dur="500"/>
                                        <p:tgtEl>
                                          <p:spTgt spid="363581"/>
                                        </p:tgtEl>
                                      </p:cBhvr>
                                    </p:animEffect>
                                  </p:childTnLst>
                                </p:cTn>
                              </p:par>
                            </p:childTnLst>
                          </p:cTn>
                        </p:par>
                        <p:par>
                          <p:cTn id="78" fill="hold" nodeType="afterGroup">
                            <p:stCondLst>
                              <p:cond delay="500"/>
                            </p:stCondLst>
                            <p:childTnLst>
                              <p:par>
                                <p:cTn id="79" presetID="9" presetClass="entr" presetSubtype="0" fill="hold" nodeType="afterEffect">
                                  <p:stCondLst>
                                    <p:cond delay="0"/>
                                  </p:stCondLst>
                                  <p:childTnLst>
                                    <p:set>
                                      <p:cBhvr>
                                        <p:cTn id="80" dur="1" fill="hold">
                                          <p:stCondLst>
                                            <p:cond delay="0"/>
                                          </p:stCondLst>
                                        </p:cTn>
                                        <p:tgtEl>
                                          <p:spTgt spid="363576"/>
                                        </p:tgtEl>
                                        <p:attrNameLst>
                                          <p:attrName>style.visibility</p:attrName>
                                        </p:attrNameLst>
                                      </p:cBhvr>
                                      <p:to>
                                        <p:strVal val="visible"/>
                                      </p:to>
                                    </p:set>
                                    <p:animEffect transition="in" filter="dissolve">
                                      <p:cBhvr>
                                        <p:cTn id="81" dur="500"/>
                                        <p:tgtEl>
                                          <p:spTgt spid="36357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363582"/>
                                        </p:tgtEl>
                                        <p:attrNameLst>
                                          <p:attrName>style.visibility</p:attrName>
                                        </p:attrNameLst>
                                      </p:cBhvr>
                                      <p:to>
                                        <p:strVal val="visible"/>
                                      </p:to>
                                    </p:set>
                                    <p:animEffect transition="in" filter="wipe(up)">
                                      <p:cBhvr>
                                        <p:cTn id="86" dur="500"/>
                                        <p:tgtEl>
                                          <p:spTgt spid="363582"/>
                                        </p:tgtEl>
                                      </p:cBhvr>
                                    </p:animEffect>
                                  </p:childTnLst>
                                </p:cTn>
                              </p:par>
                              <p:par>
                                <p:cTn id="87" presetID="9" presetClass="entr" presetSubtype="0" fill="hold" nodeType="withEffect">
                                  <p:stCondLst>
                                    <p:cond delay="0"/>
                                  </p:stCondLst>
                                  <p:childTnLst>
                                    <p:set>
                                      <p:cBhvr>
                                        <p:cTn id="88" dur="1" fill="hold">
                                          <p:stCondLst>
                                            <p:cond delay="0"/>
                                          </p:stCondLst>
                                        </p:cTn>
                                        <p:tgtEl>
                                          <p:spTgt spid="363559"/>
                                        </p:tgtEl>
                                        <p:attrNameLst>
                                          <p:attrName>style.visibility</p:attrName>
                                        </p:attrNameLst>
                                      </p:cBhvr>
                                      <p:to>
                                        <p:strVal val="visible"/>
                                      </p:to>
                                    </p:set>
                                    <p:animEffect transition="in" filter="dissolve">
                                      <p:cBhvr>
                                        <p:cTn id="89" dur="500"/>
                                        <p:tgtEl>
                                          <p:spTgt spid="36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4" grpId="0" animBg="1"/>
      <p:bldP spid="363556" grpId="0" animBg="1"/>
      <p:bldP spid="363557" grpId="0" animBg="1"/>
      <p:bldP spid="363560" grpId="0" animBg="1"/>
      <p:bldP spid="363561" grpId="0" animBg="1"/>
      <p:bldP spid="363566" grpId="0" animBg="1"/>
      <p:bldP spid="363575" grpId="0" animBg="1"/>
      <p:bldP spid="363580" grpId="0" animBg="1"/>
      <p:bldP spid="363581" grpId="0" animBg="1"/>
      <p:bldP spid="36358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81000" y="304800"/>
            <a:ext cx="8534400" cy="676275"/>
          </a:xfrm>
        </p:spPr>
        <p:txBody>
          <a:bodyPr/>
          <a:lstStyle/>
          <a:p>
            <a:pPr eaLnBrk="1" hangingPunct="1"/>
            <a:r>
              <a:rPr lang="zh-CN" altLang="en-US" smtClean="0">
                <a:sym typeface="Symbol" panose="05050102010706020507" pitchFamily="18" charset="2"/>
              </a:rPr>
              <a:t>段页式内存管理的基本视图</a:t>
            </a:r>
            <a:endParaRPr lang="zh-CN" altLang="zh-CN" smtClean="0">
              <a:sym typeface="Symbol" panose="05050102010706020507" pitchFamily="18" charset="2"/>
            </a:endParaRPr>
          </a:p>
        </p:txBody>
      </p:sp>
      <p:pic>
        <p:nvPicPr>
          <p:cNvPr id="364547"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429000"/>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548" name="Text Box 4"/>
          <p:cNvSpPr txBox="1">
            <a:spLocks noChangeArrowheads="1"/>
          </p:cNvSpPr>
          <p:nvPr/>
        </p:nvSpPr>
        <p:spPr bwMode="auto">
          <a:xfrm>
            <a:off x="914400" y="41910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cs:ip</a:t>
            </a:r>
          </a:p>
        </p:txBody>
      </p:sp>
      <p:sp>
        <p:nvSpPr>
          <p:cNvPr id="364549" name="Line 5"/>
          <p:cNvSpPr>
            <a:spLocks noChangeShapeType="1"/>
          </p:cNvSpPr>
          <p:nvPr/>
        </p:nvSpPr>
        <p:spPr bwMode="auto">
          <a:xfrm flipV="1">
            <a:off x="4419600" y="3657600"/>
            <a:ext cx="12192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4550" name="AutoShape 6"/>
          <p:cNvSpPr>
            <a:spLocks noChangeArrowheads="1"/>
          </p:cNvSpPr>
          <p:nvPr/>
        </p:nvSpPr>
        <p:spPr bwMode="auto">
          <a:xfrm rot="10800000">
            <a:off x="152400" y="4800600"/>
            <a:ext cx="1676400" cy="533400"/>
          </a:xfrm>
          <a:prstGeom prst="wedgeRoundRectCallout">
            <a:avLst>
              <a:gd name="adj1" fmla="val -17806"/>
              <a:gd name="adj2" fmla="val 86903"/>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逻辑地址</a:t>
            </a:r>
          </a:p>
        </p:txBody>
      </p:sp>
      <p:grpSp>
        <p:nvGrpSpPr>
          <p:cNvPr id="364551" name="Group 7"/>
          <p:cNvGrpSpPr>
            <a:grpSpLocks/>
          </p:cNvGrpSpPr>
          <p:nvPr/>
        </p:nvGrpSpPr>
        <p:grpSpPr bwMode="auto">
          <a:xfrm>
            <a:off x="4419600" y="3810000"/>
            <a:ext cx="1981200" cy="1066800"/>
            <a:chOff x="2784" y="2400"/>
            <a:chExt cx="1248" cy="672"/>
          </a:xfrm>
        </p:grpSpPr>
        <p:sp>
          <p:nvSpPr>
            <p:cNvPr id="81957" name="Text Box 8"/>
            <p:cNvSpPr txBox="1">
              <a:spLocks noChangeArrowheads="1"/>
            </p:cNvSpPr>
            <p:nvPr/>
          </p:nvSpPr>
          <p:spPr bwMode="auto">
            <a:xfrm>
              <a:off x="2784" y="2400"/>
              <a:ext cx="1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0x00345008</a:t>
              </a:r>
            </a:p>
          </p:txBody>
        </p:sp>
        <p:sp>
          <p:nvSpPr>
            <p:cNvPr id="81958" name="AutoShape 9"/>
            <p:cNvSpPr>
              <a:spLocks noChangeArrowheads="1"/>
            </p:cNvSpPr>
            <p:nvPr/>
          </p:nvSpPr>
          <p:spPr bwMode="auto">
            <a:xfrm rot="10800000">
              <a:off x="2976" y="2736"/>
              <a:ext cx="1056" cy="336"/>
            </a:xfrm>
            <a:prstGeom prst="wedgeRoundRectCallout">
              <a:avLst>
                <a:gd name="adj1" fmla="val 10319"/>
                <a:gd name="adj2" fmla="val 9225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线性地址</a:t>
              </a:r>
            </a:p>
          </p:txBody>
        </p:sp>
      </p:grpSp>
      <p:grpSp>
        <p:nvGrpSpPr>
          <p:cNvPr id="364554" name="Group 10"/>
          <p:cNvGrpSpPr>
            <a:grpSpLocks/>
          </p:cNvGrpSpPr>
          <p:nvPr/>
        </p:nvGrpSpPr>
        <p:grpSpPr bwMode="auto">
          <a:xfrm>
            <a:off x="7010400" y="1600200"/>
            <a:ext cx="1752600" cy="4419600"/>
            <a:chOff x="4416" y="1008"/>
            <a:chExt cx="1104" cy="2784"/>
          </a:xfrm>
        </p:grpSpPr>
        <p:sp>
          <p:nvSpPr>
            <p:cNvPr id="81952" name="Rectangle 11"/>
            <p:cNvSpPr>
              <a:spLocks noChangeArrowheads="1"/>
            </p:cNvSpPr>
            <p:nvPr/>
          </p:nvSpPr>
          <p:spPr bwMode="auto">
            <a:xfrm>
              <a:off x="4416" y="1008"/>
              <a:ext cx="1104" cy="249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53" name="Rectangle 12"/>
            <p:cNvSpPr>
              <a:spLocks noChangeArrowheads="1"/>
            </p:cNvSpPr>
            <p:nvPr/>
          </p:nvSpPr>
          <p:spPr bwMode="auto">
            <a:xfrm>
              <a:off x="4416" y="1776"/>
              <a:ext cx="1104" cy="192"/>
            </a:xfrm>
            <a:prstGeom prst="rect">
              <a:avLst/>
            </a:prstGeom>
            <a:solidFill>
              <a:srgbClr val="FF66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54" name="Rectangle 13"/>
            <p:cNvSpPr>
              <a:spLocks noChangeArrowheads="1"/>
            </p:cNvSpPr>
            <p:nvPr/>
          </p:nvSpPr>
          <p:spPr bwMode="auto">
            <a:xfrm>
              <a:off x="4416" y="1488"/>
              <a:ext cx="1104" cy="192"/>
            </a:xfrm>
            <a:prstGeom prst="rect">
              <a:avLst/>
            </a:prstGeom>
            <a:solidFill>
              <a:srgbClr val="FF66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55" name="Rectangle 14"/>
            <p:cNvSpPr>
              <a:spLocks noChangeArrowheads="1"/>
            </p:cNvSpPr>
            <p:nvPr/>
          </p:nvSpPr>
          <p:spPr bwMode="auto">
            <a:xfrm>
              <a:off x="4416" y="2880"/>
              <a:ext cx="1104" cy="192"/>
            </a:xfrm>
            <a:prstGeom prst="rect">
              <a:avLst/>
            </a:prstGeom>
            <a:solidFill>
              <a:srgbClr val="FF66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56" name="Text Box 15"/>
            <p:cNvSpPr txBox="1">
              <a:spLocks noChangeArrowheads="1"/>
            </p:cNvSpPr>
            <p:nvPr/>
          </p:nvSpPr>
          <p:spPr bwMode="auto">
            <a:xfrm>
              <a:off x="4416" y="3504"/>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内存</a:t>
              </a:r>
            </a:p>
          </p:txBody>
        </p:sp>
      </p:grpSp>
      <p:grpSp>
        <p:nvGrpSpPr>
          <p:cNvPr id="364560" name="Group 16"/>
          <p:cNvGrpSpPr>
            <a:grpSpLocks/>
          </p:cNvGrpSpPr>
          <p:nvPr/>
        </p:nvGrpSpPr>
        <p:grpSpPr bwMode="auto">
          <a:xfrm>
            <a:off x="762000" y="1295400"/>
            <a:ext cx="3657600" cy="5338763"/>
            <a:chOff x="480" y="816"/>
            <a:chExt cx="2304" cy="3363"/>
          </a:xfrm>
        </p:grpSpPr>
        <p:sp>
          <p:nvSpPr>
            <p:cNvPr id="81939" name="Rectangle 17"/>
            <p:cNvSpPr>
              <a:spLocks noChangeArrowheads="1"/>
            </p:cNvSpPr>
            <p:nvPr/>
          </p:nvSpPr>
          <p:spPr bwMode="auto">
            <a:xfrm>
              <a:off x="1296" y="816"/>
              <a:ext cx="1488" cy="576"/>
            </a:xfrm>
            <a:prstGeom prst="rect">
              <a:avLst/>
            </a:prstGeom>
            <a:solidFill>
              <a:srgbClr val="FF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0" name="Rectangle 18"/>
            <p:cNvSpPr>
              <a:spLocks noChangeArrowheads="1"/>
            </p:cNvSpPr>
            <p:nvPr/>
          </p:nvSpPr>
          <p:spPr bwMode="auto">
            <a:xfrm>
              <a:off x="1296" y="816"/>
              <a:ext cx="1488" cy="302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1" name="Text Box 19"/>
            <p:cNvSpPr txBox="1">
              <a:spLocks noChangeArrowheads="1"/>
            </p:cNvSpPr>
            <p:nvPr/>
          </p:nvSpPr>
          <p:spPr bwMode="auto">
            <a:xfrm>
              <a:off x="1488" y="960"/>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操作系统段</a:t>
              </a:r>
            </a:p>
          </p:txBody>
        </p:sp>
        <p:sp>
          <p:nvSpPr>
            <p:cNvPr id="81942" name="Text Box 20"/>
            <p:cNvSpPr txBox="1">
              <a:spLocks noChangeArrowheads="1"/>
            </p:cNvSpPr>
            <p:nvPr/>
          </p:nvSpPr>
          <p:spPr bwMode="auto">
            <a:xfrm>
              <a:off x="1056" y="364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0</a:t>
              </a:r>
            </a:p>
          </p:txBody>
        </p:sp>
        <p:sp>
          <p:nvSpPr>
            <p:cNvPr id="81943" name="Text Box 21"/>
            <p:cNvSpPr txBox="1">
              <a:spLocks noChangeArrowheads="1"/>
            </p:cNvSpPr>
            <p:nvPr/>
          </p:nvSpPr>
          <p:spPr bwMode="auto">
            <a:xfrm>
              <a:off x="480" y="91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ClrTx/>
                <a:buSzTx/>
                <a:buFontTx/>
                <a:buNone/>
              </a:pPr>
              <a:r>
                <a:rPr lang="en-US" altLang="zh-CN" sz="2400"/>
                <a:t>4G</a:t>
              </a:r>
            </a:p>
          </p:txBody>
        </p:sp>
        <p:sp>
          <p:nvSpPr>
            <p:cNvPr id="81944" name="Rectangle 22"/>
            <p:cNvSpPr>
              <a:spLocks noChangeArrowheads="1"/>
            </p:cNvSpPr>
            <p:nvPr/>
          </p:nvSpPr>
          <p:spPr bwMode="auto">
            <a:xfrm>
              <a:off x="1296" y="1920"/>
              <a:ext cx="1488" cy="576"/>
            </a:xfrm>
            <a:prstGeom prst="rect">
              <a:avLst/>
            </a:prstGeom>
            <a:solidFill>
              <a:srgbClr val="FF66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5" name="Text Box 23"/>
            <p:cNvSpPr txBox="1">
              <a:spLocks noChangeArrowheads="1"/>
            </p:cNvSpPr>
            <p:nvPr/>
          </p:nvSpPr>
          <p:spPr bwMode="auto">
            <a:xfrm>
              <a:off x="1488" y="2064"/>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用户代码段</a:t>
              </a:r>
            </a:p>
          </p:txBody>
        </p:sp>
        <p:sp>
          <p:nvSpPr>
            <p:cNvPr id="81946" name="Rectangle 24"/>
            <p:cNvSpPr>
              <a:spLocks noChangeArrowheads="1"/>
            </p:cNvSpPr>
            <p:nvPr/>
          </p:nvSpPr>
          <p:spPr bwMode="auto">
            <a:xfrm>
              <a:off x="1296" y="2640"/>
              <a:ext cx="1488" cy="48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7" name="Text Box 25"/>
            <p:cNvSpPr txBox="1">
              <a:spLocks noChangeArrowheads="1"/>
            </p:cNvSpPr>
            <p:nvPr/>
          </p:nvSpPr>
          <p:spPr bwMode="auto">
            <a:xfrm>
              <a:off x="1488" y="2736"/>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用户数据段</a:t>
              </a:r>
            </a:p>
          </p:txBody>
        </p:sp>
        <p:sp>
          <p:nvSpPr>
            <p:cNvPr id="81948" name="Rectangle 26"/>
            <p:cNvSpPr>
              <a:spLocks noChangeArrowheads="1"/>
            </p:cNvSpPr>
            <p:nvPr/>
          </p:nvSpPr>
          <p:spPr bwMode="auto">
            <a:xfrm>
              <a:off x="1296" y="3456"/>
              <a:ext cx="1488" cy="384"/>
            </a:xfrm>
            <a:prstGeom prst="rect">
              <a:avLst/>
            </a:prstGeom>
            <a:solidFill>
              <a:srgbClr val="33CC3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9" name="Text Box 27"/>
            <p:cNvSpPr txBox="1">
              <a:spLocks noChangeArrowheads="1"/>
            </p:cNvSpPr>
            <p:nvPr/>
          </p:nvSpPr>
          <p:spPr bwMode="auto">
            <a:xfrm>
              <a:off x="1488" y="3504"/>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用户栈段</a:t>
              </a:r>
            </a:p>
          </p:txBody>
        </p:sp>
        <p:sp>
          <p:nvSpPr>
            <p:cNvPr id="81950" name="Line 28"/>
            <p:cNvSpPr>
              <a:spLocks noChangeShapeType="1"/>
            </p:cNvSpPr>
            <p:nvPr/>
          </p:nvSpPr>
          <p:spPr bwMode="auto">
            <a:xfrm flipV="1">
              <a:off x="864" y="2304"/>
              <a:ext cx="432" cy="38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1" name="Text Box 29"/>
            <p:cNvSpPr txBox="1">
              <a:spLocks noChangeArrowheads="1"/>
            </p:cNvSpPr>
            <p:nvPr/>
          </p:nvSpPr>
          <p:spPr bwMode="auto">
            <a:xfrm>
              <a:off x="1152" y="3888"/>
              <a:ext cx="14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虚拟地址空间</a:t>
              </a:r>
            </a:p>
          </p:txBody>
        </p:sp>
      </p:grpSp>
      <p:sp>
        <p:nvSpPr>
          <p:cNvPr id="364574" name="Rectangle 30"/>
          <p:cNvSpPr>
            <a:spLocks noChangeArrowheads="1"/>
          </p:cNvSpPr>
          <p:nvPr/>
        </p:nvSpPr>
        <p:spPr bwMode="auto">
          <a:xfrm>
            <a:off x="5638800" y="3352800"/>
            <a:ext cx="685800" cy="5334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4575" name="Line 31"/>
          <p:cNvSpPr>
            <a:spLocks noChangeShapeType="1"/>
          </p:cNvSpPr>
          <p:nvPr/>
        </p:nvSpPr>
        <p:spPr bwMode="auto">
          <a:xfrm flipV="1">
            <a:off x="6324600" y="3048000"/>
            <a:ext cx="6858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4576" name="Group 32"/>
          <p:cNvGrpSpPr>
            <a:grpSpLocks/>
          </p:cNvGrpSpPr>
          <p:nvPr/>
        </p:nvGrpSpPr>
        <p:grpSpPr bwMode="auto">
          <a:xfrm>
            <a:off x="5181600" y="2133600"/>
            <a:ext cx="1905000" cy="1006475"/>
            <a:chOff x="3264" y="1344"/>
            <a:chExt cx="1200" cy="634"/>
          </a:xfrm>
        </p:grpSpPr>
        <p:sp>
          <p:nvSpPr>
            <p:cNvPr id="81937" name="AutoShape 33"/>
            <p:cNvSpPr>
              <a:spLocks noChangeArrowheads="1"/>
            </p:cNvSpPr>
            <p:nvPr/>
          </p:nvSpPr>
          <p:spPr bwMode="auto">
            <a:xfrm rot="10800000">
              <a:off x="3264" y="1344"/>
              <a:ext cx="1056" cy="336"/>
            </a:xfrm>
            <a:prstGeom prst="wedgeRoundRectCallout">
              <a:avLst>
                <a:gd name="adj1" fmla="val -22255"/>
                <a:gd name="adj2" fmla="val -7916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物理地址</a:t>
              </a:r>
            </a:p>
          </p:txBody>
        </p:sp>
        <p:sp>
          <p:nvSpPr>
            <p:cNvPr id="81938" name="Text Box 34"/>
            <p:cNvSpPr txBox="1">
              <a:spLocks noChangeArrowheads="1"/>
            </p:cNvSpPr>
            <p:nvPr/>
          </p:nvSpPr>
          <p:spPr bwMode="auto">
            <a:xfrm>
              <a:off x="3744" y="172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0x7008</a:t>
              </a:r>
            </a:p>
          </p:txBody>
        </p:sp>
      </p:grpSp>
      <p:sp>
        <p:nvSpPr>
          <p:cNvPr id="364579" name="Line 35"/>
          <p:cNvSpPr>
            <a:spLocks noChangeShapeType="1"/>
          </p:cNvSpPr>
          <p:nvPr/>
        </p:nvSpPr>
        <p:spPr bwMode="auto">
          <a:xfrm>
            <a:off x="4481513" y="1066800"/>
            <a:ext cx="0" cy="5562600"/>
          </a:xfrm>
          <a:prstGeom prst="line">
            <a:avLst/>
          </a:prstGeom>
          <a:noFill/>
          <a:ln w="76200" cmpd="tri">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4580" name="Group 36"/>
          <p:cNvGrpSpPr>
            <a:grpSpLocks/>
          </p:cNvGrpSpPr>
          <p:nvPr/>
        </p:nvGrpSpPr>
        <p:grpSpPr bwMode="auto">
          <a:xfrm>
            <a:off x="4495800" y="5791200"/>
            <a:ext cx="2133600" cy="831850"/>
            <a:chOff x="2832" y="3696"/>
            <a:chExt cx="1344" cy="524"/>
          </a:xfrm>
        </p:grpSpPr>
        <p:sp>
          <p:nvSpPr>
            <p:cNvPr id="81935" name="AutoShape 37"/>
            <p:cNvSpPr>
              <a:spLocks noChangeArrowheads="1"/>
            </p:cNvSpPr>
            <p:nvPr/>
          </p:nvSpPr>
          <p:spPr bwMode="auto">
            <a:xfrm>
              <a:off x="2832" y="3840"/>
              <a:ext cx="336" cy="192"/>
            </a:xfrm>
            <a:prstGeom prst="rightArrow">
              <a:avLst>
                <a:gd name="adj1" fmla="val 50000"/>
                <a:gd name="adj2" fmla="val 4375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36" name="Text Box 38"/>
            <p:cNvSpPr txBox="1">
              <a:spLocks noChangeArrowheads="1"/>
            </p:cNvSpPr>
            <p:nvPr/>
          </p:nvSpPr>
          <p:spPr bwMode="auto">
            <a:xfrm>
              <a:off x="3168" y="3696"/>
              <a:ext cx="1008" cy="5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对用户是透明的</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64547"/>
                                        </p:tgtEl>
                                        <p:attrNameLst>
                                          <p:attrName>style.visibility</p:attrName>
                                        </p:attrNameLst>
                                      </p:cBhvr>
                                      <p:to>
                                        <p:strVal val="visible"/>
                                      </p:to>
                                    </p:set>
                                    <p:animEffect transition="in" filter="dissolve">
                                      <p:cBhvr>
                                        <p:cTn id="7" dur="500"/>
                                        <p:tgtEl>
                                          <p:spTgt spid="36454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4548"/>
                                        </p:tgtEl>
                                        <p:attrNameLst>
                                          <p:attrName>style.visibility</p:attrName>
                                        </p:attrNameLst>
                                      </p:cBhvr>
                                      <p:to>
                                        <p:strVal val="visible"/>
                                      </p:to>
                                    </p:set>
                                    <p:animEffect transition="in" filter="dissolve">
                                      <p:cBhvr>
                                        <p:cTn id="11" dur="500"/>
                                        <p:tgtEl>
                                          <p:spTgt spid="364548"/>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64550"/>
                                        </p:tgtEl>
                                        <p:attrNameLst>
                                          <p:attrName>style.visibility</p:attrName>
                                        </p:attrNameLst>
                                      </p:cBhvr>
                                      <p:to>
                                        <p:strVal val="visible"/>
                                      </p:to>
                                    </p:set>
                                    <p:animEffect transition="in" filter="dissolve">
                                      <p:cBhvr>
                                        <p:cTn id="15" dur="500"/>
                                        <p:tgtEl>
                                          <p:spTgt spid="36455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64560"/>
                                        </p:tgtEl>
                                        <p:attrNameLst>
                                          <p:attrName>style.visibility</p:attrName>
                                        </p:attrNameLst>
                                      </p:cBhvr>
                                      <p:to>
                                        <p:strVal val="visible"/>
                                      </p:to>
                                    </p:set>
                                    <p:animEffect transition="in" filter="dissolve">
                                      <p:cBhvr>
                                        <p:cTn id="20" dur="500"/>
                                        <p:tgtEl>
                                          <p:spTgt spid="36456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64551"/>
                                        </p:tgtEl>
                                        <p:attrNameLst>
                                          <p:attrName>style.visibility</p:attrName>
                                        </p:attrNameLst>
                                      </p:cBhvr>
                                      <p:to>
                                        <p:strVal val="visible"/>
                                      </p:to>
                                    </p:set>
                                    <p:animEffect transition="in" filter="dissolve">
                                      <p:cBhvr>
                                        <p:cTn id="25" dur="500"/>
                                        <p:tgtEl>
                                          <p:spTgt spid="36455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364549"/>
                                        </p:tgtEl>
                                        <p:attrNameLst>
                                          <p:attrName>style.visibility</p:attrName>
                                        </p:attrNameLst>
                                      </p:cBhvr>
                                      <p:to>
                                        <p:strVal val="visible"/>
                                      </p:to>
                                    </p:set>
                                    <p:anim calcmode="lin" valueType="num">
                                      <p:cBhvr>
                                        <p:cTn id="30" dur="500" fill="hold"/>
                                        <p:tgtEl>
                                          <p:spTgt spid="364549"/>
                                        </p:tgtEl>
                                        <p:attrNameLst>
                                          <p:attrName>ppt_x</p:attrName>
                                        </p:attrNameLst>
                                      </p:cBhvr>
                                      <p:tavLst>
                                        <p:tav tm="0">
                                          <p:val>
                                            <p:strVal val="#ppt_x-#ppt_w/2"/>
                                          </p:val>
                                        </p:tav>
                                        <p:tav tm="100000">
                                          <p:val>
                                            <p:strVal val="#ppt_x"/>
                                          </p:val>
                                        </p:tav>
                                      </p:tavLst>
                                    </p:anim>
                                    <p:anim calcmode="lin" valueType="num">
                                      <p:cBhvr>
                                        <p:cTn id="31" dur="500" fill="hold"/>
                                        <p:tgtEl>
                                          <p:spTgt spid="364549"/>
                                        </p:tgtEl>
                                        <p:attrNameLst>
                                          <p:attrName>ppt_y</p:attrName>
                                        </p:attrNameLst>
                                      </p:cBhvr>
                                      <p:tavLst>
                                        <p:tav tm="0">
                                          <p:val>
                                            <p:strVal val="#ppt_y"/>
                                          </p:val>
                                        </p:tav>
                                        <p:tav tm="100000">
                                          <p:val>
                                            <p:strVal val="#ppt_y"/>
                                          </p:val>
                                        </p:tav>
                                      </p:tavLst>
                                    </p:anim>
                                    <p:anim calcmode="lin" valueType="num">
                                      <p:cBhvr>
                                        <p:cTn id="32" dur="500" fill="hold"/>
                                        <p:tgtEl>
                                          <p:spTgt spid="364549"/>
                                        </p:tgtEl>
                                        <p:attrNameLst>
                                          <p:attrName>ppt_w</p:attrName>
                                        </p:attrNameLst>
                                      </p:cBhvr>
                                      <p:tavLst>
                                        <p:tav tm="0">
                                          <p:val>
                                            <p:fltVal val="0"/>
                                          </p:val>
                                        </p:tav>
                                        <p:tav tm="100000">
                                          <p:val>
                                            <p:strVal val="#ppt_w"/>
                                          </p:val>
                                        </p:tav>
                                      </p:tavLst>
                                    </p:anim>
                                    <p:anim calcmode="lin" valueType="num">
                                      <p:cBhvr>
                                        <p:cTn id="33" dur="500" fill="hold"/>
                                        <p:tgtEl>
                                          <p:spTgt spid="364549"/>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4574"/>
                                        </p:tgtEl>
                                        <p:attrNameLst>
                                          <p:attrName>style.visibility</p:attrName>
                                        </p:attrNameLst>
                                      </p:cBhvr>
                                      <p:to>
                                        <p:strVal val="visible"/>
                                      </p:to>
                                    </p:set>
                                    <p:animEffect transition="in" filter="dissolve">
                                      <p:cBhvr>
                                        <p:cTn id="38" dur="500"/>
                                        <p:tgtEl>
                                          <p:spTgt spid="36457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4575"/>
                                        </p:tgtEl>
                                        <p:attrNameLst>
                                          <p:attrName>style.visibility</p:attrName>
                                        </p:attrNameLst>
                                      </p:cBhvr>
                                      <p:to>
                                        <p:strVal val="visible"/>
                                      </p:to>
                                    </p:set>
                                    <p:animEffect transition="in" filter="wipe(left)">
                                      <p:cBhvr>
                                        <p:cTn id="43" dur="500"/>
                                        <p:tgtEl>
                                          <p:spTgt spid="3645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364576"/>
                                        </p:tgtEl>
                                        <p:attrNameLst>
                                          <p:attrName>style.visibility</p:attrName>
                                        </p:attrNameLst>
                                      </p:cBhvr>
                                      <p:to>
                                        <p:strVal val="visible"/>
                                      </p:to>
                                    </p:set>
                                    <p:animEffect transition="in" filter="dissolve">
                                      <p:cBhvr>
                                        <p:cTn id="48" dur="500"/>
                                        <p:tgtEl>
                                          <p:spTgt spid="36457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364554"/>
                                        </p:tgtEl>
                                        <p:attrNameLst>
                                          <p:attrName>style.visibility</p:attrName>
                                        </p:attrNameLst>
                                      </p:cBhvr>
                                      <p:to>
                                        <p:strVal val="visible"/>
                                      </p:to>
                                    </p:set>
                                    <p:animEffect transition="in" filter="dissolve">
                                      <p:cBhvr>
                                        <p:cTn id="53" dur="500"/>
                                        <p:tgtEl>
                                          <p:spTgt spid="36455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1" fill="hold" grpId="0" nodeType="clickEffect">
                                  <p:stCondLst>
                                    <p:cond delay="0"/>
                                  </p:stCondLst>
                                  <p:childTnLst>
                                    <p:set>
                                      <p:cBhvr>
                                        <p:cTn id="57" dur="1" fill="hold">
                                          <p:stCondLst>
                                            <p:cond delay="0"/>
                                          </p:stCondLst>
                                        </p:cTn>
                                        <p:tgtEl>
                                          <p:spTgt spid="364579"/>
                                        </p:tgtEl>
                                        <p:attrNameLst>
                                          <p:attrName>style.visibility</p:attrName>
                                        </p:attrNameLst>
                                      </p:cBhvr>
                                      <p:to>
                                        <p:strVal val="visible"/>
                                      </p:to>
                                    </p:set>
                                    <p:anim calcmode="lin" valueType="num">
                                      <p:cBhvr>
                                        <p:cTn id="58" dur="500" fill="hold"/>
                                        <p:tgtEl>
                                          <p:spTgt spid="364579"/>
                                        </p:tgtEl>
                                        <p:attrNameLst>
                                          <p:attrName>ppt_x</p:attrName>
                                        </p:attrNameLst>
                                      </p:cBhvr>
                                      <p:tavLst>
                                        <p:tav tm="0">
                                          <p:val>
                                            <p:strVal val="#ppt_x"/>
                                          </p:val>
                                        </p:tav>
                                        <p:tav tm="100000">
                                          <p:val>
                                            <p:strVal val="#ppt_x"/>
                                          </p:val>
                                        </p:tav>
                                      </p:tavLst>
                                    </p:anim>
                                    <p:anim calcmode="lin" valueType="num">
                                      <p:cBhvr>
                                        <p:cTn id="59" dur="500" fill="hold"/>
                                        <p:tgtEl>
                                          <p:spTgt spid="364579"/>
                                        </p:tgtEl>
                                        <p:attrNameLst>
                                          <p:attrName>ppt_y</p:attrName>
                                        </p:attrNameLst>
                                      </p:cBhvr>
                                      <p:tavLst>
                                        <p:tav tm="0">
                                          <p:val>
                                            <p:strVal val="#ppt_y-#ppt_h/2"/>
                                          </p:val>
                                        </p:tav>
                                        <p:tav tm="100000">
                                          <p:val>
                                            <p:strVal val="#ppt_y"/>
                                          </p:val>
                                        </p:tav>
                                      </p:tavLst>
                                    </p:anim>
                                    <p:anim calcmode="lin" valueType="num">
                                      <p:cBhvr>
                                        <p:cTn id="60" dur="500" fill="hold"/>
                                        <p:tgtEl>
                                          <p:spTgt spid="364579"/>
                                        </p:tgtEl>
                                        <p:attrNameLst>
                                          <p:attrName>ppt_w</p:attrName>
                                        </p:attrNameLst>
                                      </p:cBhvr>
                                      <p:tavLst>
                                        <p:tav tm="0">
                                          <p:val>
                                            <p:strVal val="#ppt_w"/>
                                          </p:val>
                                        </p:tav>
                                        <p:tav tm="100000">
                                          <p:val>
                                            <p:strVal val="#ppt_w"/>
                                          </p:val>
                                        </p:tav>
                                      </p:tavLst>
                                    </p:anim>
                                    <p:anim calcmode="lin" valueType="num">
                                      <p:cBhvr>
                                        <p:cTn id="61" dur="500" fill="hold"/>
                                        <p:tgtEl>
                                          <p:spTgt spid="364579"/>
                                        </p:tgtEl>
                                        <p:attrNameLst>
                                          <p:attrName>ppt_h</p:attrName>
                                        </p:attrNameLst>
                                      </p:cBhvr>
                                      <p:tavLst>
                                        <p:tav tm="0">
                                          <p:val>
                                            <p:fltVal val="0"/>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364580"/>
                                        </p:tgtEl>
                                        <p:attrNameLst>
                                          <p:attrName>style.visibility</p:attrName>
                                        </p:attrNameLst>
                                      </p:cBhvr>
                                      <p:to>
                                        <p:strVal val="visible"/>
                                      </p:to>
                                    </p:set>
                                    <p:animEffect transition="in" filter="dissolve">
                                      <p:cBhvr>
                                        <p:cTn id="66" dur="500"/>
                                        <p:tgtEl>
                                          <p:spTgt spid="36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8" grpId="0"/>
      <p:bldP spid="364549" grpId="0" animBg="1"/>
      <p:bldP spid="364550" grpId="0" animBg="1"/>
      <p:bldP spid="364574" grpId="0" animBg="1"/>
      <p:bldP spid="364575" grpId="0" animBg="1"/>
      <p:bldP spid="36457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304800"/>
            <a:ext cx="8534400" cy="676275"/>
          </a:xfrm>
        </p:spPr>
        <p:txBody>
          <a:bodyPr/>
          <a:lstStyle/>
          <a:p>
            <a:pPr eaLnBrk="1" hangingPunct="1"/>
            <a:r>
              <a:rPr lang="zh-CN" altLang="en-US" smtClean="0">
                <a:sym typeface="Symbol" panose="05050102010706020507" pitchFamily="18" charset="2"/>
              </a:rPr>
              <a:t>段页结合技术总结</a:t>
            </a:r>
            <a:endParaRPr lang="zh-CN" altLang="zh-CN" smtClean="0">
              <a:sym typeface="Symbol" panose="05050102010706020507" pitchFamily="18" charset="2"/>
            </a:endParaRPr>
          </a:p>
        </p:txBody>
      </p:sp>
      <p:grpSp>
        <p:nvGrpSpPr>
          <p:cNvPr id="365571" name="Group 3"/>
          <p:cNvGrpSpPr>
            <a:grpSpLocks/>
          </p:cNvGrpSpPr>
          <p:nvPr/>
        </p:nvGrpSpPr>
        <p:grpSpPr bwMode="auto">
          <a:xfrm>
            <a:off x="1143000" y="2368550"/>
            <a:ext cx="7696200" cy="603250"/>
            <a:chOff x="720" y="1152"/>
            <a:chExt cx="4848" cy="380"/>
          </a:xfrm>
        </p:grpSpPr>
        <p:sp>
          <p:nvSpPr>
            <p:cNvPr id="87062" name="Rectangle 4"/>
            <p:cNvSpPr>
              <a:spLocks noChangeArrowheads="1"/>
            </p:cNvSpPr>
            <p:nvPr/>
          </p:nvSpPr>
          <p:spPr bwMode="auto">
            <a:xfrm>
              <a:off x="720" y="115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线性地址空间和内存被分割大小相等的片</a:t>
              </a:r>
              <a:r>
                <a:rPr lang="en-US" altLang="zh-CN" sz="2400">
                  <a:solidFill>
                    <a:srgbClr val="FF0000"/>
                  </a:solidFill>
                </a:rPr>
                <a:t>(</a:t>
              </a:r>
              <a:r>
                <a:rPr lang="zh-CN" altLang="en-US" sz="2400">
                  <a:solidFill>
                    <a:srgbClr val="FF0000"/>
                  </a:solidFill>
                </a:rPr>
                <a:t>页和页框</a:t>
              </a:r>
              <a:r>
                <a:rPr lang="en-US" altLang="zh-CN" sz="2400">
                  <a:solidFill>
                    <a:srgbClr val="FF0000"/>
                  </a:solidFill>
                </a:rPr>
                <a:t>)</a:t>
              </a:r>
            </a:p>
          </p:txBody>
        </p:sp>
        <p:pic>
          <p:nvPicPr>
            <p:cNvPr id="87063" name="Picture 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74" name="Group 6"/>
          <p:cNvGrpSpPr>
            <a:grpSpLocks/>
          </p:cNvGrpSpPr>
          <p:nvPr/>
        </p:nvGrpSpPr>
        <p:grpSpPr bwMode="auto">
          <a:xfrm>
            <a:off x="1143000" y="2895600"/>
            <a:ext cx="7696200" cy="603250"/>
            <a:chOff x="720" y="1492"/>
            <a:chExt cx="4848" cy="380"/>
          </a:xfrm>
        </p:grpSpPr>
        <p:sp>
          <p:nvSpPr>
            <p:cNvPr id="87060" name="Rectangle 7"/>
            <p:cNvSpPr>
              <a:spLocks noChangeArrowheads="1"/>
            </p:cNvSpPr>
            <p:nvPr/>
          </p:nvSpPr>
          <p:spPr bwMode="auto">
            <a:xfrm>
              <a:off x="720" y="149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进程用页表建立页和页框的映射</a:t>
              </a:r>
            </a:p>
          </p:txBody>
        </p:sp>
        <p:pic>
          <p:nvPicPr>
            <p:cNvPr id="87061" name="Picture 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66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77" name="Group 9"/>
          <p:cNvGrpSpPr>
            <a:grpSpLocks/>
          </p:cNvGrpSpPr>
          <p:nvPr/>
        </p:nvGrpSpPr>
        <p:grpSpPr bwMode="auto">
          <a:xfrm>
            <a:off x="1143000" y="4121150"/>
            <a:ext cx="7696200" cy="603250"/>
            <a:chOff x="720" y="2185"/>
            <a:chExt cx="4848" cy="380"/>
          </a:xfrm>
        </p:grpSpPr>
        <p:sp>
          <p:nvSpPr>
            <p:cNvPr id="87058" name="Rectangle 10"/>
            <p:cNvSpPr>
              <a:spLocks noChangeArrowheads="1"/>
            </p:cNvSpPr>
            <p:nvPr/>
          </p:nvSpPr>
          <p:spPr bwMode="auto">
            <a:xfrm>
              <a:off x="720" y="2185"/>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逻辑地址</a:t>
              </a:r>
              <a:r>
                <a:rPr lang="zh-CN" altLang="en-US" sz="2400">
                  <a:solidFill>
                    <a:srgbClr val="FF0000"/>
                  </a:solidFill>
                </a:rPr>
                <a:t>通过段表加页表算出物理地址</a:t>
              </a:r>
              <a:r>
                <a:rPr lang="zh-CN" altLang="en-US" sz="2400"/>
                <a:t>，到达内存</a:t>
              </a:r>
            </a:p>
          </p:txBody>
        </p:sp>
        <p:pic>
          <p:nvPicPr>
            <p:cNvPr id="87059" name="Picture 11"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33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0" name="Group 12"/>
          <p:cNvGrpSpPr>
            <a:grpSpLocks/>
          </p:cNvGrpSpPr>
          <p:nvPr/>
        </p:nvGrpSpPr>
        <p:grpSpPr bwMode="auto">
          <a:xfrm>
            <a:off x="1143000" y="1828800"/>
            <a:ext cx="7696200" cy="603250"/>
            <a:chOff x="720" y="2500"/>
            <a:chExt cx="4848" cy="380"/>
          </a:xfrm>
        </p:grpSpPr>
        <p:sp>
          <p:nvSpPr>
            <p:cNvPr id="87056" name="Rectangle 13"/>
            <p:cNvSpPr>
              <a:spLocks noChangeArrowheads="1"/>
            </p:cNvSpPr>
            <p:nvPr/>
          </p:nvSpPr>
          <p:spPr bwMode="auto">
            <a:xfrm>
              <a:off x="720" y="2500"/>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程序的段划分的是</a:t>
              </a:r>
              <a:r>
                <a:rPr lang="zh-CN" altLang="en-US" sz="2400">
                  <a:solidFill>
                    <a:srgbClr val="FF0000"/>
                  </a:solidFill>
                </a:rPr>
                <a:t>线性地址空间</a:t>
              </a:r>
              <a:r>
                <a:rPr lang="en-US" altLang="zh-CN" sz="2400">
                  <a:solidFill>
                    <a:srgbClr val="FF0000"/>
                  </a:solidFill>
                </a:rPr>
                <a:t>(</a:t>
              </a:r>
              <a:r>
                <a:rPr lang="zh-CN" altLang="en-US" sz="2400">
                  <a:solidFill>
                    <a:srgbClr val="FF0000"/>
                  </a:solidFill>
                </a:rPr>
                <a:t>如</a:t>
              </a:r>
              <a:r>
                <a:rPr lang="en-US" altLang="zh-CN" sz="2400">
                  <a:solidFill>
                    <a:srgbClr val="FF0000"/>
                  </a:solidFill>
                </a:rPr>
                <a:t>0-4G)</a:t>
              </a:r>
            </a:p>
          </p:txBody>
        </p:sp>
        <p:pic>
          <p:nvPicPr>
            <p:cNvPr id="87057" name="Picture 1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67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3" name="Group 15"/>
          <p:cNvGrpSpPr>
            <a:grpSpLocks/>
          </p:cNvGrpSpPr>
          <p:nvPr/>
        </p:nvGrpSpPr>
        <p:grpSpPr bwMode="auto">
          <a:xfrm>
            <a:off x="1143000" y="3511550"/>
            <a:ext cx="7696200" cy="603250"/>
            <a:chOff x="720" y="1828"/>
            <a:chExt cx="4848" cy="380"/>
          </a:xfrm>
        </p:grpSpPr>
        <p:sp>
          <p:nvSpPr>
            <p:cNvPr id="87054" name="Rectangle 16"/>
            <p:cNvSpPr>
              <a:spLocks noChangeArrowheads="1"/>
            </p:cNvSpPr>
            <p:nvPr/>
          </p:nvSpPr>
          <p:spPr bwMode="auto">
            <a:xfrm>
              <a:off x="720" y="1828"/>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进程创建申请段</a:t>
              </a:r>
              <a:r>
                <a:rPr lang="en-US" altLang="zh-CN" sz="2400"/>
                <a:t>(</a:t>
              </a:r>
              <a:r>
                <a:rPr lang="zh-CN" altLang="en-US" sz="2400"/>
                <a:t>线性地址空间</a:t>
              </a:r>
              <a:r>
                <a:rPr lang="en-US" altLang="zh-CN" sz="2400"/>
                <a:t>)</a:t>
              </a:r>
              <a:r>
                <a:rPr lang="zh-CN" altLang="en-US" sz="2400"/>
                <a:t>，段申请页</a:t>
              </a:r>
              <a:r>
                <a:rPr lang="en-US" altLang="zh-CN" sz="2400"/>
                <a:t>(</a:t>
              </a:r>
              <a:r>
                <a:rPr lang="zh-CN" altLang="en-US" sz="2400"/>
                <a:t>物理内存</a:t>
              </a:r>
              <a:r>
                <a:rPr lang="en-US" altLang="zh-CN" sz="2400"/>
                <a:t>)</a:t>
              </a:r>
              <a:endParaRPr lang="en-US" altLang="zh-CN" sz="2400">
                <a:solidFill>
                  <a:srgbClr val="FF0000"/>
                </a:solidFill>
              </a:endParaRPr>
            </a:p>
          </p:txBody>
        </p:sp>
        <p:pic>
          <p:nvPicPr>
            <p:cNvPr id="87055" name="Picture 1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9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5586" name="Rectangle 18"/>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实现机理</a:t>
            </a:r>
          </a:p>
        </p:txBody>
      </p:sp>
      <p:sp>
        <p:nvSpPr>
          <p:cNvPr id="365587" name="Rectangle 19"/>
          <p:cNvSpPr>
            <a:spLocks noChangeArrowheads="1"/>
          </p:cNvSpPr>
          <p:nvPr/>
        </p:nvSpPr>
        <p:spPr bwMode="auto">
          <a:xfrm>
            <a:off x="762000" y="5307013"/>
            <a:ext cx="7848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优点：符合程序员习惯，并可高效利用内存</a:t>
            </a:r>
          </a:p>
        </p:txBody>
      </p:sp>
      <p:sp>
        <p:nvSpPr>
          <p:cNvPr id="365588" name="Rectangle 20"/>
          <p:cNvSpPr>
            <a:spLocks noChangeArrowheads="1"/>
          </p:cNvSpPr>
          <p:nvPr/>
        </p:nvSpPr>
        <p:spPr bwMode="auto">
          <a:xfrm>
            <a:off x="762000" y="5916613"/>
            <a:ext cx="7848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缺点：复杂，访问一次地址需要查表好多次</a:t>
            </a:r>
            <a:r>
              <a:rPr lang="en-US" altLang="zh-CN">
                <a:solidFill>
                  <a:srgbClr val="FF0000"/>
                </a:solidFill>
              </a:rPr>
              <a:t>…</a:t>
            </a:r>
          </a:p>
        </p:txBody>
      </p:sp>
      <p:grpSp>
        <p:nvGrpSpPr>
          <p:cNvPr id="365589" name="Group 21"/>
          <p:cNvGrpSpPr>
            <a:grpSpLocks/>
          </p:cNvGrpSpPr>
          <p:nvPr/>
        </p:nvGrpSpPr>
        <p:grpSpPr bwMode="auto">
          <a:xfrm>
            <a:off x="1143000" y="4730750"/>
            <a:ext cx="7696200" cy="603250"/>
            <a:chOff x="720" y="2500"/>
            <a:chExt cx="4848" cy="380"/>
          </a:xfrm>
        </p:grpSpPr>
        <p:sp>
          <p:nvSpPr>
            <p:cNvPr id="87052" name="Rectangle 22"/>
            <p:cNvSpPr>
              <a:spLocks noChangeArrowheads="1"/>
            </p:cNvSpPr>
            <p:nvPr/>
          </p:nvSpPr>
          <p:spPr bwMode="auto">
            <a:xfrm>
              <a:off x="720" y="2500"/>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进程切换时，段表和页表都跟着切换</a:t>
              </a:r>
            </a:p>
          </p:txBody>
        </p:sp>
        <p:pic>
          <p:nvPicPr>
            <p:cNvPr id="87053" name="Picture 23"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67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5586"/>
                                        </p:tgtEl>
                                        <p:attrNameLst>
                                          <p:attrName>style.visibility</p:attrName>
                                        </p:attrNameLst>
                                      </p:cBhvr>
                                      <p:to>
                                        <p:strVal val="visible"/>
                                      </p:to>
                                    </p:set>
                                    <p:animEffect transition="in" filter="dissolve">
                                      <p:cBhvr>
                                        <p:cTn id="7" dur="500"/>
                                        <p:tgtEl>
                                          <p:spTgt spid="365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65580"/>
                                        </p:tgtEl>
                                        <p:attrNameLst>
                                          <p:attrName>style.visibility</p:attrName>
                                        </p:attrNameLst>
                                      </p:cBhvr>
                                      <p:to>
                                        <p:strVal val="visible"/>
                                      </p:to>
                                    </p:set>
                                    <p:animEffect transition="in" filter="dissolve">
                                      <p:cBhvr>
                                        <p:cTn id="12" dur="500"/>
                                        <p:tgtEl>
                                          <p:spTgt spid="365580"/>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65571"/>
                                        </p:tgtEl>
                                        <p:attrNameLst>
                                          <p:attrName>style.visibility</p:attrName>
                                        </p:attrNameLst>
                                      </p:cBhvr>
                                      <p:to>
                                        <p:strVal val="visible"/>
                                      </p:to>
                                    </p:set>
                                    <p:animEffect transition="in" filter="dissolve">
                                      <p:cBhvr>
                                        <p:cTn id="16" dur="500"/>
                                        <p:tgtEl>
                                          <p:spTgt spid="365571"/>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365574"/>
                                        </p:tgtEl>
                                        <p:attrNameLst>
                                          <p:attrName>style.visibility</p:attrName>
                                        </p:attrNameLst>
                                      </p:cBhvr>
                                      <p:to>
                                        <p:strVal val="visible"/>
                                      </p:to>
                                    </p:set>
                                    <p:animEffect transition="in" filter="dissolve">
                                      <p:cBhvr>
                                        <p:cTn id="20" dur="500"/>
                                        <p:tgtEl>
                                          <p:spTgt spid="365574"/>
                                        </p:tgtEl>
                                      </p:cBhvr>
                                    </p:animEffect>
                                  </p:childTnLst>
                                </p:cTn>
                              </p:par>
                            </p:childTnLst>
                          </p:cTn>
                        </p:par>
                        <p:par>
                          <p:cTn id="21" fill="hold" nodeType="afterGroup">
                            <p:stCondLst>
                              <p:cond delay="1500"/>
                            </p:stCondLst>
                            <p:childTnLst>
                              <p:par>
                                <p:cTn id="22" presetID="9" presetClass="entr" presetSubtype="0" fill="hold" nodeType="afterEffect">
                                  <p:stCondLst>
                                    <p:cond delay="0"/>
                                  </p:stCondLst>
                                  <p:childTnLst>
                                    <p:set>
                                      <p:cBhvr>
                                        <p:cTn id="23" dur="1" fill="hold">
                                          <p:stCondLst>
                                            <p:cond delay="0"/>
                                          </p:stCondLst>
                                        </p:cTn>
                                        <p:tgtEl>
                                          <p:spTgt spid="365583"/>
                                        </p:tgtEl>
                                        <p:attrNameLst>
                                          <p:attrName>style.visibility</p:attrName>
                                        </p:attrNameLst>
                                      </p:cBhvr>
                                      <p:to>
                                        <p:strVal val="visible"/>
                                      </p:to>
                                    </p:set>
                                    <p:animEffect transition="in" filter="dissolve">
                                      <p:cBhvr>
                                        <p:cTn id="24" dur="500"/>
                                        <p:tgtEl>
                                          <p:spTgt spid="365583"/>
                                        </p:tgtEl>
                                      </p:cBhvr>
                                    </p:animEffect>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365577"/>
                                        </p:tgtEl>
                                        <p:attrNameLst>
                                          <p:attrName>style.visibility</p:attrName>
                                        </p:attrNameLst>
                                      </p:cBhvr>
                                      <p:to>
                                        <p:strVal val="visible"/>
                                      </p:to>
                                    </p:set>
                                    <p:animEffect transition="in" filter="dissolve">
                                      <p:cBhvr>
                                        <p:cTn id="28" dur="500"/>
                                        <p:tgtEl>
                                          <p:spTgt spid="365577"/>
                                        </p:tgtEl>
                                      </p:cBhvr>
                                    </p:animEffect>
                                  </p:childTnLst>
                                </p:cTn>
                              </p:par>
                            </p:childTnLst>
                          </p:cTn>
                        </p:par>
                        <p:par>
                          <p:cTn id="29" fill="hold" nodeType="afterGroup">
                            <p:stCondLst>
                              <p:cond delay="2500"/>
                            </p:stCondLst>
                            <p:childTnLst>
                              <p:par>
                                <p:cTn id="30" presetID="9" presetClass="entr" presetSubtype="0" fill="hold" nodeType="afterEffect">
                                  <p:stCondLst>
                                    <p:cond delay="0"/>
                                  </p:stCondLst>
                                  <p:childTnLst>
                                    <p:set>
                                      <p:cBhvr>
                                        <p:cTn id="31" dur="1" fill="hold">
                                          <p:stCondLst>
                                            <p:cond delay="0"/>
                                          </p:stCondLst>
                                        </p:cTn>
                                        <p:tgtEl>
                                          <p:spTgt spid="365589"/>
                                        </p:tgtEl>
                                        <p:attrNameLst>
                                          <p:attrName>style.visibility</p:attrName>
                                        </p:attrNameLst>
                                      </p:cBhvr>
                                      <p:to>
                                        <p:strVal val="visible"/>
                                      </p:to>
                                    </p:set>
                                    <p:animEffect transition="in" filter="dissolve">
                                      <p:cBhvr>
                                        <p:cTn id="32" dur="500"/>
                                        <p:tgtEl>
                                          <p:spTgt spid="3655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5587"/>
                                        </p:tgtEl>
                                        <p:attrNameLst>
                                          <p:attrName>style.visibility</p:attrName>
                                        </p:attrNameLst>
                                      </p:cBhvr>
                                      <p:to>
                                        <p:strVal val="visible"/>
                                      </p:to>
                                    </p:set>
                                    <p:animEffect transition="in" filter="dissolve">
                                      <p:cBhvr>
                                        <p:cTn id="37" dur="500"/>
                                        <p:tgtEl>
                                          <p:spTgt spid="365587"/>
                                        </p:tgtEl>
                                      </p:cBhvr>
                                    </p:animEffect>
                                  </p:childTnLst>
                                </p:cTn>
                              </p:par>
                            </p:childTnLst>
                          </p:cTn>
                        </p:par>
                        <p:par>
                          <p:cTn id="38" fill="hold" nodeType="afterGroup">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365588"/>
                                        </p:tgtEl>
                                        <p:attrNameLst>
                                          <p:attrName>style.visibility</p:attrName>
                                        </p:attrNameLst>
                                      </p:cBhvr>
                                      <p:to>
                                        <p:strVal val="visible"/>
                                      </p:to>
                                    </p:set>
                                    <p:animEffect transition="in" filter="dissolve">
                                      <p:cBhvr>
                                        <p:cTn id="41" dur="500"/>
                                        <p:tgtEl>
                                          <p:spTgt spid="36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86" grpId="0"/>
      <p:bldP spid="365587" grpId="0"/>
      <p:bldP spid="36558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81000" y="304800"/>
            <a:ext cx="8229600" cy="676275"/>
          </a:xfrm>
        </p:spPr>
        <p:txBody>
          <a:bodyPr/>
          <a:lstStyle/>
          <a:p>
            <a:pPr eaLnBrk="1" hangingPunct="1"/>
            <a:r>
              <a:rPr lang="zh-CN" altLang="en-US" smtClean="0">
                <a:sym typeface="Symbol" panose="05050102010706020507" pitchFamily="18" charset="2"/>
              </a:rPr>
              <a:t>操作系统课讲硬件，大家可能觉得奇怪</a:t>
            </a:r>
            <a:endParaRPr lang="zh-CN" altLang="zh-CN" smtClean="0">
              <a:sym typeface="Symbol" panose="05050102010706020507" pitchFamily="18" charset="2"/>
            </a:endParaRPr>
          </a:p>
        </p:txBody>
      </p:sp>
      <p:sp>
        <p:nvSpPr>
          <p:cNvPr id="368643" name="Rectangle 3"/>
          <p:cNvSpPr>
            <a:spLocks noChangeArrowheads="1"/>
          </p:cNvSpPr>
          <p:nvPr/>
        </p:nvSpPr>
        <p:spPr bwMode="auto">
          <a:xfrm>
            <a:off x="765175" y="1158875"/>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t>段页结合时，进行一次地址翻译需要</a:t>
            </a:r>
            <a:r>
              <a:rPr lang="en-US" altLang="zh-CN"/>
              <a:t>: (1)</a:t>
            </a:r>
            <a:r>
              <a:rPr lang="zh-CN" altLang="en-US"/>
              <a:t>找到段表；</a:t>
            </a:r>
            <a:r>
              <a:rPr lang="en-US" altLang="zh-CN"/>
              <a:t>(2)</a:t>
            </a:r>
            <a:r>
              <a:rPr lang="zh-CN" altLang="en-US"/>
              <a:t>查段表；</a:t>
            </a:r>
            <a:r>
              <a:rPr lang="en-US" altLang="zh-CN"/>
              <a:t>(3)</a:t>
            </a:r>
            <a:r>
              <a:rPr lang="zh-CN" altLang="en-US"/>
              <a:t>找</a:t>
            </a:r>
            <a:r>
              <a:rPr lang="en-US" altLang="zh-CN"/>
              <a:t>TLB</a:t>
            </a:r>
            <a:r>
              <a:rPr lang="zh-CN" altLang="en-US"/>
              <a:t>；</a:t>
            </a:r>
            <a:r>
              <a:rPr lang="en-US" altLang="zh-CN"/>
              <a:t>(4)</a:t>
            </a:r>
            <a:r>
              <a:rPr lang="zh-CN" altLang="en-US"/>
              <a:t>找到页目录表；</a:t>
            </a:r>
            <a:r>
              <a:rPr lang="en-US" altLang="zh-CN"/>
              <a:t>(5)</a:t>
            </a:r>
            <a:r>
              <a:rPr lang="zh-CN" altLang="en-US"/>
              <a:t>查找页目录项；</a:t>
            </a:r>
            <a:r>
              <a:rPr lang="en-US" altLang="zh-CN"/>
              <a:t>(6)</a:t>
            </a:r>
            <a:r>
              <a:rPr lang="zh-CN" altLang="en-US"/>
              <a:t>找到页表；</a:t>
            </a:r>
            <a:r>
              <a:rPr lang="en-US" altLang="zh-CN"/>
              <a:t>(7)</a:t>
            </a:r>
            <a:r>
              <a:rPr lang="zh-CN" altLang="en-US"/>
              <a:t>查找页表；</a:t>
            </a:r>
            <a:r>
              <a:rPr lang="en-US" altLang="zh-CN"/>
              <a:t>(8)</a:t>
            </a:r>
            <a:r>
              <a:rPr lang="zh-CN" altLang="en-US"/>
              <a:t>形成物理地址；</a:t>
            </a:r>
            <a:r>
              <a:rPr lang="en-US" altLang="zh-CN"/>
              <a:t>(9)</a:t>
            </a:r>
            <a:r>
              <a:rPr lang="zh-CN" altLang="en-US"/>
              <a:t>需要段越界检查；</a:t>
            </a:r>
            <a:r>
              <a:rPr lang="en-US" altLang="zh-CN"/>
              <a:t>(10)</a:t>
            </a:r>
            <a:r>
              <a:rPr lang="zh-CN" altLang="en-US"/>
              <a:t>需要进行段保护权限检查；</a:t>
            </a:r>
            <a:r>
              <a:rPr lang="en-US" altLang="zh-CN"/>
              <a:t>(11)</a:t>
            </a:r>
            <a:r>
              <a:rPr lang="zh-CN" altLang="en-US"/>
              <a:t>需要进行页保护权限检查</a:t>
            </a:r>
            <a:r>
              <a:rPr lang="en-US" altLang="zh-CN"/>
              <a:t>…</a:t>
            </a:r>
          </a:p>
        </p:txBody>
      </p:sp>
      <p:grpSp>
        <p:nvGrpSpPr>
          <p:cNvPr id="368644" name="Group 4"/>
          <p:cNvGrpSpPr>
            <a:grpSpLocks/>
          </p:cNvGrpSpPr>
          <p:nvPr/>
        </p:nvGrpSpPr>
        <p:grpSpPr bwMode="auto">
          <a:xfrm>
            <a:off x="914400" y="4724400"/>
            <a:ext cx="6934200" cy="603250"/>
            <a:chOff x="576" y="3216"/>
            <a:chExt cx="4368" cy="380"/>
          </a:xfrm>
        </p:grpSpPr>
        <p:sp>
          <p:nvSpPr>
            <p:cNvPr id="90125" name="Rectangle 5"/>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如此多的事情都用软件实现，其效率会很低</a:t>
              </a:r>
            </a:p>
          </p:txBody>
        </p:sp>
        <p:pic>
          <p:nvPicPr>
            <p:cNvPr id="90126"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647" name="Group 7"/>
          <p:cNvGrpSpPr>
            <a:grpSpLocks/>
          </p:cNvGrpSpPr>
          <p:nvPr/>
        </p:nvGrpSpPr>
        <p:grpSpPr bwMode="auto">
          <a:xfrm>
            <a:off x="1636713" y="5365750"/>
            <a:ext cx="6440487" cy="1384300"/>
            <a:chOff x="1031" y="3380"/>
            <a:chExt cx="4057" cy="872"/>
          </a:xfrm>
        </p:grpSpPr>
        <p:pic>
          <p:nvPicPr>
            <p:cNvPr id="90118" name="Picture 8" descr="memory"/>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5555559">
              <a:off x="4193" y="3357"/>
              <a:ext cx="872"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Text Box 9"/>
            <p:cNvSpPr txBox="1">
              <a:spLocks noChangeArrowheads="1"/>
            </p:cNvSpPr>
            <p:nvPr/>
          </p:nvSpPr>
          <p:spPr bwMode="auto">
            <a:xfrm>
              <a:off x="3384" y="3456"/>
              <a:ext cx="88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t>物理地址</a:t>
              </a:r>
            </a:p>
          </p:txBody>
        </p:sp>
        <p:sp>
          <p:nvSpPr>
            <p:cNvPr id="90120" name="Oval 10"/>
            <p:cNvSpPr>
              <a:spLocks noChangeArrowheads="1"/>
            </p:cNvSpPr>
            <p:nvPr/>
          </p:nvSpPr>
          <p:spPr bwMode="auto">
            <a:xfrm>
              <a:off x="1031" y="3447"/>
              <a:ext cx="574" cy="545"/>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t>CPU</a:t>
              </a:r>
            </a:p>
          </p:txBody>
        </p:sp>
        <p:sp>
          <p:nvSpPr>
            <p:cNvPr id="90121" name="Line 11"/>
            <p:cNvSpPr>
              <a:spLocks noChangeShapeType="1"/>
            </p:cNvSpPr>
            <p:nvPr/>
          </p:nvSpPr>
          <p:spPr bwMode="auto">
            <a:xfrm>
              <a:off x="1584" y="3744"/>
              <a:ext cx="100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Rectangle 12"/>
            <p:cNvSpPr>
              <a:spLocks noChangeArrowheads="1"/>
            </p:cNvSpPr>
            <p:nvPr/>
          </p:nvSpPr>
          <p:spPr bwMode="auto">
            <a:xfrm>
              <a:off x="2623" y="3484"/>
              <a:ext cx="689" cy="508"/>
            </a:xfrm>
            <a:prstGeom prst="rect">
              <a:avLst/>
            </a:prstGeom>
            <a:solidFill>
              <a:schemeClr val="bg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t>MMU</a:t>
              </a:r>
            </a:p>
          </p:txBody>
        </p:sp>
        <p:sp>
          <p:nvSpPr>
            <p:cNvPr id="90123" name="Line 13"/>
            <p:cNvSpPr>
              <a:spLocks noChangeShapeType="1"/>
            </p:cNvSpPr>
            <p:nvPr/>
          </p:nvSpPr>
          <p:spPr bwMode="auto">
            <a:xfrm>
              <a:off x="3312" y="3744"/>
              <a:ext cx="105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4" name="Text Box 14"/>
            <p:cNvSpPr txBox="1">
              <a:spLocks noChangeArrowheads="1"/>
            </p:cNvSpPr>
            <p:nvPr/>
          </p:nvSpPr>
          <p:spPr bwMode="auto">
            <a:xfrm>
              <a:off x="1608" y="3456"/>
              <a:ext cx="88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t>逻辑地址</a:t>
              </a:r>
            </a:p>
          </p:txBody>
        </p:sp>
      </p:grpSp>
    </p:spTree>
    <p:extLst>
      <p:ext uri="{BB962C8B-B14F-4D97-AF65-F5344CB8AC3E}">
        <p14:creationId xmlns:p14="http://schemas.microsoft.com/office/powerpoint/2010/main" val="2383333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643"/>
                                        </p:tgtEl>
                                        <p:attrNameLst>
                                          <p:attrName>style.visibility</p:attrName>
                                        </p:attrNameLst>
                                      </p:cBhvr>
                                      <p:to>
                                        <p:strVal val="visible"/>
                                      </p:to>
                                    </p:set>
                                    <p:animEffect transition="in" filter="dissolve">
                                      <p:cBhvr>
                                        <p:cTn id="7" dur="500"/>
                                        <p:tgtEl>
                                          <p:spTgt spid="3686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68644"/>
                                        </p:tgtEl>
                                        <p:attrNameLst>
                                          <p:attrName>style.visibility</p:attrName>
                                        </p:attrNameLst>
                                      </p:cBhvr>
                                      <p:to>
                                        <p:strVal val="visible"/>
                                      </p:to>
                                    </p:set>
                                    <p:animEffect transition="in" filter="dissolve">
                                      <p:cBhvr>
                                        <p:cTn id="12" dur="500"/>
                                        <p:tgtEl>
                                          <p:spTgt spid="368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68647"/>
                                        </p:tgtEl>
                                        <p:attrNameLst>
                                          <p:attrName>style.visibility</p:attrName>
                                        </p:attrNameLst>
                                      </p:cBhvr>
                                      <p:to>
                                        <p:strVal val="visible"/>
                                      </p:to>
                                    </p:set>
                                    <p:animEffect transition="in" filter="dissolve">
                                      <p:cBhvr>
                                        <p:cTn id="17" dur="500"/>
                                        <p:tgtEl>
                                          <p:spTgt spid="368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endParaRPr lang="zh-CN" altLang="zh-CN" smtClean="0"/>
          </a:p>
        </p:txBody>
      </p:sp>
      <p:sp>
        <p:nvSpPr>
          <p:cNvPr id="89091"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4800" dirty="0">
                <a:solidFill>
                  <a:srgbClr val="FF0000"/>
                </a:solidFill>
                <a:latin typeface="Arial Black" panose="020B0A04020102020204" pitchFamily="34" charset="0"/>
                <a:ea typeface="黑体" panose="02010609060101010101" pitchFamily="49" charset="-122"/>
              </a:rPr>
              <a:t>Intel </a:t>
            </a:r>
            <a:r>
              <a:rPr lang="en-US" altLang="zh-CN" sz="4800" dirty="0" err="1">
                <a:solidFill>
                  <a:srgbClr val="FF0000"/>
                </a:solidFill>
                <a:latin typeface="Arial Black" panose="020B0A04020102020204" pitchFamily="34" charset="0"/>
                <a:ea typeface="黑体" panose="02010609060101010101" pitchFamily="49" charset="-122"/>
              </a:rPr>
              <a:t>x86</a:t>
            </a:r>
            <a:r>
              <a:rPr lang="zh-CN" altLang="en-US" sz="4800" dirty="0">
                <a:solidFill>
                  <a:srgbClr val="FF0000"/>
                </a:solidFill>
                <a:latin typeface="Arial Black" panose="020B0A04020102020204" pitchFamily="34" charset="0"/>
                <a:ea typeface="黑体" panose="02010609060101010101" pitchFamily="49" charset="-122"/>
              </a:rPr>
              <a:t>的</a:t>
            </a:r>
            <a:r>
              <a:rPr lang="zh-CN" altLang="en-US" sz="4800" dirty="0" smtClean="0">
                <a:solidFill>
                  <a:srgbClr val="FF0000"/>
                </a:solidFill>
                <a:latin typeface="Arial Black" panose="020B0A04020102020204" pitchFamily="34" charset="0"/>
                <a:ea typeface="黑体" panose="02010609060101010101" pitchFamily="49" charset="-122"/>
              </a:rPr>
              <a:t>内存</a:t>
            </a:r>
            <a:endParaRPr lang="en-US" altLang="zh-CN" sz="4800" dirty="0">
              <a:solidFill>
                <a:srgbClr val="FF0000"/>
              </a:solidFill>
              <a:latin typeface="Arial Black" panose="020B0A04020102020204" pitchFamily="34"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latin typeface="Arial Black" panose="020B0A04020102020204" pitchFamily="34" charset="0"/>
                <a:ea typeface="黑体" panose="02010609060101010101" pitchFamily="49" charset="-122"/>
              </a:rPr>
              <a:t>Intel </a:t>
            </a:r>
            <a:r>
              <a:rPr lang="en-US" altLang="zh-CN" dirty="0" err="1" smtClean="0">
                <a:solidFill>
                  <a:srgbClr val="FF0000"/>
                </a:solidFill>
                <a:latin typeface="Arial Black" panose="020B0A04020102020204" pitchFamily="34" charset="0"/>
                <a:ea typeface="黑体" panose="02010609060101010101" pitchFamily="49" charset="-122"/>
              </a:rPr>
              <a:t>x86</a:t>
            </a:r>
            <a:r>
              <a:rPr lang="zh-CN" altLang="en-US" dirty="0" smtClean="0">
                <a:solidFill>
                  <a:srgbClr val="FF0000"/>
                </a:solidFill>
                <a:latin typeface="Arial Black" panose="020B0A04020102020204" pitchFamily="34" charset="0"/>
                <a:ea typeface="黑体" panose="02010609060101010101" pitchFamily="49" charset="-122"/>
              </a:rPr>
              <a:t>的内存管理硬件</a:t>
            </a:r>
            <a:r>
              <a:rPr lang="en-US" altLang="zh-CN" dirty="0" smtClean="0">
                <a:solidFill>
                  <a:srgbClr val="FF0000"/>
                </a:solidFill>
                <a:latin typeface="Arial Black" panose="020B0A04020102020204" pitchFamily="34" charset="0"/>
                <a:ea typeface="黑体" panose="02010609060101010101" pitchFamily="49" charset="-122"/>
              </a:rPr>
              <a:t>!</a:t>
            </a:r>
            <a:endParaRPr lang="zh-CN" altLang="en-US" dirty="0"/>
          </a:p>
        </p:txBody>
      </p:sp>
      <p:sp>
        <p:nvSpPr>
          <p:cNvPr id="3" name="内容占位符 2"/>
          <p:cNvSpPr>
            <a:spLocks noGrp="1"/>
          </p:cNvSpPr>
          <p:nvPr>
            <p:ph sz="half" idx="1"/>
          </p:nvPr>
        </p:nvSpPr>
        <p:spPr>
          <a:xfrm>
            <a:off x="609600" y="1295400"/>
            <a:ext cx="7467600" cy="4525963"/>
          </a:xfrm>
        </p:spPr>
        <p:txBody>
          <a:bodyPr/>
          <a:lstStyle/>
          <a:p>
            <a:r>
              <a:rPr lang="zh-CN" altLang="en-US" dirty="0" smtClean="0"/>
              <a:t>实模式，内存地址</a:t>
            </a:r>
            <a:r>
              <a:rPr lang="en-US" altLang="zh-CN" dirty="0" smtClean="0"/>
              <a:t>20</a:t>
            </a:r>
            <a:r>
              <a:rPr lang="zh-CN" altLang="en-US" dirty="0" smtClean="0"/>
              <a:t>位，</a:t>
            </a:r>
            <a:r>
              <a:rPr lang="en-US" altLang="zh-CN" dirty="0" err="1" smtClean="0"/>
              <a:t>1M</a:t>
            </a:r>
            <a:r>
              <a:rPr lang="zh-CN" altLang="en-US" dirty="0" smtClean="0"/>
              <a:t>。</a:t>
            </a:r>
            <a:endParaRPr lang="en-US" altLang="zh-CN" dirty="0" smtClean="0"/>
          </a:p>
          <a:p>
            <a:r>
              <a:rPr lang="zh-CN" altLang="en-US" dirty="0" smtClean="0"/>
              <a:t>保护模式，地址</a:t>
            </a:r>
            <a:r>
              <a:rPr lang="en-US" altLang="zh-CN" dirty="0" smtClean="0"/>
              <a:t>32</a:t>
            </a:r>
            <a:r>
              <a:rPr lang="zh-CN" altLang="en-US" dirty="0" smtClean="0"/>
              <a:t>位，</a:t>
            </a:r>
            <a:r>
              <a:rPr lang="en-US" altLang="zh-CN" dirty="0" err="1" smtClean="0"/>
              <a:t>4G</a:t>
            </a:r>
            <a:r>
              <a:rPr lang="zh-CN" altLang="en-US" dirty="0" smtClean="0"/>
              <a:t>。</a:t>
            </a:r>
            <a:endParaRPr lang="en-US" altLang="zh-CN" dirty="0" smtClean="0"/>
          </a:p>
          <a:p>
            <a:r>
              <a:rPr lang="en-US" altLang="zh-CN" dirty="0" err="1" smtClean="0"/>
              <a:t>CR0.PE</a:t>
            </a:r>
            <a:r>
              <a:rPr lang="zh-CN" altLang="en-US" dirty="0" smtClean="0"/>
              <a:t>位</a:t>
            </a:r>
            <a:r>
              <a:rPr lang="en-US" altLang="zh-CN" dirty="0" smtClean="0"/>
              <a:t>=1</a:t>
            </a:r>
            <a:r>
              <a:rPr lang="zh-CN" altLang="en-US" dirty="0" smtClean="0"/>
              <a:t>进入实模式。</a:t>
            </a:r>
            <a:endParaRPr lang="zh-CN" altLang="en-US" dirty="0"/>
          </a:p>
        </p:txBody>
      </p:sp>
    </p:spTree>
    <p:extLst>
      <p:ext uri="{BB962C8B-B14F-4D97-AF65-F5344CB8AC3E}">
        <p14:creationId xmlns:p14="http://schemas.microsoft.com/office/powerpoint/2010/main" val="20284020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t>X86</a:t>
            </a:r>
            <a:r>
              <a:rPr lang="zh-CN" altLang="en-US" smtClean="0"/>
              <a:t>地址变换</a:t>
            </a:r>
          </a:p>
        </p:txBody>
      </p:sp>
      <p:sp>
        <p:nvSpPr>
          <p:cNvPr id="82947" name="内容占位符 7"/>
          <p:cNvSpPr>
            <a:spLocks noGrp="1"/>
          </p:cNvSpPr>
          <p:nvPr>
            <p:ph sz="half" idx="1"/>
          </p:nvPr>
        </p:nvSpPr>
        <p:spPr>
          <a:xfrm>
            <a:off x="609600" y="1295400"/>
            <a:ext cx="7924800" cy="4525963"/>
          </a:xfrm>
        </p:spPr>
        <p:txBody>
          <a:bodyPr/>
          <a:lstStyle/>
          <a:p>
            <a:r>
              <a:rPr lang="zh-CN" altLang="en-US" dirty="0" smtClean="0"/>
              <a:t>保护模式开启分页机制；</a:t>
            </a:r>
            <a:endParaRPr lang="en-US" altLang="zh-CN" dirty="0" smtClean="0"/>
          </a:p>
          <a:p>
            <a:r>
              <a:rPr lang="zh-CN" altLang="en-US" dirty="0"/>
              <a:t>实</a:t>
            </a:r>
            <a:r>
              <a:rPr lang="zh-CN" altLang="en-US" dirty="0" smtClean="0"/>
              <a:t>模式和保护模式分段管理有区别；</a:t>
            </a:r>
            <a:endParaRPr lang="en-US" altLang="zh-CN" dirty="0" smtClean="0"/>
          </a:p>
          <a:p>
            <a:r>
              <a:rPr lang="zh-CN" altLang="en-US" dirty="0"/>
              <a:t>实</a:t>
            </a:r>
            <a:r>
              <a:rPr lang="zh-CN" altLang="en-US" dirty="0" smtClean="0"/>
              <a:t>模式</a:t>
            </a:r>
            <a:r>
              <a:rPr lang="zh-CN" altLang="en-US" dirty="0" smtClean="0">
                <a:solidFill>
                  <a:srgbClr val="FF0000"/>
                </a:solidFill>
              </a:rPr>
              <a:t>段寄存器</a:t>
            </a:r>
            <a:r>
              <a:rPr lang="zh-CN" altLang="en-US" dirty="0" smtClean="0"/>
              <a:t>中存储段基址；</a:t>
            </a:r>
            <a:endParaRPr lang="en-US" altLang="zh-CN" dirty="0" smtClean="0"/>
          </a:p>
          <a:p>
            <a:r>
              <a:rPr lang="zh-CN" altLang="en-US" dirty="0"/>
              <a:t>保护</a:t>
            </a:r>
            <a:r>
              <a:rPr lang="zh-CN" altLang="en-US" dirty="0" smtClean="0"/>
              <a:t>模式</a:t>
            </a:r>
            <a:r>
              <a:rPr lang="zh-CN" altLang="en-US" dirty="0" smtClean="0">
                <a:solidFill>
                  <a:srgbClr val="FF0000"/>
                </a:solidFill>
              </a:rPr>
              <a:t>段选择器</a:t>
            </a:r>
            <a:r>
              <a:rPr lang="zh-CN" altLang="en-US" dirty="0" smtClean="0"/>
              <a:t>存储段描述符表中的索引；</a:t>
            </a:r>
          </a:p>
        </p:txBody>
      </p:sp>
      <p:pic>
        <p:nvPicPr>
          <p:cNvPr id="82948"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12247" t="42636" r="11981" b="25764"/>
          <a:stretch>
            <a:fillRect/>
          </a:stretch>
        </p:blipFill>
        <p:spPr bwMode="auto">
          <a:xfrm>
            <a:off x="12357" y="3558381"/>
            <a:ext cx="8991600"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5054" y="5821363"/>
            <a:ext cx="8979243" cy="892552"/>
          </a:xfrm>
          <a:prstGeom prst="rect">
            <a:avLst/>
          </a:prstGeom>
        </p:spPr>
        <p:txBody>
          <a:bodyPr wrap="square">
            <a:spAutoFit/>
          </a:bodyPr>
          <a:lstStyle/>
          <a:p>
            <a:r>
              <a:rPr lang="zh-CN" altLang="en-US" dirty="0">
                <a:solidFill>
                  <a:srgbClr val="0070C0"/>
                </a:solidFill>
              </a:rPr>
              <a:t>嵌入式软件多数运行在没有（未开启）分页机制的处理器</a:t>
            </a:r>
            <a:r>
              <a:rPr lang="zh-CN" altLang="en-US" dirty="0" smtClean="0">
                <a:solidFill>
                  <a:srgbClr val="0070C0"/>
                </a:solidFill>
              </a:rPr>
              <a:t>上</a:t>
            </a:r>
            <a:endParaRPr lang="en-US" altLang="zh-CN" dirty="0" smtClean="0">
              <a:solidFill>
                <a:srgbClr val="0070C0"/>
              </a:solidFill>
            </a:endParaRPr>
          </a:p>
          <a:p>
            <a:r>
              <a:rPr lang="zh-CN" altLang="en-US" dirty="0" smtClean="0">
                <a:solidFill>
                  <a:srgbClr val="0070C0"/>
                </a:solidFill>
              </a:rPr>
              <a:t>线程和任务进行直接全局数据共享有什么区别。</a:t>
            </a:r>
            <a:endParaRPr lang="en-US" altLang="zh-CN" dirty="0">
              <a:solidFill>
                <a:srgbClr val="0070C0"/>
              </a:solidFill>
            </a:endParaRPr>
          </a:p>
        </p:txBody>
      </p:sp>
    </p:spTree>
    <p:extLst>
      <p:ext uri="{BB962C8B-B14F-4D97-AF65-F5344CB8AC3E}">
        <p14:creationId xmlns:p14="http://schemas.microsoft.com/office/powerpoint/2010/main" val="427903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latin typeface="Arial Black" panose="020B0A04020102020204" pitchFamily="34" charset="0"/>
                <a:ea typeface="黑体" panose="02010609060101010101" pitchFamily="49" charset="-122"/>
              </a:rPr>
              <a:t>Intel </a:t>
            </a:r>
            <a:r>
              <a:rPr lang="en-US" altLang="zh-CN" dirty="0" err="1" smtClean="0">
                <a:solidFill>
                  <a:srgbClr val="FF0000"/>
                </a:solidFill>
                <a:latin typeface="Arial Black" panose="020B0A04020102020204" pitchFamily="34" charset="0"/>
                <a:ea typeface="黑体" panose="02010609060101010101" pitchFamily="49" charset="-122"/>
              </a:rPr>
              <a:t>x86</a:t>
            </a:r>
            <a:r>
              <a:rPr lang="zh-CN" altLang="en-US" dirty="0" smtClean="0">
                <a:solidFill>
                  <a:srgbClr val="FF0000"/>
                </a:solidFill>
                <a:latin typeface="Arial Black" panose="020B0A04020102020204" pitchFamily="34" charset="0"/>
                <a:ea typeface="黑体" panose="02010609060101010101" pitchFamily="49" charset="-122"/>
              </a:rPr>
              <a:t>的内存管理硬件</a:t>
            </a:r>
            <a:r>
              <a:rPr lang="en-US" altLang="zh-CN" dirty="0" smtClean="0">
                <a:solidFill>
                  <a:srgbClr val="FF0000"/>
                </a:solidFill>
                <a:latin typeface="Arial Black" panose="020B0A04020102020204" pitchFamily="34" charset="0"/>
                <a:ea typeface="黑体" panose="02010609060101010101" pitchFamily="49" charset="-122"/>
              </a:rPr>
              <a:t>!</a:t>
            </a:r>
            <a:endParaRPr lang="zh-CN" altLang="en-US" dirty="0"/>
          </a:p>
        </p:txBody>
      </p:sp>
      <p:pic>
        <p:nvPicPr>
          <p:cNvPr id="4" name="图片 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4167" t="19999" r="14166" b="18890"/>
          <a:stretch/>
        </p:blipFill>
        <p:spPr>
          <a:xfrm>
            <a:off x="375834" y="2362200"/>
            <a:ext cx="6553200" cy="4191000"/>
          </a:xfrm>
          <a:prstGeom prst="rect">
            <a:avLst/>
          </a:prstGeom>
        </p:spPr>
      </p:pic>
      <p:sp>
        <p:nvSpPr>
          <p:cNvPr id="5" name="内容占位符 4"/>
          <p:cNvSpPr>
            <a:spLocks noGrp="1"/>
          </p:cNvSpPr>
          <p:nvPr>
            <p:ph sz="half" idx="1"/>
          </p:nvPr>
        </p:nvSpPr>
        <p:spPr>
          <a:xfrm>
            <a:off x="609600" y="1295400"/>
            <a:ext cx="8305800" cy="4525963"/>
          </a:xfrm>
        </p:spPr>
        <p:txBody>
          <a:bodyPr/>
          <a:lstStyle/>
          <a:p>
            <a:r>
              <a:rPr lang="zh-CN" altLang="en-US" dirty="0"/>
              <a:t>实</a:t>
            </a:r>
            <a:r>
              <a:rPr lang="zh-CN" altLang="en-US" dirty="0" smtClean="0"/>
              <a:t>模式称为：段寄存器</a:t>
            </a:r>
            <a:r>
              <a:rPr lang="en-US" altLang="zh-CN" dirty="0" smtClean="0">
                <a:solidFill>
                  <a:srgbClr val="FF0000"/>
                </a:solidFill>
              </a:rPr>
              <a:t>(</a:t>
            </a:r>
            <a:r>
              <a:rPr lang="en-US" altLang="zh-CN" dirty="0" err="1">
                <a:solidFill>
                  <a:srgbClr val="FF0000"/>
                </a:solidFill>
              </a:rPr>
              <a:t>CS,DS,ES,SS</a:t>
            </a:r>
            <a:r>
              <a:rPr lang="en-US" altLang="zh-CN" dirty="0" smtClean="0">
                <a:solidFill>
                  <a:srgbClr val="FF0000"/>
                </a:solidFill>
              </a:rPr>
              <a:t>)</a:t>
            </a:r>
            <a:endParaRPr lang="en-US" altLang="zh-CN" dirty="0"/>
          </a:p>
          <a:p>
            <a:r>
              <a:rPr lang="zh-CN" altLang="en-US" dirty="0"/>
              <a:t>保护</a:t>
            </a:r>
            <a:r>
              <a:rPr lang="zh-CN" altLang="en-US" dirty="0" smtClean="0"/>
              <a:t>模式称为：段</a:t>
            </a:r>
            <a:r>
              <a:rPr lang="zh-CN" altLang="en-US" dirty="0"/>
              <a:t>选择</a:t>
            </a:r>
            <a:r>
              <a:rPr lang="zh-CN" altLang="en-US" dirty="0" smtClean="0"/>
              <a:t>器（</a:t>
            </a:r>
            <a:r>
              <a:rPr lang="en-US" altLang="zh-CN" dirty="0" smtClean="0"/>
              <a:t>6</a:t>
            </a:r>
            <a:r>
              <a:rPr lang="zh-CN" altLang="en-US" dirty="0" smtClean="0"/>
              <a:t>个）</a:t>
            </a:r>
            <a:endParaRPr lang="zh-CN" altLang="en-US" dirty="0"/>
          </a:p>
        </p:txBody>
      </p:sp>
      <p:sp>
        <p:nvSpPr>
          <p:cNvPr id="3" name="矩形 2"/>
          <p:cNvSpPr/>
          <p:nvPr/>
        </p:nvSpPr>
        <p:spPr>
          <a:xfrm>
            <a:off x="7124700" y="2514600"/>
            <a:ext cx="2019300" cy="2893100"/>
          </a:xfrm>
          <a:prstGeom prst="rect">
            <a:avLst/>
          </a:prstGeom>
        </p:spPr>
        <p:txBody>
          <a:bodyPr wrap="square">
            <a:spAutoFit/>
          </a:bodyPr>
          <a:lstStyle/>
          <a:p>
            <a:r>
              <a:rPr lang="zh-CN" altLang="en-US" dirty="0"/>
              <a:t>段寄存器或段选择器中的内容如果不变，不用查段表，直接用高速缓冲寄存器。</a:t>
            </a:r>
            <a:endParaRPr lang="zh-CN" altLang="en-US" dirty="0"/>
          </a:p>
        </p:txBody>
      </p:sp>
    </p:spTree>
    <p:extLst>
      <p:ext uri="{BB962C8B-B14F-4D97-AF65-F5344CB8AC3E}">
        <p14:creationId xmlns:p14="http://schemas.microsoft.com/office/powerpoint/2010/main" val="37767278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a:t>
            </a:r>
            <a:endParaRPr lang="zh-CN" altLang="zh-CN" smtClean="0">
              <a:sym typeface="Symbol" panose="05050102010706020507" pitchFamily="18" charset="2"/>
            </a:endParaRPr>
          </a:p>
        </p:txBody>
      </p:sp>
      <p:grpSp>
        <p:nvGrpSpPr>
          <p:cNvPr id="369667" name="Group 3"/>
          <p:cNvGrpSpPr>
            <a:grpSpLocks/>
          </p:cNvGrpSpPr>
          <p:nvPr/>
        </p:nvGrpSpPr>
        <p:grpSpPr bwMode="auto">
          <a:xfrm>
            <a:off x="0" y="1524000"/>
            <a:ext cx="8936504" cy="2430464"/>
            <a:chOff x="1008" y="1008"/>
            <a:chExt cx="4866" cy="1531"/>
          </a:xfrm>
        </p:grpSpPr>
        <p:sp>
          <p:nvSpPr>
            <p:cNvPr id="91166" name="Text Box 4"/>
            <p:cNvSpPr txBox="1">
              <a:spLocks noChangeArrowheads="1"/>
            </p:cNvSpPr>
            <p:nvPr/>
          </p:nvSpPr>
          <p:spPr bwMode="auto">
            <a:xfrm>
              <a:off x="1104" y="1248"/>
              <a:ext cx="816"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选择符</a:t>
              </a:r>
            </a:p>
          </p:txBody>
        </p:sp>
        <p:sp>
          <p:nvSpPr>
            <p:cNvPr id="91167" name="Text Box 5"/>
            <p:cNvSpPr txBox="1">
              <a:spLocks noChangeArrowheads="1"/>
            </p:cNvSpPr>
            <p:nvPr/>
          </p:nvSpPr>
          <p:spPr bwMode="auto">
            <a:xfrm>
              <a:off x="2112" y="1242"/>
              <a:ext cx="960"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偏移值</a:t>
              </a:r>
            </a:p>
          </p:txBody>
        </p:sp>
        <p:sp>
          <p:nvSpPr>
            <p:cNvPr id="91168" name="Text Box 6"/>
            <p:cNvSpPr txBox="1">
              <a:spLocks noChangeArrowheads="1"/>
            </p:cNvSpPr>
            <p:nvPr/>
          </p:nvSpPr>
          <p:spPr bwMode="auto">
            <a:xfrm>
              <a:off x="1920" y="124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a:t>
              </a:r>
            </a:p>
          </p:txBody>
        </p:sp>
        <p:sp>
          <p:nvSpPr>
            <p:cNvPr id="91169" name="AutoShape 7"/>
            <p:cNvSpPr>
              <a:spLocks/>
            </p:cNvSpPr>
            <p:nvPr/>
          </p:nvSpPr>
          <p:spPr bwMode="auto">
            <a:xfrm rot="-5400000">
              <a:off x="1992" y="648"/>
              <a:ext cx="192" cy="1968"/>
            </a:xfrm>
            <a:prstGeom prst="leftBrace">
              <a:avLst>
                <a:gd name="adj1" fmla="val 85417"/>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70" name="Text Box 8"/>
            <p:cNvSpPr txBox="1">
              <a:spLocks noChangeArrowheads="1"/>
            </p:cNvSpPr>
            <p:nvPr/>
          </p:nvSpPr>
          <p:spPr bwMode="auto">
            <a:xfrm>
              <a:off x="1200" y="2016"/>
              <a:ext cx="206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t>逻辑地址</a:t>
              </a:r>
              <a:r>
                <a:rPr lang="en-US" altLang="zh-CN" sz="2400" dirty="0"/>
                <a:t>(</a:t>
              </a:r>
              <a:r>
                <a:rPr lang="zh-CN" altLang="en-US" sz="2400" dirty="0"/>
                <a:t>如</a:t>
              </a:r>
              <a:r>
                <a:rPr lang="en-US" altLang="zh-CN" sz="2400" dirty="0" smtClean="0"/>
                <a:t>PC-CS</a:t>
              </a:r>
              <a:r>
                <a:rPr lang="zh-CN" altLang="en-US" sz="2400" dirty="0" smtClean="0"/>
                <a:t>：</a:t>
              </a:r>
              <a:r>
                <a:rPr lang="en-US" altLang="zh-CN" sz="2400" dirty="0" smtClean="0"/>
                <a:t>IP</a:t>
              </a:r>
              <a:r>
                <a:rPr lang="zh-CN" altLang="en-US" sz="2400" dirty="0"/>
                <a:t>）</a:t>
              </a:r>
            </a:p>
          </p:txBody>
        </p:sp>
        <p:sp>
          <p:nvSpPr>
            <p:cNvPr id="91171" name="Text Box 9"/>
            <p:cNvSpPr txBox="1">
              <a:spLocks noChangeArrowheads="1"/>
            </p:cNvSpPr>
            <p:nvPr/>
          </p:nvSpPr>
          <p:spPr bwMode="auto">
            <a:xfrm>
              <a:off x="2928"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91172" name="Text Box 10"/>
            <p:cNvSpPr txBox="1">
              <a:spLocks noChangeArrowheads="1"/>
            </p:cNvSpPr>
            <p:nvPr/>
          </p:nvSpPr>
          <p:spPr bwMode="auto">
            <a:xfrm>
              <a:off x="2016"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31</a:t>
              </a:r>
            </a:p>
          </p:txBody>
        </p:sp>
        <p:sp>
          <p:nvSpPr>
            <p:cNvPr id="91173" name="Text Box 11"/>
            <p:cNvSpPr txBox="1">
              <a:spLocks noChangeArrowheads="1"/>
            </p:cNvSpPr>
            <p:nvPr/>
          </p:nvSpPr>
          <p:spPr bwMode="auto">
            <a:xfrm>
              <a:off x="1776"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91174" name="Text Box 12"/>
            <p:cNvSpPr txBox="1">
              <a:spLocks noChangeArrowheads="1"/>
            </p:cNvSpPr>
            <p:nvPr/>
          </p:nvSpPr>
          <p:spPr bwMode="auto">
            <a:xfrm>
              <a:off x="1008"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15</a:t>
              </a:r>
            </a:p>
          </p:txBody>
        </p:sp>
        <p:sp>
          <p:nvSpPr>
            <p:cNvPr id="40" name="Text Box 8"/>
            <p:cNvSpPr txBox="1">
              <a:spLocks noChangeArrowheads="1"/>
            </p:cNvSpPr>
            <p:nvPr/>
          </p:nvSpPr>
          <p:spPr bwMode="auto">
            <a:xfrm>
              <a:off x="3810" y="2065"/>
              <a:ext cx="20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smtClean="0"/>
                <a:t>线性地址</a:t>
              </a:r>
              <a:endParaRPr lang="zh-CN" altLang="en-US" sz="2400" dirty="0"/>
            </a:p>
          </p:txBody>
        </p:sp>
      </p:grpSp>
      <p:sp>
        <p:nvSpPr>
          <p:cNvPr id="369677" name="AutoShape 13"/>
          <p:cNvSpPr>
            <a:spLocks noChangeArrowheads="1"/>
          </p:cNvSpPr>
          <p:nvPr/>
        </p:nvSpPr>
        <p:spPr bwMode="auto">
          <a:xfrm>
            <a:off x="4114800" y="2057400"/>
            <a:ext cx="533400" cy="152400"/>
          </a:xfrm>
          <a:prstGeom prst="rightArrow">
            <a:avLst>
              <a:gd name="adj1" fmla="val 50000"/>
              <a:gd name="adj2" fmla="val 87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69681" name="Group 17"/>
          <p:cNvGrpSpPr>
            <a:grpSpLocks/>
          </p:cNvGrpSpPr>
          <p:nvPr/>
        </p:nvGrpSpPr>
        <p:grpSpPr bwMode="auto">
          <a:xfrm>
            <a:off x="4691063" y="1143000"/>
            <a:ext cx="4343400" cy="1981200"/>
            <a:chOff x="2955" y="720"/>
            <a:chExt cx="2736" cy="1248"/>
          </a:xfrm>
        </p:grpSpPr>
        <p:sp>
          <p:nvSpPr>
            <p:cNvPr id="91155" name="AutoShape 18"/>
            <p:cNvSpPr>
              <a:spLocks noChangeArrowheads="1"/>
            </p:cNvSpPr>
            <p:nvPr/>
          </p:nvSpPr>
          <p:spPr bwMode="auto">
            <a:xfrm>
              <a:off x="2955" y="720"/>
              <a:ext cx="2736" cy="1248"/>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56" name="Rectangle 19"/>
            <p:cNvSpPr>
              <a:spLocks noChangeArrowheads="1"/>
            </p:cNvSpPr>
            <p:nvPr/>
          </p:nvSpPr>
          <p:spPr bwMode="auto">
            <a:xfrm>
              <a:off x="3792" y="816"/>
              <a:ext cx="912" cy="816"/>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57" name="Text Box 20"/>
            <p:cNvSpPr txBox="1">
              <a:spLocks noChangeArrowheads="1"/>
            </p:cNvSpPr>
            <p:nvPr/>
          </p:nvSpPr>
          <p:spPr bwMode="auto">
            <a:xfrm>
              <a:off x="3840" y="816"/>
              <a:ext cx="81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全局段描述符表</a:t>
              </a:r>
              <a:r>
                <a:rPr lang="en-US" altLang="zh-CN" sz="2400"/>
                <a:t>(GDT)</a:t>
              </a:r>
            </a:p>
          </p:txBody>
        </p:sp>
        <p:sp>
          <p:nvSpPr>
            <p:cNvPr id="91158" name="Rectangle 21"/>
            <p:cNvSpPr>
              <a:spLocks noChangeArrowheads="1"/>
            </p:cNvSpPr>
            <p:nvPr/>
          </p:nvSpPr>
          <p:spPr bwMode="auto">
            <a:xfrm>
              <a:off x="4752" y="1008"/>
              <a:ext cx="912" cy="816"/>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59" name="Text Box 22"/>
            <p:cNvSpPr txBox="1">
              <a:spLocks noChangeArrowheads="1"/>
            </p:cNvSpPr>
            <p:nvPr/>
          </p:nvSpPr>
          <p:spPr bwMode="auto">
            <a:xfrm>
              <a:off x="4800" y="1028"/>
              <a:ext cx="81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局部段描述符表</a:t>
              </a:r>
              <a:r>
                <a:rPr lang="en-US" altLang="zh-CN" sz="2400"/>
                <a:t>(LDT)</a:t>
              </a:r>
            </a:p>
          </p:txBody>
        </p:sp>
        <p:sp>
          <p:nvSpPr>
            <p:cNvPr id="91160" name="Text Box 23"/>
            <p:cNvSpPr txBox="1">
              <a:spLocks noChangeArrowheads="1"/>
            </p:cNvSpPr>
            <p:nvPr/>
          </p:nvSpPr>
          <p:spPr bwMode="auto">
            <a:xfrm>
              <a:off x="2976" y="1467"/>
              <a:ext cx="624" cy="25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GDTR</a:t>
              </a:r>
            </a:p>
          </p:txBody>
        </p:sp>
        <p:sp>
          <p:nvSpPr>
            <p:cNvPr id="91161" name="Line 24"/>
            <p:cNvSpPr>
              <a:spLocks noChangeShapeType="1"/>
            </p:cNvSpPr>
            <p:nvPr/>
          </p:nvSpPr>
          <p:spPr bwMode="auto">
            <a:xfrm>
              <a:off x="3552" y="1611"/>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2" name="Text Box 25"/>
            <p:cNvSpPr txBox="1">
              <a:spLocks noChangeArrowheads="1"/>
            </p:cNvSpPr>
            <p:nvPr/>
          </p:nvSpPr>
          <p:spPr bwMode="auto">
            <a:xfrm>
              <a:off x="3936" y="1664"/>
              <a:ext cx="624" cy="25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LDTR</a:t>
              </a:r>
            </a:p>
          </p:txBody>
        </p:sp>
        <p:sp>
          <p:nvSpPr>
            <p:cNvPr id="91163" name="Line 26"/>
            <p:cNvSpPr>
              <a:spLocks noChangeShapeType="1"/>
            </p:cNvSpPr>
            <p:nvPr/>
          </p:nvSpPr>
          <p:spPr bwMode="auto">
            <a:xfrm>
              <a:off x="4512" y="1808"/>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 name="内容占位符 2"/>
          <p:cNvSpPr>
            <a:spLocks noGrp="1"/>
          </p:cNvSpPr>
          <p:nvPr>
            <p:ph sz="half" idx="1"/>
          </p:nvPr>
        </p:nvSpPr>
        <p:spPr>
          <a:xfrm>
            <a:off x="304800" y="3962400"/>
            <a:ext cx="8153400" cy="2209799"/>
          </a:xfrm>
        </p:spPr>
        <p:txBody>
          <a:bodyPr/>
          <a:lstStyle/>
          <a:p>
            <a:r>
              <a:rPr lang="zh-CN" altLang="en-US" dirty="0"/>
              <a:t>每个</a:t>
            </a:r>
            <a:r>
              <a:rPr lang="zh-CN" altLang="en-US" dirty="0" smtClean="0"/>
              <a:t>进程需要有自己的段表</a:t>
            </a:r>
            <a:endParaRPr lang="en-US" altLang="zh-CN" dirty="0" smtClean="0"/>
          </a:p>
          <a:p>
            <a:r>
              <a:rPr lang="zh-CN" altLang="en-US" dirty="0" smtClean="0"/>
              <a:t>操作系统有自己的段表，同时还要记录访问每个进程的段表</a:t>
            </a:r>
            <a:r>
              <a:rPr lang="zh-CN" altLang="en-US" dirty="0"/>
              <a:t>入口</a:t>
            </a:r>
          </a:p>
          <a:p>
            <a:endParaRPr lang="zh-CN" altLang="zh-CN" b="0" dirty="0" smtClean="0"/>
          </a:p>
          <a:p>
            <a:endParaRPr lang="zh-CN" altLang="en-US" dirty="0" smtClean="0"/>
          </a:p>
        </p:txBody>
      </p:sp>
      <p:sp>
        <p:nvSpPr>
          <p:cNvPr id="41" name="AutoShape 13"/>
          <p:cNvSpPr>
            <a:spLocks noChangeArrowheads="1"/>
          </p:cNvSpPr>
          <p:nvPr/>
        </p:nvSpPr>
        <p:spPr bwMode="auto">
          <a:xfrm>
            <a:off x="4283530" y="3280570"/>
            <a:ext cx="533400" cy="152400"/>
          </a:xfrm>
          <a:prstGeom prst="rightArrow">
            <a:avLst>
              <a:gd name="adj1" fmla="val 50000"/>
              <a:gd name="adj2" fmla="val 87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extLst>
      <p:ext uri="{BB962C8B-B14F-4D97-AF65-F5344CB8AC3E}">
        <p14:creationId xmlns:p14="http://schemas.microsoft.com/office/powerpoint/2010/main" val="3682775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9667"/>
                                        </p:tgtEl>
                                        <p:attrNameLst>
                                          <p:attrName>style.visibility</p:attrName>
                                        </p:attrNameLst>
                                      </p:cBhvr>
                                      <p:to>
                                        <p:strVal val="visible"/>
                                      </p:to>
                                    </p:set>
                                    <p:animEffect transition="in" filter="dissolve">
                                      <p:cBhvr>
                                        <p:cTn id="7" dur="500"/>
                                        <p:tgtEl>
                                          <p:spTgt spid="3696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369677"/>
                                        </p:tgtEl>
                                        <p:attrNameLst>
                                          <p:attrName>style.visibility</p:attrName>
                                        </p:attrNameLst>
                                      </p:cBhvr>
                                      <p:to>
                                        <p:strVal val="visible"/>
                                      </p:to>
                                    </p:set>
                                    <p:anim calcmode="lin" valueType="num">
                                      <p:cBhvr>
                                        <p:cTn id="12" dur="500" fill="hold"/>
                                        <p:tgtEl>
                                          <p:spTgt spid="369677"/>
                                        </p:tgtEl>
                                        <p:attrNameLst>
                                          <p:attrName>ppt_x</p:attrName>
                                        </p:attrNameLst>
                                      </p:cBhvr>
                                      <p:tavLst>
                                        <p:tav tm="0">
                                          <p:val>
                                            <p:strVal val="#ppt_x-#ppt_w/2"/>
                                          </p:val>
                                        </p:tav>
                                        <p:tav tm="100000">
                                          <p:val>
                                            <p:strVal val="#ppt_x"/>
                                          </p:val>
                                        </p:tav>
                                      </p:tavLst>
                                    </p:anim>
                                    <p:anim calcmode="lin" valueType="num">
                                      <p:cBhvr>
                                        <p:cTn id="13" dur="500" fill="hold"/>
                                        <p:tgtEl>
                                          <p:spTgt spid="369677"/>
                                        </p:tgtEl>
                                        <p:attrNameLst>
                                          <p:attrName>ppt_y</p:attrName>
                                        </p:attrNameLst>
                                      </p:cBhvr>
                                      <p:tavLst>
                                        <p:tav tm="0">
                                          <p:val>
                                            <p:strVal val="#ppt_y"/>
                                          </p:val>
                                        </p:tav>
                                        <p:tav tm="100000">
                                          <p:val>
                                            <p:strVal val="#ppt_y"/>
                                          </p:val>
                                        </p:tav>
                                      </p:tavLst>
                                    </p:anim>
                                    <p:anim calcmode="lin" valueType="num">
                                      <p:cBhvr>
                                        <p:cTn id="14" dur="500" fill="hold"/>
                                        <p:tgtEl>
                                          <p:spTgt spid="369677"/>
                                        </p:tgtEl>
                                        <p:attrNameLst>
                                          <p:attrName>ppt_w</p:attrName>
                                        </p:attrNameLst>
                                      </p:cBhvr>
                                      <p:tavLst>
                                        <p:tav tm="0">
                                          <p:val>
                                            <p:fltVal val="0"/>
                                          </p:val>
                                        </p:tav>
                                        <p:tav tm="100000">
                                          <p:val>
                                            <p:strVal val="#ppt_w"/>
                                          </p:val>
                                        </p:tav>
                                      </p:tavLst>
                                    </p:anim>
                                    <p:anim calcmode="lin" valueType="num">
                                      <p:cBhvr>
                                        <p:cTn id="15" dur="500" fill="hold"/>
                                        <p:tgtEl>
                                          <p:spTgt spid="369677"/>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69681"/>
                                        </p:tgtEl>
                                        <p:attrNameLst>
                                          <p:attrName>style.visibility</p:attrName>
                                        </p:attrNameLst>
                                      </p:cBhvr>
                                      <p:to>
                                        <p:strVal val="visible"/>
                                      </p:to>
                                    </p:set>
                                    <p:animEffect transition="in" filter="dissolve">
                                      <p:cBhvr>
                                        <p:cTn id="20" dur="500"/>
                                        <p:tgtEl>
                                          <p:spTgt spid="369681"/>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ppt_x</p:attrName>
                                        </p:attrNameLst>
                                      </p:cBhvr>
                                      <p:tavLst>
                                        <p:tav tm="0">
                                          <p:val>
                                            <p:strVal val="#ppt_x-#ppt_w/2"/>
                                          </p:val>
                                        </p:tav>
                                        <p:tav tm="100000">
                                          <p:val>
                                            <p:strVal val="#ppt_x"/>
                                          </p:val>
                                        </p:tav>
                                      </p:tavLst>
                                    </p:anim>
                                    <p:anim calcmode="lin" valueType="num">
                                      <p:cBhvr>
                                        <p:cTn id="26" dur="500" fill="hold"/>
                                        <p:tgtEl>
                                          <p:spTgt spid="41"/>
                                        </p:tgtEl>
                                        <p:attrNameLst>
                                          <p:attrName>ppt_y</p:attrName>
                                        </p:attrNameLst>
                                      </p:cBhvr>
                                      <p:tavLst>
                                        <p:tav tm="0">
                                          <p:val>
                                            <p:strVal val="#ppt_y"/>
                                          </p:val>
                                        </p:tav>
                                        <p:tav tm="100000">
                                          <p:val>
                                            <p:strVal val="#ppt_y"/>
                                          </p:val>
                                        </p:tav>
                                      </p:tavLst>
                                    </p:anim>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77"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mtClean="0"/>
              <a:t>前面的程序经过链接以后</a:t>
            </a:r>
            <a:r>
              <a:rPr lang="en-US" altLang="zh-CN" smtClean="0"/>
              <a:t>…</a:t>
            </a:r>
          </a:p>
        </p:txBody>
      </p:sp>
      <p:graphicFrame>
        <p:nvGraphicFramePr>
          <p:cNvPr id="13315"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13519" name="剪辑" r:id="rId3" imgW="2166845" imgH="2287575" progId="MS_ClipArt_Gallery.2">
                  <p:embed/>
                </p:oleObj>
              </mc:Choice>
              <mc:Fallback>
                <p:oleObj name="剪辑" r:id="rId3" imgW="2166845" imgH="2287575" progId="MS_ClipArt_Gallery.2">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6" name="Rectangle 4"/>
          <p:cNvSpPr>
            <a:spLocks noChangeArrowheads="1"/>
          </p:cNvSpPr>
          <p:nvPr/>
        </p:nvSpPr>
        <p:spPr bwMode="auto">
          <a:xfrm>
            <a:off x="623888" y="1244600"/>
            <a:ext cx="2500312" cy="294640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317" name="Text Box 5"/>
          <p:cNvSpPr txBox="1">
            <a:spLocks noChangeArrowheads="1"/>
          </p:cNvSpPr>
          <p:nvPr/>
        </p:nvSpPr>
        <p:spPr bwMode="auto">
          <a:xfrm>
            <a:off x="533400" y="1219200"/>
            <a:ext cx="2667000"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a:t>_entry: </a:t>
            </a:r>
            <a:r>
              <a:rPr lang="en-US" altLang="zh-CN" sz="2000">
                <a:solidFill>
                  <a:srgbClr val="FF0000"/>
                </a:solidFill>
              </a:rPr>
              <a:t>//</a:t>
            </a:r>
            <a:r>
              <a:rPr lang="zh-CN" altLang="en-US" sz="2000">
                <a:solidFill>
                  <a:srgbClr val="FF0000"/>
                </a:solidFill>
              </a:rPr>
              <a:t>入口地址</a:t>
            </a:r>
          </a:p>
          <a:p>
            <a:pPr eaLnBrk="1" hangingPunct="1">
              <a:buClrTx/>
              <a:buSzTx/>
              <a:buFontTx/>
              <a:buNone/>
            </a:pPr>
            <a:r>
              <a:rPr lang="zh-CN" altLang="en-US" sz="2000"/>
              <a:t>    </a:t>
            </a:r>
            <a:r>
              <a:rPr lang="en-US" altLang="zh-CN" sz="2000"/>
              <a:t>call _main</a:t>
            </a:r>
          </a:p>
          <a:p>
            <a:pPr eaLnBrk="1" hangingPunct="1">
              <a:buClrTx/>
              <a:buSzTx/>
              <a:buFontTx/>
              <a:buNone/>
            </a:pPr>
            <a:r>
              <a:rPr lang="en-US" altLang="zh-CN" sz="2000"/>
              <a:t>_main:</a:t>
            </a:r>
          </a:p>
          <a:p>
            <a:pPr eaLnBrk="1" hangingPunct="1">
              <a:buClrTx/>
              <a:buSzTx/>
              <a:buFontTx/>
              <a:buNone/>
            </a:pPr>
            <a:r>
              <a:rPr lang="en-US" altLang="zh-CN" sz="2000"/>
              <a:t>    mov [_sum],  0</a:t>
            </a:r>
          </a:p>
          <a:p>
            <a:pPr eaLnBrk="1" hangingPunct="1">
              <a:spcBef>
                <a:spcPct val="0"/>
              </a:spcBef>
              <a:buClrTx/>
              <a:buSzTx/>
              <a:buFontTx/>
              <a:buNone/>
            </a:pPr>
            <a:r>
              <a:rPr lang="en-US" altLang="zh-CN" sz="2000"/>
              <a:t>1:</a:t>
            </a:r>
          </a:p>
          <a:p>
            <a:pPr eaLnBrk="1" hangingPunct="1">
              <a:spcBef>
                <a:spcPct val="0"/>
              </a:spcBef>
              <a:buClrTx/>
              <a:buSzTx/>
              <a:buFontTx/>
              <a:buNone/>
            </a:pPr>
            <a:r>
              <a:rPr lang="en-US" altLang="zh-CN" sz="2000"/>
              <a:t>    j&gt; 2f, [_i], [_to]</a:t>
            </a:r>
          </a:p>
          <a:p>
            <a:pPr eaLnBrk="1" hangingPunct="1">
              <a:spcBef>
                <a:spcPct val="0"/>
              </a:spcBef>
              <a:buClrTx/>
              <a:buSzTx/>
              <a:buFontTx/>
              <a:buNone/>
            </a:pPr>
            <a:r>
              <a:rPr lang="en-US" altLang="zh-CN" sz="2000"/>
              <a:t>2:</a:t>
            </a:r>
          </a:p>
          <a:p>
            <a:pPr eaLnBrk="1" hangingPunct="1">
              <a:spcBef>
                <a:spcPct val="0"/>
              </a:spcBef>
              <a:buClrTx/>
              <a:buSzTx/>
              <a:buFontTx/>
              <a:buNone/>
            </a:pPr>
            <a:r>
              <a:rPr lang="en-US" altLang="zh-CN" sz="2000"/>
              <a:t>    call _printf</a:t>
            </a:r>
          </a:p>
          <a:p>
            <a:pPr eaLnBrk="1" hangingPunct="1">
              <a:spcBef>
                <a:spcPct val="0"/>
              </a:spcBef>
              <a:buClrTx/>
              <a:buSzTx/>
              <a:buFontTx/>
              <a:buNone/>
            </a:pPr>
            <a:r>
              <a:rPr lang="en-US" altLang="zh-CN" sz="2000"/>
              <a:t>    ret  </a:t>
            </a:r>
          </a:p>
        </p:txBody>
      </p:sp>
      <p:sp>
        <p:nvSpPr>
          <p:cNvPr id="13318" name="Text Box 6"/>
          <p:cNvSpPr txBox="1">
            <a:spLocks noChangeArrowheads="1"/>
          </p:cNvSpPr>
          <p:nvPr/>
        </p:nvSpPr>
        <p:spPr bwMode="auto">
          <a:xfrm>
            <a:off x="228600" y="1219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3319" name="Text Box 7"/>
          <p:cNvSpPr txBox="1">
            <a:spLocks noChangeArrowheads="1"/>
          </p:cNvSpPr>
          <p:nvPr/>
        </p:nvSpPr>
        <p:spPr bwMode="auto">
          <a:xfrm>
            <a:off x="152400" y="1965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3320" name="Text Box 8"/>
          <p:cNvSpPr txBox="1">
            <a:spLocks noChangeArrowheads="1"/>
          </p:cNvSpPr>
          <p:nvPr/>
        </p:nvSpPr>
        <p:spPr bwMode="auto">
          <a:xfrm>
            <a:off x="152400" y="32607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3321" name="Rectangle 9"/>
          <p:cNvSpPr>
            <a:spLocks noChangeArrowheads="1"/>
          </p:cNvSpPr>
          <p:nvPr/>
        </p:nvSpPr>
        <p:spPr bwMode="auto">
          <a:xfrm>
            <a:off x="623888" y="4343400"/>
            <a:ext cx="2500312" cy="111760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322" name="Text Box 10"/>
          <p:cNvSpPr txBox="1">
            <a:spLocks noChangeArrowheads="1"/>
          </p:cNvSpPr>
          <p:nvPr/>
        </p:nvSpPr>
        <p:spPr bwMode="auto">
          <a:xfrm>
            <a:off x="609600" y="4392613"/>
            <a:ext cx="2286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a:t>.data: </a:t>
            </a:r>
          </a:p>
          <a:p>
            <a:pPr eaLnBrk="1" hangingPunct="1">
              <a:spcBef>
                <a:spcPct val="0"/>
              </a:spcBef>
              <a:buClrTx/>
              <a:buSzTx/>
              <a:buFontTx/>
              <a:buNone/>
            </a:pPr>
            <a:r>
              <a:rPr lang="en-US" altLang="zh-CN" sz="2000"/>
              <a:t>     …</a:t>
            </a:r>
          </a:p>
          <a:p>
            <a:pPr eaLnBrk="1" hangingPunct="1">
              <a:spcBef>
                <a:spcPct val="0"/>
              </a:spcBef>
              <a:buClrTx/>
              <a:buSzTx/>
              <a:buFontTx/>
              <a:buNone/>
            </a:pPr>
            <a:r>
              <a:rPr lang="en-US" altLang="zh-CN" sz="2000"/>
              <a:t>     _sum:  .int  0</a:t>
            </a:r>
            <a:r>
              <a:rPr lang="en-US" altLang="zh-CN" sz="1800"/>
              <a:t>   </a:t>
            </a:r>
          </a:p>
        </p:txBody>
      </p:sp>
      <p:sp>
        <p:nvSpPr>
          <p:cNvPr id="13323" name="Text Box 11"/>
          <p:cNvSpPr txBox="1">
            <a:spLocks noChangeArrowheads="1"/>
          </p:cNvSpPr>
          <p:nvPr/>
        </p:nvSpPr>
        <p:spPr bwMode="auto">
          <a:xfrm>
            <a:off x="228600" y="439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3324" name="Text Box 12"/>
          <p:cNvSpPr txBox="1">
            <a:spLocks noChangeArrowheads="1"/>
          </p:cNvSpPr>
          <p:nvPr/>
        </p:nvSpPr>
        <p:spPr bwMode="auto">
          <a:xfrm>
            <a:off x="152400" y="4987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a:t>
            </a:r>
          </a:p>
        </p:txBody>
      </p:sp>
      <p:sp>
        <p:nvSpPr>
          <p:cNvPr id="13325" name="Rectangle 13"/>
          <p:cNvSpPr>
            <a:spLocks noChangeArrowheads="1"/>
          </p:cNvSpPr>
          <p:nvPr/>
        </p:nvSpPr>
        <p:spPr bwMode="auto">
          <a:xfrm>
            <a:off x="623888" y="5603875"/>
            <a:ext cx="2500312" cy="96520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326" name="Text Box 14"/>
          <p:cNvSpPr txBox="1">
            <a:spLocks noChangeArrowheads="1"/>
          </p:cNvSpPr>
          <p:nvPr/>
        </p:nvSpPr>
        <p:spPr bwMode="auto">
          <a:xfrm>
            <a:off x="609600" y="5653088"/>
            <a:ext cx="2286000"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a:t>_printf: </a:t>
            </a:r>
          </a:p>
          <a:p>
            <a:pPr eaLnBrk="1" hangingPunct="1">
              <a:spcBef>
                <a:spcPct val="0"/>
              </a:spcBef>
              <a:buClrTx/>
              <a:buSzTx/>
              <a:buFontTx/>
              <a:buNone/>
            </a:pPr>
            <a:r>
              <a:rPr lang="en-US" altLang="zh-CN" sz="2000"/>
              <a:t>     …</a:t>
            </a:r>
          </a:p>
          <a:p>
            <a:pPr eaLnBrk="1" hangingPunct="1">
              <a:spcBef>
                <a:spcPct val="0"/>
              </a:spcBef>
              <a:buClrTx/>
              <a:buSzTx/>
              <a:buFontTx/>
              <a:buNone/>
            </a:pPr>
            <a:r>
              <a:rPr lang="en-US" altLang="zh-CN" sz="1800"/>
              <a:t>     </a:t>
            </a:r>
          </a:p>
        </p:txBody>
      </p:sp>
      <p:sp>
        <p:nvSpPr>
          <p:cNvPr id="13327" name="Text Box 15"/>
          <p:cNvSpPr txBox="1">
            <a:spLocks noChangeArrowheads="1"/>
          </p:cNvSpPr>
          <p:nvPr/>
        </p:nvSpPr>
        <p:spPr bwMode="auto">
          <a:xfrm>
            <a:off x="228600" y="566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318480" name="Rectangle 16"/>
          <p:cNvSpPr>
            <a:spLocks noChangeArrowheads="1"/>
          </p:cNvSpPr>
          <p:nvPr/>
        </p:nvSpPr>
        <p:spPr bwMode="auto">
          <a:xfrm>
            <a:off x="4343400" y="3200400"/>
            <a:ext cx="1143000" cy="990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ld</a:t>
            </a:r>
          </a:p>
        </p:txBody>
      </p:sp>
      <p:grpSp>
        <p:nvGrpSpPr>
          <p:cNvPr id="318481" name="Group 17"/>
          <p:cNvGrpSpPr>
            <a:grpSpLocks/>
          </p:cNvGrpSpPr>
          <p:nvPr/>
        </p:nvGrpSpPr>
        <p:grpSpPr bwMode="auto">
          <a:xfrm>
            <a:off x="3124200" y="2667000"/>
            <a:ext cx="1752600" cy="3429000"/>
            <a:chOff x="1968" y="1680"/>
            <a:chExt cx="1104" cy="2160"/>
          </a:xfrm>
        </p:grpSpPr>
        <p:sp>
          <p:nvSpPr>
            <p:cNvPr id="13339" name="Line 18"/>
            <p:cNvSpPr>
              <a:spLocks noChangeShapeType="1"/>
            </p:cNvSpPr>
            <p:nvPr/>
          </p:nvSpPr>
          <p:spPr bwMode="auto">
            <a:xfrm>
              <a:off x="1968" y="1776"/>
              <a:ext cx="720" cy="5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0" name="Line 19"/>
            <p:cNvSpPr>
              <a:spLocks noChangeShapeType="1"/>
            </p:cNvSpPr>
            <p:nvPr/>
          </p:nvSpPr>
          <p:spPr bwMode="auto">
            <a:xfrm flipV="1">
              <a:off x="1968" y="2352"/>
              <a:ext cx="720" cy="67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1" name="Line 20"/>
            <p:cNvSpPr>
              <a:spLocks noChangeShapeType="1"/>
            </p:cNvSpPr>
            <p:nvPr/>
          </p:nvSpPr>
          <p:spPr bwMode="auto">
            <a:xfrm flipV="1">
              <a:off x="1968" y="2400"/>
              <a:ext cx="720" cy="14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2" name="Text Box 21"/>
            <p:cNvSpPr txBox="1">
              <a:spLocks noChangeArrowheads="1"/>
            </p:cNvSpPr>
            <p:nvPr/>
          </p:nvSpPr>
          <p:spPr bwMode="auto">
            <a:xfrm>
              <a:off x="2256" y="312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printf.o</a:t>
              </a:r>
            </a:p>
          </p:txBody>
        </p:sp>
        <p:sp>
          <p:nvSpPr>
            <p:cNvPr id="13343" name="Text Box 22"/>
            <p:cNvSpPr txBox="1">
              <a:spLocks noChangeArrowheads="1"/>
            </p:cNvSpPr>
            <p:nvPr/>
          </p:nvSpPr>
          <p:spPr bwMode="auto">
            <a:xfrm>
              <a:off x="2112" y="168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sum.o</a:t>
              </a:r>
            </a:p>
          </p:txBody>
        </p:sp>
      </p:grpSp>
      <p:sp>
        <p:nvSpPr>
          <p:cNvPr id="318487" name="Line 23"/>
          <p:cNvSpPr>
            <a:spLocks noChangeShapeType="1"/>
          </p:cNvSpPr>
          <p:nvPr/>
        </p:nvSpPr>
        <p:spPr bwMode="auto">
          <a:xfrm>
            <a:off x="5562600" y="3733800"/>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8488" name="Group 24"/>
          <p:cNvGrpSpPr>
            <a:grpSpLocks/>
          </p:cNvGrpSpPr>
          <p:nvPr/>
        </p:nvGrpSpPr>
        <p:grpSpPr bwMode="auto">
          <a:xfrm>
            <a:off x="5715000" y="1295400"/>
            <a:ext cx="3109913" cy="5130800"/>
            <a:chOff x="3600" y="800"/>
            <a:chExt cx="1959" cy="3232"/>
          </a:xfrm>
        </p:grpSpPr>
        <p:sp>
          <p:nvSpPr>
            <p:cNvPr id="13332" name="Rectangle 25"/>
            <p:cNvSpPr>
              <a:spLocks noChangeArrowheads="1"/>
            </p:cNvSpPr>
            <p:nvPr/>
          </p:nvSpPr>
          <p:spPr bwMode="auto">
            <a:xfrm>
              <a:off x="3984" y="816"/>
              <a:ext cx="1575" cy="321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333" name="Text Box 26"/>
            <p:cNvSpPr txBox="1">
              <a:spLocks noChangeArrowheads="1"/>
            </p:cNvSpPr>
            <p:nvPr/>
          </p:nvSpPr>
          <p:spPr bwMode="auto">
            <a:xfrm>
              <a:off x="3927" y="800"/>
              <a:ext cx="1545" cy="3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a:t>_entry: </a:t>
              </a:r>
              <a:r>
                <a:rPr lang="en-US" altLang="zh-CN" sz="2000">
                  <a:solidFill>
                    <a:srgbClr val="FF0000"/>
                  </a:solidFill>
                </a:rPr>
                <a:t>//</a:t>
              </a:r>
              <a:r>
                <a:rPr lang="zh-CN" altLang="en-US" sz="2000">
                  <a:solidFill>
                    <a:srgbClr val="FF0000"/>
                  </a:solidFill>
                </a:rPr>
                <a:t>入口地址</a:t>
              </a:r>
            </a:p>
            <a:p>
              <a:pPr eaLnBrk="1" hangingPunct="1">
                <a:buClrTx/>
                <a:buSzTx/>
                <a:buFontTx/>
                <a:buNone/>
              </a:pPr>
              <a:r>
                <a:rPr lang="zh-CN" altLang="en-US" sz="2000"/>
                <a:t>    </a:t>
              </a:r>
              <a:r>
                <a:rPr lang="en-US" altLang="zh-CN" sz="2000"/>
                <a:t>call </a:t>
              </a:r>
              <a:r>
                <a:rPr lang="en-US" altLang="zh-CN" sz="2000">
                  <a:solidFill>
                    <a:srgbClr val="FF0000"/>
                  </a:solidFill>
                </a:rPr>
                <a:t>40</a:t>
              </a:r>
            </a:p>
            <a:p>
              <a:pPr eaLnBrk="1" hangingPunct="1">
                <a:buClrTx/>
                <a:buSzTx/>
                <a:buFontTx/>
                <a:buNone/>
              </a:pPr>
              <a:r>
                <a:rPr lang="en-US" altLang="zh-CN" sz="2000"/>
                <a:t>_main:</a:t>
              </a:r>
            </a:p>
            <a:p>
              <a:pPr eaLnBrk="1" hangingPunct="1">
                <a:buClrTx/>
                <a:buSzTx/>
                <a:buFontTx/>
                <a:buNone/>
              </a:pPr>
              <a:r>
                <a:rPr lang="en-US" altLang="zh-CN" sz="2000"/>
                <a:t>    mov [</a:t>
              </a:r>
              <a:r>
                <a:rPr lang="en-US" altLang="zh-CN" sz="2000">
                  <a:solidFill>
                    <a:srgbClr val="FF0000"/>
                  </a:solidFill>
                </a:rPr>
                <a:t>300</a:t>
              </a:r>
              <a:r>
                <a:rPr lang="en-US" altLang="zh-CN" sz="2000"/>
                <a:t>],  0</a:t>
              </a:r>
            </a:p>
            <a:p>
              <a:pPr eaLnBrk="1" hangingPunct="1">
                <a:spcBef>
                  <a:spcPct val="0"/>
                </a:spcBef>
                <a:buClrTx/>
                <a:buSzTx/>
                <a:buFontTx/>
                <a:buNone/>
              </a:pPr>
              <a:r>
                <a:rPr lang="en-US" altLang="zh-CN" sz="2000"/>
                <a:t>1:</a:t>
              </a:r>
            </a:p>
            <a:p>
              <a:pPr eaLnBrk="1" hangingPunct="1">
                <a:spcBef>
                  <a:spcPct val="0"/>
                </a:spcBef>
                <a:buClrTx/>
                <a:buSzTx/>
                <a:buFontTx/>
                <a:buNone/>
              </a:pPr>
              <a:r>
                <a:rPr lang="en-US" altLang="zh-CN" sz="2000"/>
                <a:t>    j&gt; </a:t>
              </a:r>
              <a:r>
                <a:rPr lang="en-US" altLang="zh-CN" sz="2000">
                  <a:solidFill>
                    <a:srgbClr val="FF0000"/>
                  </a:solidFill>
                </a:rPr>
                <a:t>80</a:t>
              </a:r>
              <a:r>
                <a:rPr lang="en-US" altLang="zh-CN" sz="2000"/>
                <a:t>, [_i], [_to]</a:t>
              </a:r>
            </a:p>
            <a:p>
              <a:pPr eaLnBrk="1" hangingPunct="1">
                <a:spcBef>
                  <a:spcPct val="0"/>
                </a:spcBef>
                <a:buClrTx/>
                <a:buSzTx/>
                <a:buFontTx/>
                <a:buNone/>
              </a:pPr>
              <a:r>
                <a:rPr lang="en-US" altLang="zh-CN" sz="2000"/>
                <a:t>2:</a:t>
              </a:r>
            </a:p>
            <a:p>
              <a:pPr eaLnBrk="1" hangingPunct="1">
                <a:spcBef>
                  <a:spcPct val="0"/>
                </a:spcBef>
                <a:buClrTx/>
                <a:buSzTx/>
                <a:buFontTx/>
                <a:buNone/>
              </a:pPr>
              <a:r>
                <a:rPr lang="en-US" altLang="zh-CN" sz="2000"/>
                <a:t>    call </a:t>
              </a:r>
              <a:r>
                <a:rPr lang="en-US" altLang="zh-CN" sz="2000">
                  <a:solidFill>
                    <a:srgbClr val="FF0000"/>
                  </a:solidFill>
                </a:rPr>
                <a:t>100</a:t>
              </a:r>
            </a:p>
            <a:p>
              <a:pPr eaLnBrk="1" hangingPunct="1">
                <a:spcBef>
                  <a:spcPct val="0"/>
                </a:spcBef>
                <a:buClrTx/>
                <a:buSzTx/>
                <a:buFontTx/>
                <a:buNone/>
              </a:pPr>
              <a:r>
                <a:rPr lang="en-US" altLang="zh-CN" sz="2000"/>
                <a:t>    ret  </a:t>
              </a:r>
            </a:p>
            <a:p>
              <a:pPr eaLnBrk="1" hangingPunct="1">
                <a:spcBef>
                  <a:spcPct val="0"/>
                </a:spcBef>
                <a:buClrTx/>
                <a:buSzTx/>
                <a:buFontTx/>
                <a:buNone/>
              </a:pPr>
              <a:endParaRPr lang="en-US" altLang="zh-CN" sz="2000"/>
            </a:p>
            <a:p>
              <a:pPr eaLnBrk="1" hangingPunct="1">
                <a:spcBef>
                  <a:spcPct val="0"/>
                </a:spcBef>
                <a:buClrTx/>
                <a:buSzTx/>
                <a:buFontTx/>
                <a:buNone/>
              </a:pPr>
              <a:r>
                <a:rPr lang="en-US" altLang="zh-CN" sz="2000"/>
                <a:t>_printf: </a:t>
              </a:r>
            </a:p>
            <a:p>
              <a:pPr eaLnBrk="1" hangingPunct="1">
                <a:spcBef>
                  <a:spcPct val="0"/>
                </a:spcBef>
                <a:buClrTx/>
                <a:buSzTx/>
                <a:buFontTx/>
                <a:buNone/>
              </a:pPr>
              <a:r>
                <a:rPr lang="en-US" altLang="zh-CN" sz="2000"/>
                <a:t>     …</a:t>
              </a:r>
            </a:p>
            <a:p>
              <a:pPr eaLnBrk="1" hangingPunct="1">
                <a:spcBef>
                  <a:spcPct val="0"/>
                </a:spcBef>
                <a:buClrTx/>
                <a:buSzTx/>
                <a:buFontTx/>
                <a:buNone/>
              </a:pPr>
              <a:endParaRPr lang="en-US" altLang="zh-CN" sz="2000" b="0"/>
            </a:p>
            <a:p>
              <a:pPr eaLnBrk="1" hangingPunct="1">
                <a:spcBef>
                  <a:spcPct val="0"/>
                </a:spcBef>
                <a:buClrTx/>
                <a:buSzTx/>
                <a:buFontTx/>
                <a:buNone/>
              </a:pPr>
              <a:r>
                <a:rPr lang="en-US" altLang="zh-CN" sz="2000" b="0"/>
                <a:t>     </a:t>
              </a:r>
              <a:r>
                <a:rPr lang="en-US" altLang="zh-CN" sz="2000"/>
                <a:t>…</a:t>
              </a:r>
            </a:p>
            <a:p>
              <a:pPr eaLnBrk="1" hangingPunct="1">
                <a:spcBef>
                  <a:spcPct val="0"/>
                </a:spcBef>
                <a:buClrTx/>
                <a:buSzTx/>
                <a:buFontTx/>
                <a:buNone/>
              </a:pPr>
              <a:r>
                <a:rPr lang="en-US" altLang="zh-CN" sz="2000"/>
                <a:t>_sum:  .int  0</a:t>
              </a:r>
              <a:r>
                <a:rPr lang="en-US" altLang="zh-CN" sz="2000" b="0"/>
                <a:t> </a:t>
              </a:r>
            </a:p>
          </p:txBody>
        </p:sp>
        <p:sp>
          <p:nvSpPr>
            <p:cNvPr id="13334" name="Text Box 27"/>
            <p:cNvSpPr txBox="1">
              <a:spLocks noChangeArrowheads="1"/>
            </p:cNvSpPr>
            <p:nvPr/>
          </p:nvSpPr>
          <p:spPr bwMode="auto">
            <a:xfrm>
              <a:off x="3735" y="80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3335" name="Text Box 28"/>
            <p:cNvSpPr txBox="1">
              <a:spLocks noChangeArrowheads="1"/>
            </p:cNvSpPr>
            <p:nvPr/>
          </p:nvSpPr>
          <p:spPr bwMode="auto">
            <a:xfrm>
              <a:off x="3687" y="127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3336" name="Text Box 29"/>
            <p:cNvSpPr txBox="1">
              <a:spLocks noChangeArrowheads="1"/>
            </p:cNvSpPr>
            <p:nvPr/>
          </p:nvSpPr>
          <p:spPr bwMode="auto">
            <a:xfrm>
              <a:off x="3687" y="206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3337" name="Text Box 30"/>
            <p:cNvSpPr txBox="1">
              <a:spLocks noChangeArrowheads="1"/>
            </p:cNvSpPr>
            <p:nvPr/>
          </p:nvSpPr>
          <p:spPr bwMode="auto">
            <a:xfrm>
              <a:off x="3600" y="288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a:t>
              </a:r>
            </a:p>
          </p:txBody>
        </p:sp>
        <p:sp>
          <p:nvSpPr>
            <p:cNvPr id="13338" name="Text Box 31"/>
            <p:cNvSpPr txBox="1">
              <a:spLocks noChangeArrowheads="1"/>
            </p:cNvSpPr>
            <p:nvPr/>
          </p:nvSpPr>
          <p:spPr bwMode="auto">
            <a:xfrm>
              <a:off x="3600" y="364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18481"/>
                                        </p:tgtEl>
                                        <p:attrNameLst>
                                          <p:attrName>style.visibility</p:attrName>
                                        </p:attrNameLst>
                                      </p:cBhvr>
                                      <p:to>
                                        <p:strVal val="visible"/>
                                      </p:to>
                                    </p:set>
                                    <p:animEffect transition="in" filter="wipe(left)">
                                      <p:cBhvr>
                                        <p:cTn id="7" dur="500"/>
                                        <p:tgtEl>
                                          <p:spTgt spid="3184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8480"/>
                                        </p:tgtEl>
                                        <p:attrNameLst>
                                          <p:attrName>style.visibility</p:attrName>
                                        </p:attrNameLst>
                                      </p:cBhvr>
                                      <p:to>
                                        <p:strVal val="visible"/>
                                      </p:to>
                                    </p:set>
                                    <p:animEffect transition="in" filter="dissolve">
                                      <p:cBhvr>
                                        <p:cTn id="12" dur="500"/>
                                        <p:tgtEl>
                                          <p:spTgt spid="318480"/>
                                        </p:tgtEl>
                                      </p:cBhvr>
                                    </p:animEffect>
                                  </p:childTnLst>
                                </p:cTn>
                              </p:par>
                            </p:childTnLst>
                          </p:cTn>
                        </p:par>
                        <p:par>
                          <p:cTn id="13" fill="hold" nodeType="afterGroup">
                            <p:stCondLst>
                              <p:cond delay="500"/>
                            </p:stCondLst>
                            <p:childTnLst>
                              <p:par>
                                <p:cTn id="14" presetID="17" presetClass="entr" presetSubtype="8" fill="hold" grpId="0" nodeType="afterEffect">
                                  <p:stCondLst>
                                    <p:cond delay="0"/>
                                  </p:stCondLst>
                                  <p:childTnLst>
                                    <p:set>
                                      <p:cBhvr>
                                        <p:cTn id="15" dur="1" fill="hold">
                                          <p:stCondLst>
                                            <p:cond delay="0"/>
                                          </p:stCondLst>
                                        </p:cTn>
                                        <p:tgtEl>
                                          <p:spTgt spid="318487"/>
                                        </p:tgtEl>
                                        <p:attrNameLst>
                                          <p:attrName>style.visibility</p:attrName>
                                        </p:attrNameLst>
                                      </p:cBhvr>
                                      <p:to>
                                        <p:strVal val="visible"/>
                                      </p:to>
                                    </p:set>
                                    <p:anim calcmode="lin" valueType="num">
                                      <p:cBhvr>
                                        <p:cTn id="16" dur="500" fill="hold"/>
                                        <p:tgtEl>
                                          <p:spTgt spid="318487"/>
                                        </p:tgtEl>
                                        <p:attrNameLst>
                                          <p:attrName>ppt_x</p:attrName>
                                        </p:attrNameLst>
                                      </p:cBhvr>
                                      <p:tavLst>
                                        <p:tav tm="0">
                                          <p:val>
                                            <p:strVal val="#ppt_x-#ppt_w/2"/>
                                          </p:val>
                                        </p:tav>
                                        <p:tav tm="100000">
                                          <p:val>
                                            <p:strVal val="#ppt_x"/>
                                          </p:val>
                                        </p:tav>
                                      </p:tavLst>
                                    </p:anim>
                                    <p:anim calcmode="lin" valueType="num">
                                      <p:cBhvr>
                                        <p:cTn id="17" dur="500" fill="hold"/>
                                        <p:tgtEl>
                                          <p:spTgt spid="318487"/>
                                        </p:tgtEl>
                                        <p:attrNameLst>
                                          <p:attrName>ppt_y</p:attrName>
                                        </p:attrNameLst>
                                      </p:cBhvr>
                                      <p:tavLst>
                                        <p:tav tm="0">
                                          <p:val>
                                            <p:strVal val="#ppt_y"/>
                                          </p:val>
                                        </p:tav>
                                        <p:tav tm="100000">
                                          <p:val>
                                            <p:strVal val="#ppt_y"/>
                                          </p:val>
                                        </p:tav>
                                      </p:tavLst>
                                    </p:anim>
                                    <p:anim calcmode="lin" valueType="num">
                                      <p:cBhvr>
                                        <p:cTn id="18" dur="500" fill="hold"/>
                                        <p:tgtEl>
                                          <p:spTgt spid="318487"/>
                                        </p:tgtEl>
                                        <p:attrNameLst>
                                          <p:attrName>ppt_w</p:attrName>
                                        </p:attrNameLst>
                                      </p:cBhvr>
                                      <p:tavLst>
                                        <p:tav tm="0">
                                          <p:val>
                                            <p:fltVal val="0"/>
                                          </p:val>
                                        </p:tav>
                                        <p:tav tm="100000">
                                          <p:val>
                                            <p:strVal val="#ppt_w"/>
                                          </p:val>
                                        </p:tav>
                                      </p:tavLst>
                                    </p:anim>
                                    <p:anim calcmode="lin" valueType="num">
                                      <p:cBhvr>
                                        <p:cTn id="19" dur="500" fill="hold"/>
                                        <p:tgtEl>
                                          <p:spTgt spid="318487"/>
                                        </p:tgtEl>
                                        <p:attrNameLst>
                                          <p:attrName>ppt_h</p:attrName>
                                        </p:attrNameLst>
                                      </p:cBhvr>
                                      <p:tavLst>
                                        <p:tav tm="0">
                                          <p:val>
                                            <p:strVal val="#ppt_h"/>
                                          </p:val>
                                        </p:tav>
                                        <p:tav tm="100000">
                                          <p:val>
                                            <p:strVal val="#ppt_h"/>
                                          </p:val>
                                        </p:tav>
                                      </p:tavLst>
                                    </p:anim>
                                  </p:childTnLst>
                                </p:cTn>
                              </p:par>
                            </p:childTnLst>
                          </p:cTn>
                        </p:par>
                        <p:par>
                          <p:cTn id="20" fill="hold" nodeType="afterGroup">
                            <p:stCondLst>
                              <p:cond delay="1000"/>
                            </p:stCondLst>
                            <p:childTnLst>
                              <p:par>
                                <p:cTn id="21" presetID="9" presetClass="entr" presetSubtype="0" fill="hold" nodeType="afterEffect">
                                  <p:stCondLst>
                                    <p:cond delay="0"/>
                                  </p:stCondLst>
                                  <p:childTnLst>
                                    <p:set>
                                      <p:cBhvr>
                                        <p:cTn id="22" dur="1" fill="hold">
                                          <p:stCondLst>
                                            <p:cond delay="0"/>
                                          </p:stCondLst>
                                        </p:cTn>
                                        <p:tgtEl>
                                          <p:spTgt spid="318488"/>
                                        </p:tgtEl>
                                        <p:attrNameLst>
                                          <p:attrName>style.visibility</p:attrName>
                                        </p:attrNameLst>
                                      </p:cBhvr>
                                      <p:to>
                                        <p:strVal val="visible"/>
                                      </p:to>
                                    </p:set>
                                    <p:animEffect transition="in" filter="dissolve">
                                      <p:cBhvr>
                                        <p:cTn id="23" dur="500"/>
                                        <p:tgtEl>
                                          <p:spTgt spid="318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80" grpId="0" animBg="1"/>
      <p:bldP spid="31848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  </a:t>
            </a:r>
            <a:r>
              <a:rPr lang="en-US" altLang="zh-CN" smtClean="0">
                <a:sym typeface="Symbol" panose="05050102010706020507" pitchFamily="18" charset="2"/>
              </a:rPr>
              <a:t>LDT</a:t>
            </a:r>
            <a:r>
              <a:rPr lang="zh-CN" altLang="en-US" smtClean="0">
                <a:sym typeface="Symbol" panose="05050102010706020507" pitchFamily="18" charset="2"/>
              </a:rPr>
              <a:t>、</a:t>
            </a:r>
            <a:r>
              <a:rPr lang="en-US" altLang="zh-CN" smtClean="0">
                <a:sym typeface="Symbol" panose="05050102010706020507" pitchFamily="18" charset="2"/>
              </a:rPr>
              <a:t>GDT</a:t>
            </a:r>
            <a:endParaRPr lang="zh-CN" altLang="zh-CN" smtClean="0">
              <a:sym typeface="Symbol" panose="05050102010706020507" pitchFamily="18" charset="2"/>
            </a:endParaRPr>
          </a:p>
        </p:txBody>
      </p:sp>
      <p:grpSp>
        <p:nvGrpSpPr>
          <p:cNvPr id="371715" name="Group 3"/>
          <p:cNvGrpSpPr>
            <a:grpSpLocks/>
          </p:cNvGrpSpPr>
          <p:nvPr/>
        </p:nvGrpSpPr>
        <p:grpSpPr bwMode="auto">
          <a:xfrm>
            <a:off x="520700" y="1143000"/>
            <a:ext cx="8089900" cy="3535363"/>
            <a:chOff x="136" y="720"/>
            <a:chExt cx="5096" cy="2227"/>
          </a:xfrm>
        </p:grpSpPr>
        <p:sp>
          <p:nvSpPr>
            <p:cNvPr id="99356" name="Text Box 4"/>
            <p:cNvSpPr txBox="1">
              <a:spLocks noChangeArrowheads="1"/>
            </p:cNvSpPr>
            <p:nvPr/>
          </p:nvSpPr>
          <p:spPr bwMode="auto">
            <a:xfrm>
              <a:off x="2256" y="2016"/>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57" name="Text Box 5"/>
            <p:cNvSpPr txBox="1">
              <a:spLocks noChangeArrowheads="1"/>
            </p:cNvSpPr>
            <p:nvPr/>
          </p:nvSpPr>
          <p:spPr bwMode="auto">
            <a:xfrm>
              <a:off x="2256" y="2256"/>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58" name="Text Box 6"/>
            <p:cNvSpPr txBox="1">
              <a:spLocks noChangeArrowheads="1"/>
            </p:cNvSpPr>
            <p:nvPr/>
          </p:nvSpPr>
          <p:spPr bwMode="auto">
            <a:xfrm>
              <a:off x="2256" y="2496"/>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59" name="Text Box 7"/>
            <p:cNvSpPr txBox="1">
              <a:spLocks noChangeArrowheads="1"/>
            </p:cNvSpPr>
            <p:nvPr/>
          </p:nvSpPr>
          <p:spPr bwMode="auto">
            <a:xfrm>
              <a:off x="2382" y="2697"/>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GDT</a:t>
              </a:r>
            </a:p>
          </p:txBody>
        </p:sp>
        <p:sp>
          <p:nvSpPr>
            <p:cNvPr id="99360" name="Text Box 8"/>
            <p:cNvSpPr txBox="1">
              <a:spLocks noChangeArrowheads="1"/>
            </p:cNvSpPr>
            <p:nvPr/>
          </p:nvSpPr>
          <p:spPr bwMode="auto">
            <a:xfrm>
              <a:off x="3600" y="186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61" name="Text Box 9"/>
            <p:cNvSpPr txBox="1">
              <a:spLocks noChangeArrowheads="1"/>
            </p:cNvSpPr>
            <p:nvPr/>
          </p:nvSpPr>
          <p:spPr bwMode="auto">
            <a:xfrm>
              <a:off x="3600" y="210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62" name="Text Box 10"/>
            <p:cNvSpPr txBox="1">
              <a:spLocks noChangeArrowheads="1"/>
            </p:cNvSpPr>
            <p:nvPr/>
          </p:nvSpPr>
          <p:spPr bwMode="auto">
            <a:xfrm>
              <a:off x="3600" y="234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63" name="Text Box 11"/>
            <p:cNvSpPr txBox="1">
              <a:spLocks noChangeArrowheads="1"/>
            </p:cNvSpPr>
            <p:nvPr/>
          </p:nvSpPr>
          <p:spPr bwMode="auto">
            <a:xfrm>
              <a:off x="3726" y="25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LDT</a:t>
              </a:r>
              <a:r>
                <a:rPr lang="en-US" altLang="zh-CN" sz="2000" baseline="-25000"/>
                <a:t>2</a:t>
              </a:r>
            </a:p>
          </p:txBody>
        </p:sp>
        <p:sp>
          <p:nvSpPr>
            <p:cNvPr id="99364" name="Rectangle 12"/>
            <p:cNvSpPr>
              <a:spLocks noChangeArrowheads="1"/>
            </p:cNvSpPr>
            <p:nvPr/>
          </p:nvSpPr>
          <p:spPr bwMode="auto">
            <a:xfrm>
              <a:off x="3408" y="864"/>
              <a:ext cx="624"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65" name="Rectangle 13"/>
            <p:cNvSpPr>
              <a:spLocks noChangeArrowheads="1"/>
            </p:cNvSpPr>
            <p:nvPr/>
          </p:nvSpPr>
          <p:spPr bwMode="auto">
            <a:xfrm>
              <a:off x="4464" y="1056"/>
              <a:ext cx="624"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66" name="Text Box 14"/>
            <p:cNvSpPr txBox="1">
              <a:spLocks noChangeArrowheads="1"/>
            </p:cNvSpPr>
            <p:nvPr/>
          </p:nvSpPr>
          <p:spPr bwMode="auto">
            <a:xfrm>
              <a:off x="3456" y="110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r>
                <a:rPr lang="en-US" altLang="zh-CN" sz="2000" baseline="-25000"/>
                <a:t>2</a:t>
              </a:r>
            </a:p>
          </p:txBody>
        </p:sp>
        <p:sp>
          <p:nvSpPr>
            <p:cNvPr id="99367" name="Text Box 15"/>
            <p:cNvSpPr txBox="1">
              <a:spLocks noChangeArrowheads="1"/>
            </p:cNvSpPr>
            <p:nvPr/>
          </p:nvSpPr>
          <p:spPr bwMode="auto">
            <a:xfrm>
              <a:off x="4506" y="132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r>
                <a:rPr lang="en-US" altLang="zh-CN" sz="2000" baseline="-25000"/>
                <a:t>2</a:t>
              </a:r>
            </a:p>
          </p:txBody>
        </p:sp>
        <p:sp>
          <p:nvSpPr>
            <p:cNvPr id="99368" name="AutoShape 16"/>
            <p:cNvSpPr>
              <a:spLocks noChangeArrowheads="1"/>
            </p:cNvSpPr>
            <p:nvPr/>
          </p:nvSpPr>
          <p:spPr bwMode="auto">
            <a:xfrm>
              <a:off x="3312" y="720"/>
              <a:ext cx="1872" cy="2112"/>
            </a:xfrm>
            <a:prstGeom prst="roundRect">
              <a:avLst>
                <a:gd name="adj" fmla="val 16667"/>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69" name="Text Box 17"/>
            <p:cNvSpPr txBox="1">
              <a:spLocks noChangeArrowheads="1"/>
            </p:cNvSpPr>
            <p:nvPr/>
          </p:nvSpPr>
          <p:spPr bwMode="auto">
            <a:xfrm>
              <a:off x="4896" y="2064"/>
              <a:ext cx="33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a:t>
              </a:r>
              <a:r>
                <a:rPr lang="en-US" altLang="zh-CN" sz="2400">
                  <a:solidFill>
                    <a:srgbClr val="FF0000"/>
                  </a:solidFill>
                </a:rPr>
                <a:t>2</a:t>
              </a:r>
            </a:p>
          </p:txBody>
        </p:sp>
        <p:sp>
          <p:nvSpPr>
            <p:cNvPr id="99370" name="Text Box 18"/>
            <p:cNvSpPr txBox="1">
              <a:spLocks noChangeArrowheads="1"/>
            </p:cNvSpPr>
            <p:nvPr/>
          </p:nvSpPr>
          <p:spPr bwMode="auto">
            <a:xfrm>
              <a:off x="432" y="186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71" name="Text Box 19"/>
            <p:cNvSpPr txBox="1">
              <a:spLocks noChangeArrowheads="1"/>
            </p:cNvSpPr>
            <p:nvPr/>
          </p:nvSpPr>
          <p:spPr bwMode="auto">
            <a:xfrm>
              <a:off x="432" y="210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72" name="Text Box 20"/>
            <p:cNvSpPr txBox="1">
              <a:spLocks noChangeArrowheads="1"/>
            </p:cNvSpPr>
            <p:nvPr/>
          </p:nvSpPr>
          <p:spPr bwMode="auto">
            <a:xfrm>
              <a:off x="432" y="234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73" name="Text Box 21"/>
            <p:cNvSpPr txBox="1">
              <a:spLocks noChangeArrowheads="1"/>
            </p:cNvSpPr>
            <p:nvPr/>
          </p:nvSpPr>
          <p:spPr bwMode="auto">
            <a:xfrm>
              <a:off x="558" y="25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LDT</a:t>
              </a:r>
              <a:r>
                <a:rPr lang="en-US" altLang="zh-CN" sz="2000" baseline="-25000"/>
                <a:t>1</a:t>
              </a:r>
            </a:p>
          </p:txBody>
        </p:sp>
        <p:sp>
          <p:nvSpPr>
            <p:cNvPr id="99374" name="Rectangle 22"/>
            <p:cNvSpPr>
              <a:spLocks noChangeArrowheads="1"/>
            </p:cNvSpPr>
            <p:nvPr/>
          </p:nvSpPr>
          <p:spPr bwMode="auto">
            <a:xfrm>
              <a:off x="240" y="864"/>
              <a:ext cx="624"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75" name="Rectangle 23"/>
            <p:cNvSpPr>
              <a:spLocks noChangeArrowheads="1"/>
            </p:cNvSpPr>
            <p:nvPr/>
          </p:nvSpPr>
          <p:spPr bwMode="auto">
            <a:xfrm>
              <a:off x="1296" y="1056"/>
              <a:ext cx="624"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76" name="Text Box 24"/>
            <p:cNvSpPr txBox="1">
              <a:spLocks noChangeArrowheads="1"/>
            </p:cNvSpPr>
            <p:nvPr/>
          </p:nvSpPr>
          <p:spPr bwMode="auto">
            <a:xfrm>
              <a:off x="288" y="110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r>
                <a:rPr lang="en-US" altLang="zh-CN" sz="2000" baseline="-25000"/>
                <a:t>1</a:t>
              </a:r>
            </a:p>
          </p:txBody>
        </p:sp>
        <p:sp>
          <p:nvSpPr>
            <p:cNvPr id="99377" name="Text Box 25"/>
            <p:cNvSpPr txBox="1">
              <a:spLocks noChangeArrowheads="1"/>
            </p:cNvSpPr>
            <p:nvPr/>
          </p:nvSpPr>
          <p:spPr bwMode="auto">
            <a:xfrm>
              <a:off x="1338" y="132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r>
                <a:rPr lang="en-US" altLang="zh-CN" sz="2000" baseline="-25000"/>
                <a:t>1</a:t>
              </a:r>
            </a:p>
          </p:txBody>
        </p:sp>
        <p:sp>
          <p:nvSpPr>
            <p:cNvPr id="99378" name="AutoShape 26"/>
            <p:cNvSpPr>
              <a:spLocks noChangeArrowheads="1"/>
            </p:cNvSpPr>
            <p:nvPr/>
          </p:nvSpPr>
          <p:spPr bwMode="auto">
            <a:xfrm>
              <a:off x="144" y="720"/>
              <a:ext cx="1872" cy="2112"/>
            </a:xfrm>
            <a:prstGeom prst="roundRect">
              <a:avLst>
                <a:gd name="adj" fmla="val 16667"/>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79" name="Text Box 27"/>
            <p:cNvSpPr txBox="1">
              <a:spLocks noChangeArrowheads="1"/>
            </p:cNvSpPr>
            <p:nvPr/>
          </p:nvSpPr>
          <p:spPr bwMode="auto">
            <a:xfrm>
              <a:off x="1728" y="2064"/>
              <a:ext cx="33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a:t>
              </a:r>
              <a:r>
                <a:rPr lang="en-US" altLang="zh-CN" sz="2400">
                  <a:solidFill>
                    <a:srgbClr val="FF0000"/>
                  </a:solidFill>
                </a:rPr>
                <a:t>1</a:t>
              </a:r>
            </a:p>
          </p:txBody>
        </p:sp>
        <p:sp>
          <p:nvSpPr>
            <p:cNvPr id="99380" name="Rectangle 28"/>
            <p:cNvSpPr>
              <a:spLocks noChangeArrowheads="1"/>
            </p:cNvSpPr>
            <p:nvPr/>
          </p:nvSpPr>
          <p:spPr bwMode="auto">
            <a:xfrm>
              <a:off x="2256" y="864"/>
              <a:ext cx="672"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81" name="Text Box 29"/>
            <p:cNvSpPr txBox="1">
              <a:spLocks noChangeArrowheads="1"/>
            </p:cNvSpPr>
            <p:nvPr/>
          </p:nvSpPr>
          <p:spPr bwMode="auto">
            <a:xfrm>
              <a:off x="2298" y="1134"/>
              <a:ext cx="6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r>
                <a:rPr lang="en-US" altLang="zh-CN" sz="2000" baseline="-25000"/>
                <a:t>os</a:t>
              </a:r>
            </a:p>
          </p:txBody>
        </p:sp>
        <p:sp>
          <p:nvSpPr>
            <p:cNvPr id="99382" name="Freeform 30"/>
            <p:cNvSpPr>
              <a:spLocks/>
            </p:cNvSpPr>
            <p:nvPr/>
          </p:nvSpPr>
          <p:spPr bwMode="auto">
            <a:xfrm>
              <a:off x="1104" y="2352"/>
              <a:ext cx="1296" cy="240"/>
            </a:xfrm>
            <a:custGeom>
              <a:avLst/>
              <a:gdLst>
                <a:gd name="T0" fmla="*/ 5181 w 1200"/>
                <a:gd name="T1" fmla="*/ 0 h 240"/>
                <a:gd name="T2" fmla="*/ 1867 w 1200"/>
                <a:gd name="T3" fmla="*/ 192 h 240"/>
                <a:gd name="T4" fmla="*/ 0 w 1200"/>
                <a:gd name="T5" fmla="*/ 240 h 240"/>
                <a:gd name="T6" fmla="*/ 0 60000 65536"/>
                <a:gd name="T7" fmla="*/ 0 60000 65536"/>
                <a:gd name="T8" fmla="*/ 0 60000 65536"/>
              </a:gdLst>
              <a:ahLst/>
              <a:cxnLst>
                <a:cxn ang="T6">
                  <a:pos x="T0" y="T1"/>
                </a:cxn>
                <a:cxn ang="T7">
                  <a:pos x="T2" y="T3"/>
                </a:cxn>
                <a:cxn ang="T8">
                  <a:pos x="T4" y="T5"/>
                </a:cxn>
              </a:cxnLst>
              <a:rect l="0" t="0" r="r" b="b"/>
              <a:pathLst>
                <a:path w="1200" h="240">
                  <a:moveTo>
                    <a:pt x="1200" y="0"/>
                  </a:moveTo>
                  <a:cubicBezTo>
                    <a:pt x="916" y="76"/>
                    <a:pt x="632" y="152"/>
                    <a:pt x="432" y="192"/>
                  </a:cubicBezTo>
                  <a:cubicBezTo>
                    <a:pt x="232" y="232"/>
                    <a:pt x="116" y="236"/>
                    <a:pt x="0" y="24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3" name="Freeform 31"/>
            <p:cNvSpPr>
              <a:spLocks/>
            </p:cNvSpPr>
            <p:nvPr/>
          </p:nvSpPr>
          <p:spPr bwMode="auto">
            <a:xfrm>
              <a:off x="2784" y="2544"/>
              <a:ext cx="816" cy="96"/>
            </a:xfrm>
            <a:custGeom>
              <a:avLst/>
              <a:gdLst>
                <a:gd name="T0" fmla="*/ 0 w 960"/>
                <a:gd name="T1" fmla="*/ 5 h 112"/>
                <a:gd name="T2" fmla="*/ 26 w 960"/>
                <a:gd name="T3" fmla="*/ 5 h 112"/>
                <a:gd name="T4" fmla="*/ 43 w 960"/>
                <a:gd name="T5" fmla="*/ 0 h 112"/>
                <a:gd name="T6" fmla="*/ 0 60000 65536"/>
                <a:gd name="T7" fmla="*/ 0 60000 65536"/>
                <a:gd name="T8" fmla="*/ 0 60000 65536"/>
              </a:gdLst>
              <a:ahLst/>
              <a:cxnLst>
                <a:cxn ang="T6">
                  <a:pos x="T0" y="T1"/>
                </a:cxn>
                <a:cxn ang="T7">
                  <a:pos x="T2" y="T3"/>
                </a:cxn>
                <a:cxn ang="T8">
                  <a:pos x="T4" y="T5"/>
                </a:cxn>
              </a:cxnLst>
              <a:rect l="0" t="0" r="r" b="b"/>
              <a:pathLst>
                <a:path w="960" h="112">
                  <a:moveTo>
                    <a:pt x="0" y="96"/>
                  </a:moveTo>
                  <a:cubicBezTo>
                    <a:pt x="208" y="104"/>
                    <a:pt x="416" y="112"/>
                    <a:pt x="576" y="96"/>
                  </a:cubicBezTo>
                  <a:cubicBezTo>
                    <a:pt x="736" y="80"/>
                    <a:pt x="848" y="40"/>
                    <a:pt x="960"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4" name="Freeform 32"/>
            <p:cNvSpPr>
              <a:spLocks/>
            </p:cNvSpPr>
            <p:nvPr/>
          </p:nvSpPr>
          <p:spPr bwMode="auto">
            <a:xfrm>
              <a:off x="2072" y="1592"/>
              <a:ext cx="280" cy="520"/>
            </a:xfrm>
            <a:custGeom>
              <a:avLst/>
              <a:gdLst>
                <a:gd name="T0" fmla="*/ 280 w 280"/>
                <a:gd name="T1" fmla="*/ 520 h 520"/>
                <a:gd name="T2" fmla="*/ 40 w 280"/>
                <a:gd name="T3" fmla="*/ 280 h 520"/>
                <a:gd name="T4" fmla="*/ 40 w 280"/>
                <a:gd name="T5" fmla="*/ 40 h 520"/>
                <a:gd name="T6" fmla="*/ 184 w 280"/>
                <a:gd name="T7" fmla="*/ 40 h 5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520">
                  <a:moveTo>
                    <a:pt x="280" y="520"/>
                  </a:moveTo>
                  <a:cubicBezTo>
                    <a:pt x="180" y="440"/>
                    <a:pt x="80" y="360"/>
                    <a:pt x="40" y="280"/>
                  </a:cubicBezTo>
                  <a:cubicBezTo>
                    <a:pt x="0" y="200"/>
                    <a:pt x="16" y="80"/>
                    <a:pt x="40" y="40"/>
                  </a:cubicBezTo>
                  <a:cubicBezTo>
                    <a:pt x="64" y="0"/>
                    <a:pt x="124" y="20"/>
                    <a:pt x="184" y="4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5" name="Freeform 33"/>
            <p:cNvSpPr>
              <a:spLocks/>
            </p:cNvSpPr>
            <p:nvPr/>
          </p:nvSpPr>
          <p:spPr bwMode="auto">
            <a:xfrm>
              <a:off x="136" y="1632"/>
              <a:ext cx="392" cy="648"/>
            </a:xfrm>
            <a:custGeom>
              <a:avLst/>
              <a:gdLst>
                <a:gd name="T0" fmla="*/ 392 w 392"/>
                <a:gd name="T1" fmla="*/ 624 h 648"/>
                <a:gd name="T2" fmla="*/ 56 w 392"/>
                <a:gd name="T3" fmla="*/ 576 h 648"/>
                <a:gd name="T4" fmla="*/ 56 w 392"/>
                <a:gd name="T5" fmla="*/ 192 h 648"/>
                <a:gd name="T6" fmla="*/ 104 w 392"/>
                <a:gd name="T7" fmla="*/ 0 h 6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2" h="648">
                  <a:moveTo>
                    <a:pt x="392" y="624"/>
                  </a:moveTo>
                  <a:cubicBezTo>
                    <a:pt x="252" y="636"/>
                    <a:pt x="112" y="648"/>
                    <a:pt x="56" y="576"/>
                  </a:cubicBezTo>
                  <a:cubicBezTo>
                    <a:pt x="0" y="504"/>
                    <a:pt x="48" y="288"/>
                    <a:pt x="56" y="192"/>
                  </a:cubicBezTo>
                  <a:cubicBezTo>
                    <a:pt x="64" y="96"/>
                    <a:pt x="84" y="48"/>
                    <a:pt x="104"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6" name="Freeform 34"/>
            <p:cNvSpPr>
              <a:spLocks/>
            </p:cNvSpPr>
            <p:nvPr/>
          </p:nvSpPr>
          <p:spPr bwMode="auto">
            <a:xfrm>
              <a:off x="960" y="1824"/>
              <a:ext cx="344" cy="216"/>
            </a:xfrm>
            <a:custGeom>
              <a:avLst/>
              <a:gdLst>
                <a:gd name="T0" fmla="*/ 0 w 344"/>
                <a:gd name="T1" fmla="*/ 144 h 216"/>
                <a:gd name="T2" fmla="*/ 288 w 344"/>
                <a:gd name="T3" fmla="*/ 192 h 216"/>
                <a:gd name="T4" fmla="*/ 336 w 344"/>
                <a:gd name="T5" fmla="*/ 0 h 216"/>
                <a:gd name="T6" fmla="*/ 0 60000 65536"/>
                <a:gd name="T7" fmla="*/ 0 60000 65536"/>
                <a:gd name="T8" fmla="*/ 0 60000 65536"/>
              </a:gdLst>
              <a:ahLst/>
              <a:cxnLst>
                <a:cxn ang="T6">
                  <a:pos x="T0" y="T1"/>
                </a:cxn>
                <a:cxn ang="T7">
                  <a:pos x="T2" y="T3"/>
                </a:cxn>
                <a:cxn ang="T8">
                  <a:pos x="T4" y="T5"/>
                </a:cxn>
              </a:cxnLst>
              <a:rect l="0" t="0" r="r" b="b"/>
              <a:pathLst>
                <a:path w="344" h="216">
                  <a:moveTo>
                    <a:pt x="0" y="144"/>
                  </a:moveTo>
                  <a:cubicBezTo>
                    <a:pt x="116" y="180"/>
                    <a:pt x="232" y="216"/>
                    <a:pt x="288" y="192"/>
                  </a:cubicBezTo>
                  <a:cubicBezTo>
                    <a:pt x="344" y="168"/>
                    <a:pt x="340" y="84"/>
                    <a:pt x="336"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7" name="Freeform 35"/>
            <p:cNvSpPr>
              <a:spLocks/>
            </p:cNvSpPr>
            <p:nvPr/>
          </p:nvSpPr>
          <p:spPr bwMode="auto">
            <a:xfrm>
              <a:off x="4176" y="1760"/>
              <a:ext cx="288" cy="512"/>
            </a:xfrm>
            <a:custGeom>
              <a:avLst/>
              <a:gdLst>
                <a:gd name="T0" fmla="*/ 0 w 288"/>
                <a:gd name="T1" fmla="*/ 448 h 512"/>
                <a:gd name="T2" fmla="*/ 240 w 288"/>
                <a:gd name="T3" fmla="*/ 448 h 512"/>
                <a:gd name="T4" fmla="*/ 192 w 288"/>
                <a:gd name="T5" fmla="*/ 64 h 512"/>
                <a:gd name="T6" fmla="*/ 288 w 288"/>
                <a:gd name="T7" fmla="*/ 64 h 5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512">
                  <a:moveTo>
                    <a:pt x="0" y="448"/>
                  </a:moveTo>
                  <a:cubicBezTo>
                    <a:pt x="104" y="480"/>
                    <a:pt x="208" y="512"/>
                    <a:pt x="240" y="448"/>
                  </a:cubicBezTo>
                  <a:cubicBezTo>
                    <a:pt x="272" y="384"/>
                    <a:pt x="184" y="128"/>
                    <a:pt x="192" y="64"/>
                  </a:cubicBezTo>
                  <a:cubicBezTo>
                    <a:pt x="200" y="0"/>
                    <a:pt x="244" y="32"/>
                    <a:pt x="288" y="64"/>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8" name="Freeform 36"/>
            <p:cNvSpPr>
              <a:spLocks/>
            </p:cNvSpPr>
            <p:nvPr/>
          </p:nvSpPr>
          <p:spPr bwMode="auto">
            <a:xfrm>
              <a:off x="3648" y="1632"/>
              <a:ext cx="480" cy="336"/>
            </a:xfrm>
            <a:custGeom>
              <a:avLst/>
              <a:gdLst>
                <a:gd name="T0" fmla="*/ 0 w 480"/>
                <a:gd name="T1" fmla="*/ 336 h 336"/>
                <a:gd name="T2" fmla="*/ 384 w 480"/>
                <a:gd name="T3" fmla="*/ 144 h 336"/>
                <a:gd name="T4" fmla="*/ 480 w 480"/>
                <a:gd name="T5" fmla="*/ 48 h 336"/>
                <a:gd name="T6" fmla="*/ 384 w 480"/>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336">
                  <a:moveTo>
                    <a:pt x="0" y="336"/>
                  </a:moveTo>
                  <a:cubicBezTo>
                    <a:pt x="152" y="264"/>
                    <a:pt x="304" y="192"/>
                    <a:pt x="384" y="144"/>
                  </a:cubicBezTo>
                  <a:cubicBezTo>
                    <a:pt x="464" y="96"/>
                    <a:pt x="480" y="72"/>
                    <a:pt x="480" y="48"/>
                  </a:cubicBezTo>
                  <a:cubicBezTo>
                    <a:pt x="480" y="24"/>
                    <a:pt x="432" y="12"/>
                    <a:pt x="384"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1749" name="Group 37"/>
          <p:cNvGrpSpPr>
            <a:grpSpLocks/>
          </p:cNvGrpSpPr>
          <p:nvPr/>
        </p:nvGrpSpPr>
        <p:grpSpPr bwMode="auto">
          <a:xfrm>
            <a:off x="914400" y="4572000"/>
            <a:ext cx="6934200" cy="603250"/>
            <a:chOff x="576" y="3216"/>
            <a:chExt cx="4368" cy="380"/>
          </a:xfrm>
        </p:grpSpPr>
        <p:sp>
          <p:nvSpPr>
            <p:cNvPr id="99354" name="Rectangle 38"/>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段描述符</a:t>
              </a:r>
              <a:r>
                <a:rPr lang="en-US" altLang="zh-CN" sz="2400" dirty="0">
                  <a:solidFill>
                    <a:srgbClr val="FF0000"/>
                  </a:solidFill>
                  <a:sym typeface="Symbol" panose="05050102010706020507" pitchFamily="18" charset="2"/>
                </a:rPr>
                <a:t>: LDT(GDT)</a:t>
              </a:r>
              <a:r>
                <a:rPr lang="zh-CN" altLang="en-US" sz="2400" dirty="0">
                  <a:solidFill>
                    <a:srgbClr val="FF0000"/>
                  </a:solidFill>
                  <a:sym typeface="Symbol" panose="05050102010706020507" pitchFamily="18" charset="2"/>
                </a:rPr>
                <a:t>中的表项</a:t>
              </a:r>
            </a:p>
          </p:txBody>
        </p:sp>
        <p:pic>
          <p:nvPicPr>
            <p:cNvPr id="99355" name="Picture 3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1752" name="Group 40"/>
          <p:cNvGrpSpPr>
            <a:grpSpLocks/>
          </p:cNvGrpSpPr>
          <p:nvPr/>
        </p:nvGrpSpPr>
        <p:grpSpPr bwMode="auto">
          <a:xfrm>
            <a:off x="533400" y="5257800"/>
            <a:ext cx="8458200" cy="1219200"/>
            <a:chOff x="336" y="3312"/>
            <a:chExt cx="5328" cy="768"/>
          </a:xfrm>
        </p:grpSpPr>
        <p:sp>
          <p:nvSpPr>
            <p:cNvPr id="99334" name="Rectangle 41"/>
            <p:cNvSpPr>
              <a:spLocks noChangeArrowheads="1"/>
            </p:cNvSpPr>
            <p:nvPr/>
          </p:nvSpPr>
          <p:spPr bwMode="auto">
            <a:xfrm>
              <a:off x="556" y="3696"/>
              <a:ext cx="2471"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35" name="Text Box 42"/>
            <p:cNvSpPr txBox="1">
              <a:spLocks noChangeArrowheads="1"/>
            </p:cNvSpPr>
            <p:nvPr/>
          </p:nvSpPr>
          <p:spPr bwMode="auto">
            <a:xfrm>
              <a:off x="995" y="3762"/>
              <a:ext cx="15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dirty="0"/>
                <a:t>段基址</a:t>
              </a:r>
              <a:r>
                <a:rPr lang="en-US" altLang="zh-CN" sz="2000" dirty="0"/>
                <a:t>15..0</a:t>
              </a:r>
            </a:p>
          </p:txBody>
        </p:sp>
        <p:sp>
          <p:nvSpPr>
            <p:cNvPr id="99336" name="Rectangle 43"/>
            <p:cNvSpPr>
              <a:spLocks noChangeArrowheads="1"/>
            </p:cNvSpPr>
            <p:nvPr/>
          </p:nvSpPr>
          <p:spPr bwMode="auto">
            <a:xfrm>
              <a:off x="3027" y="3696"/>
              <a:ext cx="2417"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37" name="Text Box 44"/>
            <p:cNvSpPr txBox="1">
              <a:spLocks noChangeArrowheads="1"/>
            </p:cNvSpPr>
            <p:nvPr/>
          </p:nvSpPr>
          <p:spPr bwMode="auto">
            <a:xfrm>
              <a:off x="2863" y="3762"/>
              <a:ext cx="24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段限长</a:t>
              </a:r>
              <a:r>
                <a:rPr lang="en-US" altLang="zh-CN" sz="2000"/>
                <a:t>15..0</a:t>
              </a:r>
            </a:p>
          </p:txBody>
        </p:sp>
        <p:sp>
          <p:nvSpPr>
            <p:cNvPr id="99338" name="Text Box 45"/>
            <p:cNvSpPr txBox="1">
              <a:spLocks noChangeArrowheads="1"/>
            </p:cNvSpPr>
            <p:nvPr/>
          </p:nvSpPr>
          <p:spPr bwMode="auto">
            <a:xfrm>
              <a:off x="336" y="3782"/>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99339" name="Text Box 46"/>
            <p:cNvSpPr txBox="1">
              <a:spLocks noChangeArrowheads="1"/>
            </p:cNvSpPr>
            <p:nvPr/>
          </p:nvSpPr>
          <p:spPr bwMode="auto">
            <a:xfrm>
              <a:off x="336" y="3398"/>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a:t>
              </a:r>
            </a:p>
          </p:txBody>
        </p:sp>
        <p:sp>
          <p:nvSpPr>
            <p:cNvPr id="99340" name="Rectangle 47"/>
            <p:cNvSpPr>
              <a:spLocks noChangeArrowheads="1"/>
            </p:cNvSpPr>
            <p:nvPr/>
          </p:nvSpPr>
          <p:spPr bwMode="auto">
            <a:xfrm>
              <a:off x="556" y="3312"/>
              <a:ext cx="1028"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1" name="Text Box 48"/>
            <p:cNvSpPr txBox="1">
              <a:spLocks noChangeArrowheads="1"/>
            </p:cNvSpPr>
            <p:nvPr/>
          </p:nvSpPr>
          <p:spPr bwMode="auto">
            <a:xfrm>
              <a:off x="535" y="3378"/>
              <a:ext cx="15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段基址</a:t>
              </a:r>
              <a:r>
                <a:rPr lang="en-US" altLang="zh-CN" sz="2000"/>
                <a:t>31..24</a:t>
              </a:r>
            </a:p>
          </p:txBody>
        </p:sp>
        <p:sp>
          <p:nvSpPr>
            <p:cNvPr id="99342" name="Rectangle 49"/>
            <p:cNvSpPr>
              <a:spLocks noChangeArrowheads="1"/>
            </p:cNvSpPr>
            <p:nvPr/>
          </p:nvSpPr>
          <p:spPr bwMode="auto">
            <a:xfrm>
              <a:off x="4181" y="3312"/>
              <a:ext cx="1263"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3" name="Text Box 50"/>
            <p:cNvSpPr txBox="1">
              <a:spLocks noChangeArrowheads="1"/>
            </p:cNvSpPr>
            <p:nvPr/>
          </p:nvSpPr>
          <p:spPr bwMode="auto">
            <a:xfrm>
              <a:off x="3961" y="3378"/>
              <a:ext cx="17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段基址</a:t>
              </a:r>
              <a:r>
                <a:rPr lang="en-US" altLang="zh-CN" sz="2000"/>
                <a:t>23..16</a:t>
              </a:r>
            </a:p>
          </p:txBody>
        </p:sp>
        <p:sp>
          <p:nvSpPr>
            <p:cNvPr id="99344" name="Rectangle 51"/>
            <p:cNvSpPr>
              <a:spLocks noChangeArrowheads="1"/>
            </p:cNvSpPr>
            <p:nvPr/>
          </p:nvSpPr>
          <p:spPr bwMode="auto">
            <a:xfrm>
              <a:off x="3027" y="3312"/>
              <a:ext cx="165"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5" name="Rectangle 52"/>
            <p:cNvSpPr>
              <a:spLocks noChangeArrowheads="1"/>
            </p:cNvSpPr>
            <p:nvPr/>
          </p:nvSpPr>
          <p:spPr bwMode="auto">
            <a:xfrm>
              <a:off x="3192" y="3312"/>
              <a:ext cx="385"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6" name="Rectangle 53"/>
            <p:cNvSpPr>
              <a:spLocks noChangeArrowheads="1"/>
            </p:cNvSpPr>
            <p:nvPr/>
          </p:nvSpPr>
          <p:spPr bwMode="auto">
            <a:xfrm>
              <a:off x="3577" y="3312"/>
              <a:ext cx="604"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7" name="Rectangle 54"/>
            <p:cNvSpPr>
              <a:spLocks noChangeArrowheads="1"/>
            </p:cNvSpPr>
            <p:nvPr/>
          </p:nvSpPr>
          <p:spPr bwMode="auto">
            <a:xfrm>
              <a:off x="2064" y="3312"/>
              <a:ext cx="963"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8" name="Text Box 55"/>
            <p:cNvSpPr txBox="1">
              <a:spLocks noChangeArrowheads="1"/>
            </p:cNvSpPr>
            <p:nvPr/>
          </p:nvSpPr>
          <p:spPr bwMode="auto">
            <a:xfrm>
              <a:off x="2001" y="337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段限长</a:t>
              </a:r>
              <a:r>
                <a:rPr lang="en-US" altLang="zh-CN" sz="2000"/>
                <a:t>19..16</a:t>
              </a:r>
            </a:p>
          </p:txBody>
        </p:sp>
        <p:sp>
          <p:nvSpPr>
            <p:cNvPr id="99349" name="Rectangle 56"/>
            <p:cNvSpPr>
              <a:spLocks noChangeArrowheads="1"/>
            </p:cNvSpPr>
            <p:nvPr/>
          </p:nvSpPr>
          <p:spPr bwMode="auto">
            <a:xfrm>
              <a:off x="1584" y="3312"/>
              <a:ext cx="144"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50" name="Text Box 57"/>
            <p:cNvSpPr txBox="1">
              <a:spLocks noChangeArrowheads="1"/>
            </p:cNvSpPr>
            <p:nvPr/>
          </p:nvSpPr>
          <p:spPr bwMode="auto">
            <a:xfrm>
              <a:off x="2808" y="3398"/>
              <a:ext cx="6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P</a:t>
              </a:r>
            </a:p>
          </p:txBody>
        </p:sp>
        <p:sp>
          <p:nvSpPr>
            <p:cNvPr id="99351" name="Text Box 58"/>
            <p:cNvSpPr txBox="1">
              <a:spLocks noChangeArrowheads="1"/>
            </p:cNvSpPr>
            <p:nvPr/>
          </p:nvSpPr>
          <p:spPr bwMode="auto">
            <a:xfrm>
              <a:off x="3082" y="3389"/>
              <a:ext cx="6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DPL</a:t>
              </a:r>
            </a:p>
          </p:txBody>
        </p:sp>
        <p:sp>
          <p:nvSpPr>
            <p:cNvPr id="99352" name="Text Box 59"/>
            <p:cNvSpPr txBox="1">
              <a:spLocks noChangeArrowheads="1"/>
            </p:cNvSpPr>
            <p:nvPr/>
          </p:nvSpPr>
          <p:spPr bwMode="auto">
            <a:xfrm>
              <a:off x="1353" y="3390"/>
              <a:ext cx="6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G</a:t>
              </a:r>
            </a:p>
          </p:txBody>
        </p:sp>
        <p:sp>
          <p:nvSpPr>
            <p:cNvPr id="99353" name="Rectangle 60"/>
            <p:cNvSpPr>
              <a:spLocks noChangeArrowheads="1"/>
            </p:cNvSpPr>
            <p:nvPr/>
          </p:nvSpPr>
          <p:spPr bwMode="auto">
            <a:xfrm>
              <a:off x="1728" y="3312"/>
              <a:ext cx="336"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Tree>
    <p:extLst>
      <p:ext uri="{BB962C8B-B14F-4D97-AF65-F5344CB8AC3E}">
        <p14:creationId xmlns:p14="http://schemas.microsoft.com/office/powerpoint/2010/main" val="1110964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71715"/>
                                        </p:tgtEl>
                                        <p:attrNameLst>
                                          <p:attrName>style.visibility</p:attrName>
                                        </p:attrNameLst>
                                      </p:cBhvr>
                                      <p:to>
                                        <p:strVal val="visible"/>
                                      </p:to>
                                    </p:set>
                                    <p:animEffect transition="in" filter="dissolve">
                                      <p:cBhvr>
                                        <p:cTn id="7" dur="500"/>
                                        <p:tgtEl>
                                          <p:spTgt spid="371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71749"/>
                                        </p:tgtEl>
                                        <p:attrNameLst>
                                          <p:attrName>style.visibility</p:attrName>
                                        </p:attrNameLst>
                                      </p:cBhvr>
                                      <p:to>
                                        <p:strVal val="visible"/>
                                      </p:to>
                                    </p:set>
                                    <p:animEffect transition="in" filter="dissolve">
                                      <p:cBhvr>
                                        <p:cTn id="12" dur="500"/>
                                        <p:tgtEl>
                                          <p:spTgt spid="3717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71752"/>
                                        </p:tgtEl>
                                        <p:attrNameLst>
                                          <p:attrName>style.visibility</p:attrName>
                                        </p:attrNameLst>
                                      </p:cBhvr>
                                      <p:to>
                                        <p:strVal val="visible"/>
                                      </p:to>
                                    </p:set>
                                    <p:animEffect transition="in" filter="dissolve">
                                      <p:cBhvr>
                                        <p:cTn id="17" dur="500"/>
                                        <p:tgtEl>
                                          <p:spTgt spid="37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latin typeface="Arial Black" panose="020B0A04020102020204" pitchFamily="34" charset="0"/>
                <a:ea typeface="黑体" panose="02010609060101010101" pitchFamily="49" charset="-122"/>
              </a:rPr>
              <a:t>Intel </a:t>
            </a:r>
            <a:r>
              <a:rPr lang="en-US" altLang="zh-CN" dirty="0" err="1" smtClean="0">
                <a:solidFill>
                  <a:srgbClr val="FF0000"/>
                </a:solidFill>
                <a:latin typeface="Arial Black" panose="020B0A04020102020204" pitchFamily="34" charset="0"/>
                <a:ea typeface="黑体" panose="02010609060101010101" pitchFamily="49" charset="-122"/>
              </a:rPr>
              <a:t>x86</a:t>
            </a:r>
            <a:r>
              <a:rPr lang="zh-CN" altLang="en-US" dirty="0" smtClean="0">
                <a:solidFill>
                  <a:srgbClr val="FF0000"/>
                </a:solidFill>
                <a:latin typeface="Arial Black" panose="020B0A04020102020204" pitchFamily="34" charset="0"/>
                <a:ea typeface="黑体" panose="02010609060101010101" pitchFamily="49" charset="-122"/>
              </a:rPr>
              <a:t>的内存管理硬件</a:t>
            </a:r>
            <a:r>
              <a:rPr lang="en-US" altLang="zh-CN" dirty="0" smtClean="0">
                <a:solidFill>
                  <a:srgbClr val="FF0000"/>
                </a:solidFill>
                <a:latin typeface="Arial Black" panose="020B0A04020102020204" pitchFamily="34" charset="0"/>
                <a:ea typeface="黑体" panose="02010609060101010101" pitchFamily="49" charset="-122"/>
              </a:rPr>
              <a:t>!</a:t>
            </a:r>
            <a:endParaRPr lang="zh-CN" altLang="en-US" dirty="0"/>
          </a:p>
        </p:txBody>
      </p:sp>
      <p:sp>
        <p:nvSpPr>
          <p:cNvPr id="3" name="内容占位符 2"/>
          <p:cNvSpPr>
            <a:spLocks noGrp="1"/>
          </p:cNvSpPr>
          <p:nvPr>
            <p:ph sz="half" idx="1"/>
          </p:nvPr>
        </p:nvSpPr>
        <p:spPr>
          <a:xfrm>
            <a:off x="571500" y="1536555"/>
            <a:ext cx="7467600" cy="1946564"/>
          </a:xfrm>
        </p:spPr>
        <p:txBody>
          <a:bodyPr/>
          <a:lstStyle/>
          <a:p>
            <a:r>
              <a:rPr lang="zh-CN" altLang="en-US" dirty="0" smtClean="0">
                <a:solidFill>
                  <a:srgbClr val="FF0000"/>
                </a:solidFill>
              </a:rPr>
              <a:t>实模式下：</a:t>
            </a:r>
            <a:r>
              <a:rPr lang="en-US" altLang="zh-CN" dirty="0" smtClean="0">
                <a:solidFill>
                  <a:srgbClr val="FF0000"/>
                </a:solidFill>
              </a:rPr>
              <a:t>(CS,DS,ES, SS)</a:t>
            </a:r>
          </a:p>
          <a:p>
            <a:r>
              <a:rPr lang="en-US" altLang="zh-CN" dirty="0" err="1"/>
              <a:t>m</a:t>
            </a:r>
            <a:r>
              <a:rPr lang="en-US" altLang="zh-CN" dirty="0" err="1" smtClean="0"/>
              <a:t>ov</a:t>
            </a:r>
            <a:r>
              <a:rPr lang="en-US" altLang="zh-CN" dirty="0" smtClean="0"/>
              <a:t> </a:t>
            </a:r>
            <a:r>
              <a:rPr lang="en-US" altLang="zh-CN" dirty="0" err="1" smtClean="0"/>
              <a:t>cx,0x2000</a:t>
            </a:r>
            <a:endParaRPr lang="en-US" altLang="zh-CN" dirty="0" smtClean="0"/>
          </a:p>
          <a:p>
            <a:r>
              <a:rPr lang="en-US" altLang="zh-CN" dirty="0" err="1" smtClean="0"/>
              <a:t>mov</a:t>
            </a:r>
            <a:r>
              <a:rPr lang="en-US" altLang="zh-CN" dirty="0"/>
              <a:t> </a:t>
            </a:r>
            <a:r>
              <a:rPr lang="en-US" altLang="zh-CN" dirty="0" err="1" smtClean="0"/>
              <a:t>ds,cx</a:t>
            </a:r>
            <a:endParaRPr lang="en-US" altLang="zh-CN" dirty="0" smtClean="0"/>
          </a:p>
          <a:p>
            <a:r>
              <a:rPr lang="en-US" altLang="zh-CN" dirty="0" err="1" smtClean="0"/>
              <a:t>Mov</a:t>
            </a:r>
            <a:r>
              <a:rPr lang="en-US" altLang="zh-CN" dirty="0" smtClean="0"/>
              <a:t> [</a:t>
            </a:r>
            <a:r>
              <a:rPr lang="en-US" altLang="zh-CN" dirty="0" err="1" smtClean="0"/>
              <a:t>0xc0</a:t>
            </a:r>
            <a:r>
              <a:rPr lang="en-US" altLang="zh-CN" dirty="0" smtClean="0"/>
              <a:t>],ax</a:t>
            </a:r>
          </a:p>
        </p:txBody>
      </p:sp>
      <p:sp>
        <p:nvSpPr>
          <p:cNvPr id="4" name="内容占位符 2"/>
          <p:cNvSpPr>
            <a:spLocks noGrp="1"/>
          </p:cNvSpPr>
          <p:nvPr>
            <p:ph sz="half" idx="1"/>
          </p:nvPr>
        </p:nvSpPr>
        <p:spPr>
          <a:xfrm>
            <a:off x="571500" y="4038600"/>
            <a:ext cx="7467600" cy="1905000"/>
          </a:xfrm>
        </p:spPr>
        <p:txBody>
          <a:bodyPr/>
          <a:lstStyle/>
          <a:p>
            <a:r>
              <a:rPr lang="zh-CN" altLang="en-US" dirty="0" smtClean="0"/>
              <a:t>基地址</a:t>
            </a:r>
            <a:r>
              <a:rPr lang="en-US" altLang="zh-CN" dirty="0" err="1" smtClean="0"/>
              <a:t>0x20000</a:t>
            </a:r>
            <a:r>
              <a:rPr lang="zh-CN" altLang="en-US" dirty="0" smtClean="0"/>
              <a:t>（左移</a:t>
            </a:r>
            <a:r>
              <a:rPr lang="en-US" altLang="zh-CN" dirty="0" smtClean="0"/>
              <a:t>4</a:t>
            </a:r>
            <a:r>
              <a:rPr lang="zh-CN" altLang="en-US" dirty="0" smtClean="0"/>
              <a:t>位，</a:t>
            </a:r>
            <a:r>
              <a:rPr lang="en-US" altLang="zh-CN" dirty="0" smtClean="0"/>
              <a:t>4</a:t>
            </a:r>
            <a:r>
              <a:rPr lang="zh-CN" altLang="en-US" dirty="0" smtClean="0"/>
              <a:t>字节对齐）</a:t>
            </a:r>
            <a:endParaRPr lang="en-US" altLang="zh-CN" dirty="0" smtClean="0"/>
          </a:p>
          <a:p>
            <a:r>
              <a:rPr lang="zh-CN" altLang="en-US" dirty="0" smtClean="0"/>
              <a:t>实际写入物理地址</a:t>
            </a:r>
            <a:r>
              <a:rPr lang="en-US" altLang="zh-CN" dirty="0" err="1" smtClean="0"/>
              <a:t>0x200c0</a:t>
            </a:r>
            <a:endParaRPr lang="en-US" altLang="zh-CN" dirty="0" smtClean="0"/>
          </a:p>
          <a:p>
            <a:r>
              <a:rPr lang="zh-CN" altLang="en-US" dirty="0" smtClean="0"/>
              <a:t>逻辑地址与物理地址一致</a:t>
            </a:r>
            <a:endParaRPr lang="zh-CN" altLang="en-US" dirty="0"/>
          </a:p>
        </p:txBody>
      </p:sp>
    </p:spTree>
    <p:extLst>
      <p:ext uri="{BB962C8B-B14F-4D97-AF65-F5344CB8AC3E}">
        <p14:creationId xmlns:p14="http://schemas.microsoft.com/office/powerpoint/2010/main" val="10624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en-US" altLang="zh-CN" smtClean="0">
                <a:sym typeface="Symbol" panose="05050102010706020507" pitchFamily="18" charset="2"/>
              </a:rPr>
              <a:t>Intel x86</a:t>
            </a:r>
            <a:r>
              <a:rPr lang="zh-CN" altLang="en-US" smtClean="0">
                <a:sym typeface="Symbol" panose="05050102010706020507" pitchFamily="18" charset="2"/>
              </a:rPr>
              <a:t>的分段硬件</a:t>
            </a:r>
            <a:endParaRPr lang="zh-CN" altLang="en-US" smtClean="0"/>
          </a:p>
        </p:txBody>
      </p:sp>
      <p:sp>
        <p:nvSpPr>
          <p:cNvPr id="93187" name="内容占位符 2"/>
          <p:cNvSpPr>
            <a:spLocks noGrp="1"/>
          </p:cNvSpPr>
          <p:nvPr>
            <p:ph sz="half" idx="1"/>
          </p:nvPr>
        </p:nvSpPr>
        <p:spPr>
          <a:xfrm>
            <a:off x="152400" y="1166018"/>
            <a:ext cx="8305800" cy="4525963"/>
          </a:xfrm>
        </p:spPr>
        <p:txBody>
          <a:bodyPr/>
          <a:lstStyle/>
          <a:p>
            <a:r>
              <a:rPr lang="zh-CN" altLang="en-US" sz="2400" dirty="0" smtClean="0"/>
              <a:t>保护模式：</a:t>
            </a:r>
            <a:r>
              <a:rPr lang="en-US" altLang="zh-CN" sz="2400" dirty="0">
                <a:solidFill>
                  <a:srgbClr val="FF0000"/>
                </a:solidFill>
              </a:rPr>
              <a:t>(CS,DS,ES, FS,GS,SS)</a:t>
            </a:r>
          </a:p>
          <a:p>
            <a:r>
              <a:rPr lang="zh-CN" altLang="zh-CN" sz="2400" dirty="0" smtClean="0"/>
              <a:t>存放段描述符在段描述符表中的索引值</a:t>
            </a:r>
            <a:r>
              <a:rPr lang="zh-CN" altLang="en-US" sz="2400" dirty="0" smtClean="0"/>
              <a:t>；</a:t>
            </a:r>
            <a:endParaRPr lang="en-US" altLang="zh-CN" sz="2400" dirty="0" smtClean="0"/>
          </a:p>
          <a:p>
            <a:r>
              <a:rPr lang="en-US" altLang="zh-CN" sz="2400" dirty="0" err="1" smtClean="0"/>
              <a:t>D3-D15</a:t>
            </a:r>
            <a:r>
              <a:rPr lang="zh-CN" altLang="zh-CN" sz="2400" dirty="0" smtClean="0"/>
              <a:t>位是索引值</a:t>
            </a:r>
            <a:r>
              <a:rPr lang="en-US" altLang="zh-CN" sz="2400" dirty="0" smtClean="0"/>
              <a:t>,</a:t>
            </a:r>
            <a:r>
              <a:rPr lang="en-US" altLang="zh-CN" sz="2400" dirty="0" err="1" smtClean="0"/>
              <a:t>D0-D1</a:t>
            </a:r>
            <a:r>
              <a:rPr lang="zh-CN" altLang="zh-CN" sz="2400" dirty="0" smtClean="0"/>
              <a:t>位是优先级</a:t>
            </a:r>
            <a:r>
              <a:rPr lang="en-US" altLang="zh-CN" sz="2400" dirty="0" smtClean="0"/>
              <a:t>(</a:t>
            </a:r>
            <a:r>
              <a:rPr lang="en-US" altLang="zh-CN" sz="2400" dirty="0" err="1" smtClean="0"/>
              <a:t>RPL</a:t>
            </a:r>
            <a:r>
              <a:rPr lang="en-US" altLang="zh-CN" sz="2400" dirty="0" smtClean="0"/>
              <a:t>)</a:t>
            </a:r>
            <a:r>
              <a:rPr lang="zh-CN" altLang="zh-CN" sz="2400" dirty="0" smtClean="0"/>
              <a:t>用于特权检查</a:t>
            </a:r>
            <a:r>
              <a:rPr lang="en-US" altLang="zh-CN" sz="2400" dirty="0" smtClean="0"/>
              <a:t>,</a:t>
            </a:r>
            <a:r>
              <a:rPr lang="en-US" altLang="zh-CN" sz="2400" dirty="0" err="1" smtClean="0"/>
              <a:t>D2</a:t>
            </a:r>
            <a:r>
              <a:rPr lang="zh-CN" altLang="zh-CN" sz="2400" dirty="0" smtClean="0"/>
              <a:t>位是描述符表引用指示位</a:t>
            </a:r>
            <a:r>
              <a:rPr lang="en-US" altLang="zh-CN" sz="2400" dirty="0" smtClean="0"/>
              <a:t>TI</a:t>
            </a:r>
            <a:r>
              <a:rPr lang="zh-CN" altLang="en-US" sz="2400" dirty="0" smtClean="0"/>
              <a:t>；</a:t>
            </a:r>
            <a:endParaRPr lang="en-US" altLang="zh-CN" sz="2400" dirty="0" smtClean="0"/>
          </a:p>
          <a:p>
            <a:r>
              <a:rPr lang="en-US" altLang="zh-CN" sz="2400" dirty="0" smtClean="0"/>
              <a:t>TI=0</a:t>
            </a:r>
            <a:r>
              <a:rPr lang="zh-CN" altLang="zh-CN" sz="2400" dirty="0" smtClean="0"/>
              <a:t>指示从全局描述表</a:t>
            </a:r>
            <a:r>
              <a:rPr lang="en-US" altLang="zh-CN" sz="2400" dirty="0" err="1" smtClean="0"/>
              <a:t>GDT</a:t>
            </a:r>
            <a:r>
              <a:rPr lang="zh-CN" altLang="zh-CN" sz="2400" dirty="0" smtClean="0"/>
              <a:t>中读取描述符，</a:t>
            </a:r>
            <a:r>
              <a:rPr lang="en-US" altLang="zh-CN" sz="2400" dirty="0" smtClean="0"/>
              <a:t>TI=1</a:t>
            </a:r>
            <a:r>
              <a:rPr lang="zh-CN" altLang="zh-CN" sz="2400" dirty="0" smtClean="0"/>
              <a:t>指示从局部描述符中</a:t>
            </a:r>
            <a:r>
              <a:rPr lang="en-US" altLang="zh-CN" sz="2400" dirty="0" err="1" smtClean="0"/>
              <a:t>LDT</a:t>
            </a:r>
            <a:r>
              <a:rPr lang="zh-CN" altLang="zh-CN" sz="2400" dirty="0" smtClean="0"/>
              <a:t>中读取描述符。</a:t>
            </a:r>
            <a:r>
              <a:rPr lang="en-US" altLang="zh-CN" sz="2400" dirty="0" smtClean="0"/>
              <a:t/>
            </a:r>
            <a:br>
              <a:rPr lang="en-US" altLang="zh-CN" sz="2400" dirty="0" smtClean="0"/>
            </a:br>
            <a:endParaRPr lang="zh-CN" altLang="en-US" sz="2400" dirty="0" smtClean="0"/>
          </a:p>
        </p:txBody>
      </p:sp>
      <p:pic>
        <p:nvPicPr>
          <p:cNvPr id="2" name="图片 1"/>
          <p:cNvPicPr>
            <a:picLocks noChangeAspect="1"/>
          </p:cNvPicPr>
          <p:nvPr/>
        </p:nvPicPr>
        <p:blipFill rotWithShape="1">
          <a:blip r:embed="rId2"/>
          <a:srcRect t="20001" b="3999"/>
          <a:stretch/>
        </p:blipFill>
        <p:spPr>
          <a:xfrm>
            <a:off x="1248571" y="3643392"/>
            <a:ext cx="6371429" cy="3214608"/>
          </a:xfrm>
          <a:prstGeom prst="rect">
            <a:avLst/>
          </a:prstGeom>
        </p:spPr>
      </p:pic>
    </p:spTree>
    <p:extLst>
      <p:ext uri="{BB962C8B-B14F-4D97-AF65-F5344CB8AC3E}">
        <p14:creationId xmlns:p14="http://schemas.microsoft.com/office/powerpoint/2010/main" val="7665557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81000" y="304800"/>
            <a:ext cx="8229600" cy="676275"/>
          </a:xfrm>
        </p:spPr>
        <p:txBody>
          <a:bodyPr/>
          <a:lstStyle/>
          <a:p>
            <a:pPr eaLnBrk="1" hangingPunct="1"/>
            <a:r>
              <a:rPr lang="en-US" altLang="zh-CN" dirty="0" smtClean="0">
                <a:sym typeface="Symbol" panose="05050102010706020507" pitchFamily="18" charset="2"/>
              </a:rPr>
              <a:t>Intel x86</a:t>
            </a:r>
            <a:r>
              <a:rPr lang="zh-CN" altLang="en-US" dirty="0" smtClean="0">
                <a:sym typeface="Symbol" panose="05050102010706020507" pitchFamily="18" charset="2"/>
              </a:rPr>
              <a:t>的分段硬件</a:t>
            </a:r>
            <a:endParaRPr lang="zh-CN" altLang="zh-CN" dirty="0" smtClean="0">
              <a:sym typeface="Symbol" panose="05050102010706020507" pitchFamily="18" charset="2"/>
            </a:endParaRPr>
          </a:p>
        </p:txBody>
      </p:sp>
      <p:grpSp>
        <p:nvGrpSpPr>
          <p:cNvPr id="369678" name="Group 14"/>
          <p:cNvGrpSpPr>
            <a:grpSpLocks/>
          </p:cNvGrpSpPr>
          <p:nvPr/>
        </p:nvGrpSpPr>
        <p:grpSpPr bwMode="auto">
          <a:xfrm>
            <a:off x="304800" y="1371600"/>
            <a:ext cx="6934200" cy="603250"/>
            <a:chOff x="576" y="3216"/>
            <a:chExt cx="4368" cy="380"/>
          </a:xfrm>
        </p:grpSpPr>
        <p:sp>
          <p:nvSpPr>
            <p:cNvPr id="91164" name="Rectangle 15"/>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选择符</a:t>
              </a:r>
              <a:r>
                <a:rPr lang="en-US" altLang="zh-CN" sz="2400" dirty="0">
                  <a:solidFill>
                    <a:srgbClr val="FF0000"/>
                  </a:solidFill>
                  <a:sym typeface="Symbol" panose="05050102010706020507" pitchFamily="18" charset="2"/>
                </a:rPr>
                <a:t>: CS, SS, DS, </a:t>
              </a:r>
              <a:r>
                <a:rPr lang="en-US" altLang="zh-CN" sz="2400" dirty="0" err="1">
                  <a:solidFill>
                    <a:srgbClr val="FF0000"/>
                  </a:solidFill>
                  <a:sym typeface="Symbol" panose="05050102010706020507" pitchFamily="18" charset="2"/>
                </a:rPr>
                <a:t>ES</a:t>
              </a:r>
              <a:r>
                <a:rPr lang="en-US" altLang="zh-CN" sz="2400" dirty="0">
                  <a:solidFill>
                    <a:srgbClr val="FF0000"/>
                  </a:solidFill>
                  <a:sym typeface="Symbol" panose="05050102010706020507" pitchFamily="18" charset="2"/>
                </a:rPr>
                <a:t>, FS, </a:t>
              </a:r>
              <a:r>
                <a:rPr lang="en-US" altLang="zh-CN" sz="2400" dirty="0" err="1">
                  <a:solidFill>
                    <a:srgbClr val="FF0000"/>
                  </a:solidFill>
                  <a:sym typeface="Symbol" panose="05050102010706020507" pitchFamily="18" charset="2"/>
                </a:rPr>
                <a:t>GS</a:t>
              </a:r>
              <a:r>
                <a:rPr lang="en-US" altLang="zh-CN" sz="2400" dirty="0">
                  <a:sym typeface="Symbol" panose="05050102010706020507" pitchFamily="18" charset="2"/>
                </a:rPr>
                <a:t>(16</a:t>
              </a:r>
              <a:r>
                <a:rPr lang="zh-CN" altLang="en-US" sz="2400" dirty="0">
                  <a:sym typeface="Symbol" panose="05050102010706020507" pitchFamily="18" charset="2"/>
                </a:rPr>
                <a:t>位寄存器</a:t>
              </a:r>
              <a:r>
                <a:rPr lang="en-US" altLang="zh-CN" sz="2400" dirty="0">
                  <a:sym typeface="Symbol" panose="05050102010706020507" pitchFamily="18" charset="2"/>
                </a:rPr>
                <a:t>)</a:t>
              </a:r>
            </a:p>
          </p:txBody>
        </p:sp>
        <p:pic>
          <p:nvPicPr>
            <p:cNvPr id="91165" name="Picture 1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691" name="Group 27"/>
          <p:cNvGrpSpPr>
            <a:grpSpLocks/>
          </p:cNvGrpSpPr>
          <p:nvPr/>
        </p:nvGrpSpPr>
        <p:grpSpPr bwMode="auto">
          <a:xfrm>
            <a:off x="304800" y="1911350"/>
            <a:ext cx="6934200" cy="603250"/>
            <a:chOff x="576" y="3216"/>
            <a:chExt cx="4368" cy="380"/>
          </a:xfrm>
        </p:grpSpPr>
        <p:sp>
          <p:nvSpPr>
            <p:cNvPr id="91153" name="Rectangle 28"/>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偏移值</a:t>
              </a:r>
              <a:r>
                <a:rPr lang="en-US" altLang="zh-CN" sz="2400" dirty="0">
                  <a:solidFill>
                    <a:srgbClr val="FF0000"/>
                  </a:solidFill>
                  <a:sym typeface="Symbol" panose="05050102010706020507" pitchFamily="18" charset="2"/>
                </a:rPr>
                <a:t>: </a:t>
              </a:r>
              <a:r>
                <a:rPr lang="en-US" altLang="zh-CN" sz="2400" dirty="0" err="1">
                  <a:solidFill>
                    <a:srgbClr val="FF0000"/>
                  </a:solidFill>
                  <a:sym typeface="Symbol" panose="05050102010706020507" pitchFamily="18" charset="2"/>
                </a:rPr>
                <a:t>EIP</a:t>
              </a:r>
              <a:r>
                <a:rPr lang="en-US" altLang="zh-CN" sz="2400" dirty="0">
                  <a:solidFill>
                    <a:srgbClr val="FF0000"/>
                  </a:solidFill>
                  <a:sym typeface="Symbol" panose="05050102010706020507" pitchFamily="18" charset="2"/>
                </a:rPr>
                <a:t>, ESP, </a:t>
              </a:r>
              <a:r>
                <a:rPr lang="en-US" altLang="zh-CN" sz="2400" dirty="0" err="1">
                  <a:solidFill>
                    <a:srgbClr val="FF0000"/>
                  </a:solidFill>
                  <a:sym typeface="Symbol" panose="05050102010706020507" pitchFamily="18" charset="2"/>
                </a:rPr>
                <a:t>ESI</a:t>
              </a:r>
              <a:r>
                <a:rPr lang="en-US" altLang="zh-CN" sz="2400" dirty="0">
                  <a:solidFill>
                    <a:srgbClr val="FF0000"/>
                  </a:solidFill>
                  <a:sym typeface="Symbol" panose="05050102010706020507" pitchFamily="18" charset="2"/>
                </a:rPr>
                <a:t>, EDI</a:t>
              </a:r>
              <a:r>
                <a:rPr lang="en-US" altLang="zh-CN" sz="2400" dirty="0">
                  <a:sym typeface="Symbol" panose="05050102010706020507" pitchFamily="18" charset="2"/>
                </a:rPr>
                <a:t>(32</a:t>
              </a:r>
              <a:r>
                <a:rPr lang="zh-CN" altLang="en-US" sz="2400" dirty="0">
                  <a:sym typeface="Symbol" panose="05050102010706020507" pitchFamily="18" charset="2"/>
                </a:rPr>
                <a:t>位寄存器</a:t>
              </a:r>
              <a:r>
                <a:rPr lang="en-US" altLang="zh-CN" sz="2400" dirty="0">
                  <a:sym typeface="Symbol" panose="05050102010706020507" pitchFamily="18" charset="2"/>
                </a:rPr>
                <a:t>)</a:t>
              </a:r>
            </a:p>
          </p:txBody>
        </p:sp>
        <p:pic>
          <p:nvPicPr>
            <p:cNvPr id="91154" name="Picture 2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694" name="Group 30"/>
          <p:cNvGrpSpPr>
            <a:grpSpLocks/>
          </p:cNvGrpSpPr>
          <p:nvPr/>
        </p:nvGrpSpPr>
        <p:grpSpPr bwMode="auto">
          <a:xfrm>
            <a:off x="228600" y="2438400"/>
            <a:ext cx="8839200" cy="609600"/>
            <a:chOff x="576" y="3216"/>
            <a:chExt cx="4368" cy="384"/>
          </a:xfrm>
        </p:grpSpPr>
        <p:sp>
          <p:nvSpPr>
            <p:cNvPr id="91151" name="Rectangle 31"/>
            <p:cNvSpPr>
              <a:spLocks noChangeArrowheads="1"/>
            </p:cNvSpPr>
            <p:nvPr/>
          </p:nvSpPr>
          <p:spPr bwMode="auto">
            <a:xfrm>
              <a:off x="576" y="3216"/>
              <a:ext cx="43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err="1">
                  <a:solidFill>
                    <a:srgbClr val="FF0000"/>
                  </a:solidFill>
                  <a:sym typeface="Symbol" panose="05050102010706020507" pitchFamily="18" charset="2"/>
                </a:rPr>
                <a:t>GDT</a:t>
              </a:r>
              <a:r>
                <a:rPr lang="en-US" altLang="zh-CN" sz="2400" dirty="0">
                  <a:solidFill>
                    <a:srgbClr val="FF0000"/>
                  </a:solidFill>
                  <a:sym typeface="Symbol" panose="05050102010706020507" pitchFamily="18" charset="2"/>
                </a:rPr>
                <a:t>: </a:t>
              </a:r>
              <a:r>
                <a:rPr lang="zh-CN" altLang="en-US" sz="2400" dirty="0">
                  <a:solidFill>
                    <a:srgbClr val="FF0000"/>
                  </a:solidFill>
                  <a:sym typeface="Symbol" panose="05050102010706020507" pitchFamily="18" charset="2"/>
                </a:rPr>
                <a:t>全局段表</a:t>
              </a:r>
              <a:r>
                <a:rPr lang="en-US" altLang="zh-CN" sz="2400" dirty="0" smtClean="0">
                  <a:sym typeface="Symbol" panose="05050102010706020507" pitchFamily="18" charset="2"/>
                </a:rPr>
                <a:t>(</a:t>
              </a:r>
              <a:r>
                <a:rPr lang="zh-CN" altLang="en-US" sz="2400" dirty="0" smtClean="0">
                  <a:sym typeface="Symbol" panose="05050102010706020507" pitchFamily="18" charset="2"/>
                </a:rPr>
                <a:t>进程共享</a:t>
              </a:r>
              <a:r>
                <a:rPr lang="en-US" altLang="zh-CN" sz="2400" dirty="0" smtClean="0">
                  <a:sym typeface="Symbol" panose="05050102010706020507" pitchFamily="18" charset="2"/>
                </a:rPr>
                <a:t>,OS</a:t>
              </a:r>
              <a:r>
                <a:rPr lang="zh-CN" altLang="en-US" sz="2400" dirty="0">
                  <a:sym typeface="Symbol" panose="05050102010706020507" pitchFamily="18" charset="2"/>
                </a:rPr>
                <a:t>各段</a:t>
              </a:r>
              <a:r>
                <a:rPr lang="en-US" altLang="zh-CN" sz="2400" dirty="0" smtClean="0">
                  <a:sym typeface="Symbol" panose="05050102010706020507" pitchFamily="18" charset="2"/>
                </a:rPr>
                <a:t>,</a:t>
              </a:r>
              <a:r>
                <a:rPr lang="zh-CN" altLang="en-US" sz="2400" dirty="0" smtClean="0">
                  <a:sym typeface="Symbol" panose="05050102010706020507" pitchFamily="18" charset="2"/>
                </a:rPr>
                <a:t>进程</a:t>
              </a:r>
              <a:r>
                <a:rPr lang="en-US" altLang="zh-CN" sz="2400" dirty="0" err="1" smtClean="0">
                  <a:sym typeface="Symbol" panose="05050102010706020507" pitchFamily="18" charset="2"/>
                </a:rPr>
                <a:t>LDT</a:t>
              </a:r>
              <a:r>
                <a:rPr lang="en-US" altLang="zh-CN" sz="2400" dirty="0" smtClean="0">
                  <a:sym typeface="Symbol" panose="05050102010706020507" pitchFamily="18" charset="2"/>
                </a:rPr>
                <a:t>/</a:t>
              </a:r>
              <a:r>
                <a:rPr lang="en-US" altLang="zh-CN" sz="2400" dirty="0" err="1" smtClean="0">
                  <a:sym typeface="Symbol" panose="05050102010706020507" pitchFamily="18" charset="2"/>
                </a:rPr>
                <a:t>TSS</a:t>
              </a:r>
              <a:r>
                <a:rPr lang="zh-CN" altLang="en-US" sz="2400" dirty="0" smtClean="0">
                  <a:sym typeface="Symbol" panose="05050102010706020507" pitchFamily="18" charset="2"/>
                </a:rPr>
                <a:t>入口</a:t>
              </a:r>
              <a:r>
                <a:rPr lang="en-US" altLang="zh-CN" sz="2400" dirty="0" smtClean="0">
                  <a:sym typeface="Symbol" panose="05050102010706020507" pitchFamily="18" charset="2"/>
                </a:rPr>
                <a:t>)</a:t>
              </a:r>
              <a:endParaRPr lang="en-US" altLang="zh-CN" sz="2400" dirty="0">
                <a:sym typeface="Symbol" panose="05050102010706020507" pitchFamily="18" charset="2"/>
              </a:endParaRPr>
            </a:p>
          </p:txBody>
        </p:sp>
        <p:pic>
          <p:nvPicPr>
            <p:cNvPr id="91152" name="Picture 3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697" name="Group 33"/>
          <p:cNvGrpSpPr>
            <a:grpSpLocks/>
          </p:cNvGrpSpPr>
          <p:nvPr/>
        </p:nvGrpSpPr>
        <p:grpSpPr bwMode="auto">
          <a:xfrm>
            <a:off x="304800" y="2971800"/>
            <a:ext cx="6934200" cy="603250"/>
            <a:chOff x="576" y="3216"/>
            <a:chExt cx="4368" cy="380"/>
          </a:xfrm>
        </p:grpSpPr>
        <p:sp>
          <p:nvSpPr>
            <p:cNvPr id="91149" name="Rectangle 34"/>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err="1">
                  <a:solidFill>
                    <a:srgbClr val="FF0000"/>
                  </a:solidFill>
                  <a:sym typeface="Symbol" panose="05050102010706020507" pitchFamily="18" charset="2"/>
                </a:rPr>
                <a:t>LDT</a:t>
              </a:r>
              <a:r>
                <a:rPr lang="en-US" altLang="zh-CN" sz="2400" dirty="0">
                  <a:solidFill>
                    <a:srgbClr val="FF0000"/>
                  </a:solidFill>
                  <a:sym typeface="Symbol" panose="05050102010706020507" pitchFamily="18" charset="2"/>
                </a:rPr>
                <a:t>: </a:t>
              </a:r>
              <a:r>
                <a:rPr lang="zh-CN" altLang="en-US" sz="2400" dirty="0">
                  <a:solidFill>
                    <a:srgbClr val="FF0000"/>
                  </a:solidFill>
                  <a:sym typeface="Symbol" panose="05050102010706020507" pitchFamily="18" charset="2"/>
                </a:rPr>
                <a:t>局部段表</a:t>
              </a:r>
              <a:r>
                <a:rPr lang="en-US" altLang="zh-CN" sz="2400" dirty="0">
                  <a:sym typeface="Symbol" panose="05050102010706020507" pitchFamily="18" charset="2"/>
                </a:rPr>
                <a:t>(</a:t>
              </a:r>
              <a:r>
                <a:rPr lang="zh-CN" altLang="en-US" sz="2400" dirty="0">
                  <a:sym typeface="Symbol" panose="05050102010706020507" pitchFamily="18" charset="2"/>
                </a:rPr>
                <a:t>各进程独有，描述进程各段</a:t>
              </a:r>
              <a:r>
                <a:rPr lang="en-US" altLang="zh-CN" sz="2400" dirty="0">
                  <a:sym typeface="Symbol" panose="05050102010706020507" pitchFamily="18" charset="2"/>
                </a:rPr>
                <a:t>)</a:t>
              </a:r>
            </a:p>
          </p:txBody>
        </p:sp>
        <p:pic>
          <p:nvPicPr>
            <p:cNvPr id="91150" name="Picture 3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700" name="Group 36"/>
          <p:cNvGrpSpPr>
            <a:grpSpLocks/>
          </p:cNvGrpSpPr>
          <p:nvPr/>
        </p:nvGrpSpPr>
        <p:grpSpPr bwMode="auto">
          <a:xfrm>
            <a:off x="304800" y="3511550"/>
            <a:ext cx="6934200" cy="1114425"/>
            <a:chOff x="576" y="3216"/>
            <a:chExt cx="4368" cy="702"/>
          </a:xfrm>
        </p:grpSpPr>
        <p:sp>
          <p:nvSpPr>
            <p:cNvPr id="91147" name="Rectangle 37"/>
            <p:cNvSpPr>
              <a:spLocks noChangeArrowheads="1"/>
            </p:cNvSpPr>
            <p:nvPr/>
          </p:nvSpPr>
          <p:spPr bwMode="auto">
            <a:xfrm>
              <a:off x="576" y="3216"/>
              <a:ext cx="4368"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err="1">
                  <a:solidFill>
                    <a:srgbClr val="FF0000"/>
                  </a:solidFill>
                  <a:sym typeface="Symbol" panose="05050102010706020507" pitchFamily="18" charset="2"/>
                </a:rPr>
                <a:t>GDTR</a:t>
              </a:r>
              <a:r>
                <a:rPr lang="zh-CN" altLang="en-US" sz="2400" dirty="0">
                  <a:solidFill>
                    <a:srgbClr val="FF0000"/>
                  </a:solidFill>
                  <a:sym typeface="Symbol" panose="05050102010706020507" pitchFamily="18" charset="2"/>
                </a:rPr>
                <a:t>和</a:t>
              </a:r>
              <a:r>
                <a:rPr lang="en-US" altLang="zh-CN" sz="2400" dirty="0" err="1">
                  <a:solidFill>
                    <a:srgbClr val="FF0000"/>
                  </a:solidFill>
                  <a:sym typeface="Symbol" panose="05050102010706020507" pitchFamily="18" charset="2"/>
                </a:rPr>
                <a:t>LDTR</a:t>
              </a:r>
              <a:r>
                <a:rPr lang="en-US" altLang="zh-CN" sz="2400" dirty="0">
                  <a:solidFill>
                    <a:srgbClr val="FF0000"/>
                  </a:solidFill>
                  <a:sym typeface="Symbol" panose="05050102010706020507" pitchFamily="18" charset="2"/>
                </a:rPr>
                <a:t>: 32</a:t>
              </a:r>
              <a:r>
                <a:rPr lang="zh-CN" altLang="en-US" sz="2400" dirty="0">
                  <a:solidFill>
                    <a:srgbClr val="FF0000"/>
                  </a:solidFill>
                  <a:sym typeface="Symbol" panose="05050102010706020507" pitchFamily="18" charset="2"/>
                </a:rPr>
                <a:t>位段表基址</a:t>
              </a:r>
              <a:r>
                <a:rPr lang="en-US" altLang="zh-CN" sz="2400" dirty="0">
                  <a:sym typeface="Symbol" panose="05050102010706020507" pitchFamily="18" charset="2"/>
                </a:rPr>
                <a:t>(</a:t>
              </a:r>
              <a:r>
                <a:rPr lang="zh-CN" altLang="en-US" sz="2400" dirty="0">
                  <a:sym typeface="Symbol" panose="05050102010706020507" pitchFamily="18" charset="2"/>
                </a:rPr>
                <a:t>线性地址</a:t>
              </a:r>
              <a:r>
                <a:rPr lang="en-US" altLang="zh-CN" sz="2400" dirty="0">
                  <a:sym typeface="Symbol" panose="05050102010706020507" pitchFamily="18" charset="2"/>
                </a:rPr>
                <a:t>)</a:t>
              </a:r>
              <a:r>
                <a:rPr lang="en-US" altLang="zh-CN" sz="2400" dirty="0">
                  <a:solidFill>
                    <a:srgbClr val="FF0000"/>
                  </a:solidFill>
                  <a:sym typeface="Symbol" panose="05050102010706020507" pitchFamily="18" charset="2"/>
                </a:rPr>
                <a:t>+16</a:t>
              </a:r>
              <a:r>
                <a:rPr lang="zh-CN" altLang="en-US" sz="2400" dirty="0">
                  <a:solidFill>
                    <a:srgbClr val="FF0000"/>
                  </a:solidFill>
                  <a:sym typeface="Symbol" panose="05050102010706020507" pitchFamily="18" charset="2"/>
                </a:rPr>
                <a:t>位段表长度。</a:t>
              </a:r>
              <a:r>
                <a:rPr lang="zh-CN" altLang="en-US" sz="2400" dirty="0">
                  <a:sym typeface="Symbol" panose="05050102010706020507" pitchFamily="18" charset="2"/>
                </a:rPr>
                <a:t>需用特权指令</a:t>
              </a:r>
              <a:r>
                <a:rPr lang="en-US" altLang="zh-CN" sz="2400" dirty="0" err="1">
                  <a:sym typeface="Symbol" panose="05050102010706020507" pitchFamily="18" charset="2"/>
                </a:rPr>
                <a:t>LLDT</a:t>
              </a:r>
              <a:r>
                <a:rPr lang="zh-CN" altLang="en-US" sz="2400" dirty="0">
                  <a:sym typeface="Symbol" panose="05050102010706020507" pitchFamily="18" charset="2"/>
                </a:rPr>
                <a:t>和</a:t>
              </a:r>
              <a:r>
                <a:rPr lang="en-US" altLang="zh-CN" sz="2400" dirty="0" err="1">
                  <a:sym typeface="Symbol" panose="05050102010706020507" pitchFamily="18" charset="2"/>
                </a:rPr>
                <a:t>SLDT</a:t>
              </a:r>
              <a:r>
                <a:rPr lang="zh-CN" altLang="en-US" sz="2400" dirty="0">
                  <a:sym typeface="Symbol" panose="05050102010706020507" pitchFamily="18" charset="2"/>
                </a:rPr>
                <a:t>等。</a:t>
              </a:r>
            </a:p>
          </p:txBody>
        </p:sp>
        <p:pic>
          <p:nvPicPr>
            <p:cNvPr id="91148" name="Picture 38"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33"/>
          <p:cNvGrpSpPr>
            <a:grpSpLocks/>
          </p:cNvGrpSpPr>
          <p:nvPr/>
        </p:nvGrpSpPr>
        <p:grpSpPr bwMode="auto">
          <a:xfrm>
            <a:off x="228600" y="4486275"/>
            <a:ext cx="8915400" cy="546100"/>
            <a:chOff x="576" y="3216"/>
            <a:chExt cx="4368" cy="344"/>
          </a:xfrm>
        </p:grpSpPr>
        <p:sp>
          <p:nvSpPr>
            <p:cNvPr id="47" name="Rectangle 34"/>
            <p:cNvSpPr>
              <a:spLocks noChangeArrowheads="1"/>
            </p:cNvSpPr>
            <p:nvPr/>
          </p:nvSpPr>
          <p:spPr bwMode="auto">
            <a:xfrm>
              <a:off x="576" y="3216"/>
              <a:ext cx="4368"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err="1" smtClean="0">
                  <a:sym typeface="Symbol" panose="05050102010706020507" pitchFamily="18" charset="2"/>
                </a:rPr>
                <a:t>TSS</a:t>
              </a:r>
              <a:r>
                <a:rPr lang="en-US" altLang="zh-CN" sz="2400" dirty="0" smtClean="0">
                  <a:sym typeface="Symbol" panose="05050102010706020507" pitchFamily="18" charset="2"/>
                </a:rPr>
                <a:t>: </a:t>
              </a:r>
              <a:r>
                <a:rPr lang="zh-CN" altLang="en-US" sz="2400" dirty="0" smtClean="0">
                  <a:sym typeface="Symbol" panose="05050102010706020507" pitchFamily="18" charset="2"/>
                </a:rPr>
                <a:t>任务状态段，保存任务各寄存器值。通过</a:t>
              </a:r>
              <a:r>
                <a:rPr lang="en-US" altLang="zh-CN" sz="2400" dirty="0" err="1" smtClean="0">
                  <a:sym typeface="Symbol" panose="05050102010706020507" pitchFamily="18" charset="2"/>
                </a:rPr>
                <a:t>TR</a:t>
              </a:r>
              <a:r>
                <a:rPr lang="zh-CN" altLang="en-US" sz="2400" dirty="0" smtClean="0">
                  <a:sym typeface="Symbol" panose="05050102010706020507" pitchFamily="18" charset="2"/>
                </a:rPr>
                <a:t>寄存器访问</a:t>
              </a:r>
              <a:endParaRPr lang="en-US" altLang="zh-CN" sz="2400" dirty="0">
                <a:sym typeface="Symbol" panose="05050102010706020507" pitchFamily="18" charset="2"/>
              </a:endParaRPr>
            </a:p>
          </p:txBody>
        </p:sp>
        <p:pic>
          <p:nvPicPr>
            <p:cNvPr id="48" name="Picture 3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4"/>
          <p:cNvGrpSpPr>
            <a:grpSpLocks/>
          </p:cNvGrpSpPr>
          <p:nvPr/>
        </p:nvGrpSpPr>
        <p:grpSpPr bwMode="auto">
          <a:xfrm>
            <a:off x="887748" y="5145087"/>
            <a:ext cx="3048000" cy="1357312"/>
            <a:chOff x="2640" y="761"/>
            <a:chExt cx="2935" cy="1207"/>
          </a:xfrm>
        </p:grpSpPr>
        <p:sp>
          <p:nvSpPr>
            <p:cNvPr id="22" name="Rectangle 5"/>
            <p:cNvSpPr>
              <a:spLocks noChangeArrowheads="1"/>
            </p:cNvSpPr>
            <p:nvPr/>
          </p:nvSpPr>
          <p:spPr bwMode="auto">
            <a:xfrm>
              <a:off x="3226" y="761"/>
              <a:ext cx="910"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400"/>
                <a:t>基址</a:t>
              </a:r>
            </a:p>
          </p:txBody>
        </p:sp>
        <p:sp>
          <p:nvSpPr>
            <p:cNvPr id="23" name="Rectangle 6"/>
            <p:cNvSpPr>
              <a:spLocks noChangeArrowheads="1"/>
            </p:cNvSpPr>
            <p:nvPr/>
          </p:nvSpPr>
          <p:spPr bwMode="auto">
            <a:xfrm>
              <a:off x="4135" y="761"/>
              <a:ext cx="952"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400"/>
                <a:t>长度</a:t>
              </a:r>
            </a:p>
          </p:txBody>
        </p:sp>
        <p:sp>
          <p:nvSpPr>
            <p:cNvPr id="24" name="Rectangle 7"/>
            <p:cNvSpPr>
              <a:spLocks noChangeArrowheads="1"/>
            </p:cNvSpPr>
            <p:nvPr/>
          </p:nvSpPr>
          <p:spPr bwMode="auto">
            <a:xfrm>
              <a:off x="5087" y="761"/>
              <a:ext cx="488"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400"/>
                <a:t>保护</a:t>
              </a:r>
            </a:p>
          </p:txBody>
        </p:sp>
        <p:sp>
          <p:nvSpPr>
            <p:cNvPr id="25" name="Rectangle 8"/>
            <p:cNvSpPr>
              <a:spLocks noChangeArrowheads="1"/>
            </p:cNvSpPr>
            <p:nvPr/>
          </p:nvSpPr>
          <p:spPr bwMode="auto">
            <a:xfrm>
              <a:off x="2640" y="761"/>
              <a:ext cx="586" cy="26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400"/>
                <a:t>段号</a:t>
              </a:r>
            </a:p>
          </p:txBody>
        </p:sp>
        <p:sp>
          <p:nvSpPr>
            <p:cNvPr id="26" name="Rectangle 9"/>
            <p:cNvSpPr>
              <a:spLocks noChangeArrowheads="1"/>
            </p:cNvSpPr>
            <p:nvPr/>
          </p:nvSpPr>
          <p:spPr bwMode="auto">
            <a:xfrm>
              <a:off x="3226" y="1027"/>
              <a:ext cx="910"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0x4000</a:t>
              </a:r>
            </a:p>
          </p:txBody>
        </p:sp>
        <p:sp>
          <p:nvSpPr>
            <p:cNvPr id="27" name="Rectangle 10"/>
            <p:cNvSpPr>
              <a:spLocks noChangeArrowheads="1"/>
            </p:cNvSpPr>
            <p:nvPr/>
          </p:nvSpPr>
          <p:spPr bwMode="auto">
            <a:xfrm>
              <a:off x="4135" y="1027"/>
              <a:ext cx="952"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0x0800</a:t>
              </a:r>
            </a:p>
          </p:txBody>
        </p:sp>
        <p:sp>
          <p:nvSpPr>
            <p:cNvPr id="28" name="Rectangle 11"/>
            <p:cNvSpPr>
              <a:spLocks noChangeArrowheads="1"/>
            </p:cNvSpPr>
            <p:nvPr/>
          </p:nvSpPr>
          <p:spPr bwMode="auto">
            <a:xfrm>
              <a:off x="5087" y="1027"/>
              <a:ext cx="488"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R</a:t>
              </a:r>
            </a:p>
          </p:txBody>
        </p:sp>
        <p:sp>
          <p:nvSpPr>
            <p:cNvPr id="29" name="Rectangle 12"/>
            <p:cNvSpPr>
              <a:spLocks noChangeArrowheads="1"/>
            </p:cNvSpPr>
            <p:nvPr/>
          </p:nvSpPr>
          <p:spPr bwMode="auto">
            <a:xfrm>
              <a:off x="2640" y="1027"/>
              <a:ext cx="586" cy="221"/>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a:t>
              </a:r>
            </a:p>
          </p:txBody>
        </p:sp>
        <p:sp>
          <p:nvSpPr>
            <p:cNvPr id="30" name="Rectangle 13"/>
            <p:cNvSpPr>
              <a:spLocks noChangeArrowheads="1"/>
            </p:cNvSpPr>
            <p:nvPr/>
          </p:nvSpPr>
          <p:spPr bwMode="auto">
            <a:xfrm>
              <a:off x="3226" y="124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0x4800</a:t>
              </a:r>
            </a:p>
          </p:txBody>
        </p:sp>
        <p:sp>
          <p:nvSpPr>
            <p:cNvPr id="31" name="Rectangle 14"/>
            <p:cNvSpPr>
              <a:spLocks noChangeArrowheads="1"/>
            </p:cNvSpPr>
            <p:nvPr/>
          </p:nvSpPr>
          <p:spPr bwMode="auto">
            <a:xfrm>
              <a:off x="4135" y="124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0x1400</a:t>
              </a:r>
            </a:p>
          </p:txBody>
        </p:sp>
        <p:sp>
          <p:nvSpPr>
            <p:cNvPr id="32" name="Rectangle 15"/>
            <p:cNvSpPr>
              <a:spLocks noChangeArrowheads="1"/>
            </p:cNvSpPr>
            <p:nvPr/>
          </p:nvSpPr>
          <p:spPr bwMode="auto">
            <a:xfrm>
              <a:off x="5087" y="124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R/W</a:t>
              </a:r>
            </a:p>
          </p:txBody>
        </p:sp>
        <p:sp>
          <p:nvSpPr>
            <p:cNvPr id="33" name="Rectangle 16"/>
            <p:cNvSpPr>
              <a:spLocks noChangeArrowheads="1"/>
            </p:cNvSpPr>
            <p:nvPr/>
          </p:nvSpPr>
          <p:spPr bwMode="auto">
            <a:xfrm>
              <a:off x="2640" y="124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1</a:t>
              </a:r>
            </a:p>
          </p:txBody>
        </p:sp>
        <p:sp>
          <p:nvSpPr>
            <p:cNvPr id="34" name="Rectangle 17"/>
            <p:cNvSpPr>
              <a:spLocks noChangeArrowheads="1"/>
            </p:cNvSpPr>
            <p:nvPr/>
          </p:nvSpPr>
          <p:spPr bwMode="auto">
            <a:xfrm>
              <a:off x="3226" y="148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0xF000</a:t>
              </a:r>
            </a:p>
          </p:txBody>
        </p:sp>
        <p:sp>
          <p:nvSpPr>
            <p:cNvPr id="35" name="Rectangle 18"/>
            <p:cNvSpPr>
              <a:spLocks noChangeArrowheads="1"/>
            </p:cNvSpPr>
            <p:nvPr/>
          </p:nvSpPr>
          <p:spPr bwMode="auto">
            <a:xfrm>
              <a:off x="4135" y="148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0x1000</a:t>
              </a:r>
            </a:p>
          </p:txBody>
        </p:sp>
        <p:sp>
          <p:nvSpPr>
            <p:cNvPr id="36" name="Rectangle 19"/>
            <p:cNvSpPr>
              <a:spLocks noChangeArrowheads="1"/>
            </p:cNvSpPr>
            <p:nvPr/>
          </p:nvSpPr>
          <p:spPr bwMode="auto">
            <a:xfrm>
              <a:off x="5087" y="148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R/W</a:t>
              </a:r>
            </a:p>
          </p:txBody>
        </p:sp>
        <p:sp>
          <p:nvSpPr>
            <p:cNvPr id="37" name="Rectangle 20"/>
            <p:cNvSpPr>
              <a:spLocks noChangeArrowheads="1"/>
            </p:cNvSpPr>
            <p:nvPr/>
          </p:nvSpPr>
          <p:spPr bwMode="auto">
            <a:xfrm>
              <a:off x="2640" y="148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2</a:t>
              </a:r>
            </a:p>
          </p:txBody>
        </p:sp>
        <p:sp>
          <p:nvSpPr>
            <p:cNvPr id="38" name="Rectangle 21"/>
            <p:cNvSpPr>
              <a:spLocks noChangeArrowheads="1"/>
            </p:cNvSpPr>
            <p:nvPr/>
          </p:nvSpPr>
          <p:spPr bwMode="auto">
            <a:xfrm>
              <a:off x="3226" y="1728"/>
              <a:ext cx="910"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0x0000</a:t>
              </a:r>
            </a:p>
          </p:txBody>
        </p:sp>
        <p:sp>
          <p:nvSpPr>
            <p:cNvPr id="39" name="Rectangle 22"/>
            <p:cNvSpPr>
              <a:spLocks noChangeArrowheads="1"/>
            </p:cNvSpPr>
            <p:nvPr/>
          </p:nvSpPr>
          <p:spPr bwMode="auto">
            <a:xfrm>
              <a:off x="4135" y="1728"/>
              <a:ext cx="952"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0x3000</a:t>
              </a:r>
            </a:p>
          </p:txBody>
        </p:sp>
        <p:sp>
          <p:nvSpPr>
            <p:cNvPr id="40" name="Rectangle 23"/>
            <p:cNvSpPr>
              <a:spLocks noChangeArrowheads="1"/>
            </p:cNvSpPr>
            <p:nvPr/>
          </p:nvSpPr>
          <p:spPr bwMode="auto">
            <a:xfrm>
              <a:off x="5087" y="1728"/>
              <a:ext cx="488"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R</a:t>
              </a:r>
            </a:p>
          </p:txBody>
        </p:sp>
        <p:sp>
          <p:nvSpPr>
            <p:cNvPr id="41" name="Rectangle 24"/>
            <p:cNvSpPr>
              <a:spLocks noChangeArrowheads="1"/>
            </p:cNvSpPr>
            <p:nvPr/>
          </p:nvSpPr>
          <p:spPr bwMode="auto">
            <a:xfrm>
              <a:off x="2640" y="1728"/>
              <a:ext cx="586" cy="24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3</a:t>
              </a:r>
            </a:p>
          </p:txBody>
        </p:sp>
      </p:grpSp>
    </p:spTree>
    <p:extLst>
      <p:ext uri="{BB962C8B-B14F-4D97-AF65-F5344CB8AC3E}">
        <p14:creationId xmlns:p14="http://schemas.microsoft.com/office/powerpoint/2010/main" val="1404895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9678"/>
                                        </p:tgtEl>
                                        <p:attrNameLst>
                                          <p:attrName>style.visibility</p:attrName>
                                        </p:attrNameLst>
                                      </p:cBhvr>
                                      <p:to>
                                        <p:strVal val="visible"/>
                                      </p:to>
                                    </p:set>
                                    <p:animEffect transition="in" filter="dissolve">
                                      <p:cBhvr>
                                        <p:cTn id="7" dur="500"/>
                                        <p:tgtEl>
                                          <p:spTgt spid="369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69691"/>
                                        </p:tgtEl>
                                        <p:attrNameLst>
                                          <p:attrName>style.visibility</p:attrName>
                                        </p:attrNameLst>
                                      </p:cBhvr>
                                      <p:to>
                                        <p:strVal val="visible"/>
                                      </p:to>
                                    </p:set>
                                    <p:animEffect transition="in" filter="dissolve">
                                      <p:cBhvr>
                                        <p:cTn id="12" dur="500"/>
                                        <p:tgtEl>
                                          <p:spTgt spid="3696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69694"/>
                                        </p:tgtEl>
                                        <p:attrNameLst>
                                          <p:attrName>style.visibility</p:attrName>
                                        </p:attrNameLst>
                                      </p:cBhvr>
                                      <p:to>
                                        <p:strVal val="visible"/>
                                      </p:to>
                                    </p:set>
                                    <p:animEffect transition="in" filter="dissolve">
                                      <p:cBhvr>
                                        <p:cTn id="17" dur="500"/>
                                        <p:tgtEl>
                                          <p:spTgt spid="3696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69697"/>
                                        </p:tgtEl>
                                        <p:attrNameLst>
                                          <p:attrName>style.visibility</p:attrName>
                                        </p:attrNameLst>
                                      </p:cBhvr>
                                      <p:to>
                                        <p:strVal val="visible"/>
                                      </p:to>
                                    </p:set>
                                    <p:animEffect transition="in" filter="dissolve">
                                      <p:cBhvr>
                                        <p:cTn id="22" dur="500"/>
                                        <p:tgtEl>
                                          <p:spTgt spid="3696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69700"/>
                                        </p:tgtEl>
                                        <p:attrNameLst>
                                          <p:attrName>style.visibility</p:attrName>
                                        </p:attrNameLst>
                                      </p:cBhvr>
                                      <p:to>
                                        <p:strVal val="visible"/>
                                      </p:to>
                                    </p:set>
                                    <p:animEffect transition="in" filter="dissolve">
                                      <p:cBhvr>
                                        <p:cTn id="27" dur="500"/>
                                        <p:tgtEl>
                                          <p:spTgt spid="36970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dissolv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a:t>
            </a:r>
            <a:endParaRPr lang="zh-CN" altLang="zh-CN" smtClean="0">
              <a:sym typeface="Symbol" panose="05050102010706020507" pitchFamily="18" charset="2"/>
            </a:endParaRPr>
          </a:p>
        </p:txBody>
      </p:sp>
      <p:grpSp>
        <p:nvGrpSpPr>
          <p:cNvPr id="369667" name="Group 3"/>
          <p:cNvGrpSpPr>
            <a:grpSpLocks/>
          </p:cNvGrpSpPr>
          <p:nvPr/>
        </p:nvGrpSpPr>
        <p:grpSpPr bwMode="auto">
          <a:xfrm>
            <a:off x="0" y="1524000"/>
            <a:ext cx="8936504" cy="2430464"/>
            <a:chOff x="1008" y="1008"/>
            <a:chExt cx="4866" cy="1531"/>
          </a:xfrm>
        </p:grpSpPr>
        <p:sp>
          <p:nvSpPr>
            <p:cNvPr id="91166" name="Text Box 4"/>
            <p:cNvSpPr txBox="1">
              <a:spLocks noChangeArrowheads="1"/>
            </p:cNvSpPr>
            <p:nvPr/>
          </p:nvSpPr>
          <p:spPr bwMode="auto">
            <a:xfrm>
              <a:off x="1104" y="1248"/>
              <a:ext cx="816"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选择符</a:t>
              </a:r>
            </a:p>
          </p:txBody>
        </p:sp>
        <p:sp>
          <p:nvSpPr>
            <p:cNvPr id="91167" name="Text Box 5"/>
            <p:cNvSpPr txBox="1">
              <a:spLocks noChangeArrowheads="1"/>
            </p:cNvSpPr>
            <p:nvPr/>
          </p:nvSpPr>
          <p:spPr bwMode="auto">
            <a:xfrm>
              <a:off x="2112" y="1242"/>
              <a:ext cx="960"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偏移值</a:t>
              </a:r>
            </a:p>
          </p:txBody>
        </p:sp>
        <p:sp>
          <p:nvSpPr>
            <p:cNvPr id="91168" name="Text Box 6"/>
            <p:cNvSpPr txBox="1">
              <a:spLocks noChangeArrowheads="1"/>
            </p:cNvSpPr>
            <p:nvPr/>
          </p:nvSpPr>
          <p:spPr bwMode="auto">
            <a:xfrm>
              <a:off x="1920" y="124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a:t>
              </a:r>
            </a:p>
          </p:txBody>
        </p:sp>
        <p:sp>
          <p:nvSpPr>
            <p:cNvPr id="91169" name="AutoShape 7"/>
            <p:cNvSpPr>
              <a:spLocks/>
            </p:cNvSpPr>
            <p:nvPr/>
          </p:nvSpPr>
          <p:spPr bwMode="auto">
            <a:xfrm rot="-5400000">
              <a:off x="1992" y="648"/>
              <a:ext cx="192" cy="1968"/>
            </a:xfrm>
            <a:prstGeom prst="leftBrace">
              <a:avLst>
                <a:gd name="adj1" fmla="val 85417"/>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70" name="Text Box 8"/>
            <p:cNvSpPr txBox="1">
              <a:spLocks noChangeArrowheads="1"/>
            </p:cNvSpPr>
            <p:nvPr/>
          </p:nvSpPr>
          <p:spPr bwMode="auto">
            <a:xfrm>
              <a:off x="1200" y="2016"/>
              <a:ext cx="206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t>逻辑地址</a:t>
              </a:r>
              <a:r>
                <a:rPr lang="en-US" altLang="zh-CN" sz="2400" dirty="0"/>
                <a:t>(</a:t>
              </a:r>
              <a:r>
                <a:rPr lang="zh-CN" altLang="en-US" sz="2400" dirty="0"/>
                <a:t>如</a:t>
              </a:r>
              <a:r>
                <a:rPr lang="en-US" altLang="zh-CN" sz="2400" dirty="0" smtClean="0"/>
                <a:t>PC-CS</a:t>
              </a:r>
              <a:r>
                <a:rPr lang="zh-CN" altLang="en-US" sz="2400" dirty="0" smtClean="0"/>
                <a:t>：</a:t>
              </a:r>
              <a:r>
                <a:rPr lang="en-US" altLang="zh-CN" sz="2400" dirty="0" smtClean="0"/>
                <a:t>IP</a:t>
              </a:r>
              <a:r>
                <a:rPr lang="zh-CN" altLang="en-US" sz="2400" dirty="0"/>
                <a:t>）</a:t>
              </a:r>
            </a:p>
          </p:txBody>
        </p:sp>
        <p:sp>
          <p:nvSpPr>
            <p:cNvPr id="91171" name="Text Box 9"/>
            <p:cNvSpPr txBox="1">
              <a:spLocks noChangeArrowheads="1"/>
            </p:cNvSpPr>
            <p:nvPr/>
          </p:nvSpPr>
          <p:spPr bwMode="auto">
            <a:xfrm>
              <a:off x="2928"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91172" name="Text Box 10"/>
            <p:cNvSpPr txBox="1">
              <a:spLocks noChangeArrowheads="1"/>
            </p:cNvSpPr>
            <p:nvPr/>
          </p:nvSpPr>
          <p:spPr bwMode="auto">
            <a:xfrm>
              <a:off x="2016"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31</a:t>
              </a:r>
            </a:p>
          </p:txBody>
        </p:sp>
        <p:sp>
          <p:nvSpPr>
            <p:cNvPr id="91173" name="Text Box 11"/>
            <p:cNvSpPr txBox="1">
              <a:spLocks noChangeArrowheads="1"/>
            </p:cNvSpPr>
            <p:nvPr/>
          </p:nvSpPr>
          <p:spPr bwMode="auto">
            <a:xfrm>
              <a:off x="1776"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91174" name="Text Box 12"/>
            <p:cNvSpPr txBox="1">
              <a:spLocks noChangeArrowheads="1"/>
            </p:cNvSpPr>
            <p:nvPr/>
          </p:nvSpPr>
          <p:spPr bwMode="auto">
            <a:xfrm>
              <a:off x="1008"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15</a:t>
              </a:r>
            </a:p>
          </p:txBody>
        </p:sp>
        <p:sp>
          <p:nvSpPr>
            <p:cNvPr id="40" name="Text Box 8"/>
            <p:cNvSpPr txBox="1">
              <a:spLocks noChangeArrowheads="1"/>
            </p:cNvSpPr>
            <p:nvPr/>
          </p:nvSpPr>
          <p:spPr bwMode="auto">
            <a:xfrm>
              <a:off x="3810" y="2065"/>
              <a:ext cx="20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smtClean="0"/>
                <a:t>线性地址</a:t>
              </a:r>
              <a:endParaRPr lang="zh-CN" altLang="en-US" sz="2400" dirty="0"/>
            </a:p>
          </p:txBody>
        </p:sp>
      </p:grpSp>
      <p:sp>
        <p:nvSpPr>
          <p:cNvPr id="369677" name="AutoShape 13"/>
          <p:cNvSpPr>
            <a:spLocks noChangeArrowheads="1"/>
          </p:cNvSpPr>
          <p:nvPr/>
        </p:nvSpPr>
        <p:spPr bwMode="auto">
          <a:xfrm>
            <a:off x="4114800" y="2057400"/>
            <a:ext cx="533400" cy="152400"/>
          </a:xfrm>
          <a:prstGeom prst="rightArrow">
            <a:avLst>
              <a:gd name="adj1" fmla="val 50000"/>
              <a:gd name="adj2" fmla="val 87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69681" name="Group 17"/>
          <p:cNvGrpSpPr>
            <a:grpSpLocks/>
          </p:cNvGrpSpPr>
          <p:nvPr/>
        </p:nvGrpSpPr>
        <p:grpSpPr bwMode="auto">
          <a:xfrm>
            <a:off x="4691063" y="1143000"/>
            <a:ext cx="4343400" cy="1981200"/>
            <a:chOff x="2955" y="720"/>
            <a:chExt cx="2736" cy="1248"/>
          </a:xfrm>
        </p:grpSpPr>
        <p:sp>
          <p:nvSpPr>
            <p:cNvPr id="91155" name="AutoShape 18"/>
            <p:cNvSpPr>
              <a:spLocks noChangeArrowheads="1"/>
            </p:cNvSpPr>
            <p:nvPr/>
          </p:nvSpPr>
          <p:spPr bwMode="auto">
            <a:xfrm>
              <a:off x="2955" y="720"/>
              <a:ext cx="2736" cy="1248"/>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56" name="Rectangle 19"/>
            <p:cNvSpPr>
              <a:spLocks noChangeArrowheads="1"/>
            </p:cNvSpPr>
            <p:nvPr/>
          </p:nvSpPr>
          <p:spPr bwMode="auto">
            <a:xfrm>
              <a:off x="3792" y="816"/>
              <a:ext cx="912" cy="816"/>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57" name="Text Box 20"/>
            <p:cNvSpPr txBox="1">
              <a:spLocks noChangeArrowheads="1"/>
            </p:cNvSpPr>
            <p:nvPr/>
          </p:nvSpPr>
          <p:spPr bwMode="auto">
            <a:xfrm>
              <a:off x="3840" y="816"/>
              <a:ext cx="81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全局段描述符表</a:t>
              </a:r>
              <a:r>
                <a:rPr lang="en-US" altLang="zh-CN" sz="2400"/>
                <a:t>(GDT)</a:t>
              </a:r>
            </a:p>
          </p:txBody>
        </p:sp>
        <p:sp>
          <p:nvSpPr>
            <p:cNvPr id="91158" name="Rectangle 21"/>
            <p:cNvSpPr>
              <a:spLocks noChangeArrowheads="1"/>
            </p:cNvSpPr>
            <p:nvPr/>
          </p:nvSpPr>
          <p:spPr bwMode="auto">
            <a:xfrm>
              <a:off x="4752" y="1008"/>
              <a:ext cx="912" cy="816"/>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59" name="Text Box 22"/>
            <p:cNvSpPr txBox="1">
              <a:spLocks noChangeArrowheads="1"/>
            </p:cNvSpPr>
            <p:nvPr/>
          </p:nvSpPr>
          <p:spPr bwMode="auto">
            <a:xfrm>
              <a:off x="4800" y="1028"/>
              <a:ext cx="81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局部段描述符表</a:t>
              </a:r>
              <a:r>
                <a:rPr lang="en-US" altLang="zh-CN" sz="2400"/>
                <a:t>(LDT)</a:t>
              </a:r>
            </a:p>
          </p:txBody>
        </p:sp>
        <p:sp>
          <p:nvSpPr>
            <p:cNvPr id="91160" name="Text Box 23"/>
            <p:cNvSpPr txBox="1">
              <a:spLocks noChangeArrowheads="1"/>
            </p:cNvSpPr>
            <p:nvPr/>
          </p:nvSpPr>
          <p:spPr bwMode="auto">
            <a:xfrm>
              <a:off x="2976" y="1467"/>
              <a:ext cx="624" cy="25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GDTR</a:t>
              </a:r>
            </a:p>
          </p:txBody>
        </p:sp>
        <p:sp>
          <p:nvSpPr>
            <p:cNvPr id="91161" name="Line 24"/>
            <p:cNvSpPr>
              <a:spLocks noChangeShapeType="1"/>
            </p:cNvSpPr>
            <p:nvPr/>
          </p:nvSpPr>
          <p:spPr bwMode="auto">
            <a:xfrm>
              <a:off x="3552" y="1611"/>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2" name="Text Box 25"/>
            <p:cNvSpPr txBox="1">
              <a:spLocks noChangeArrowheads="1"/>
            </p:cNvSpPr>
            <p:nvPr/>
          </p:nvSpPr>
          <p:spPr bwMode="auto">
            <a:xfrm>
              <a:off x="3936" y="1664"/>
              <a:ext cx="624" cy="25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LDTR</a:t>
              </a:r>
            </a:p>
          </p:txBody>
        </p:sp>
        <p:sp>
          <p:nvSpPr>
            <p:cNvPr id="91163" name="Line 26"/>
            <p:cNvSpPr>
              <a:spLocks noChangeShapeType="1"/>
            </p:cNvSpPr>
            <p:nvPr/>
          </p:nvSpPr>
          <p:spPr bwMode="auto">
            <a:xfrm>
              <a:off x="4512" y="1808"/>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 name="内容占位符 2"/>
          <p:cNvSpPr>
            <a:spLocks noGrp="1"/>
          </p:cNvSpPr>
          <p:nvPr>
            <p:ph sz="half" idx="1"/>
          </p:nvPr>
        </p:nvSpPr>
        <p:spPr>
          <a:xfrm>
            <a:off x="304800" y="3962400"/>
            <a:ext cx="8153400" cy="2209799"/>
          </a:xfrm>
        </p:spPr>
        <p:txBody>
          <a:bodyPr/>
          <a:lstStyle/>
          <a:p>
            <a:r>
              <a:rPr lang="zh-CN" altLang="en-US" dirty="0"/>
              <a:t>每个</a:t>
            </a:r>
            <a:r>
              <a:rPr lang="zh-CN" altLang="en-US" dirty="0" smtClean="0"/>
              <a:t>进程需要有自己的段表</a:t>
            </a:r>
            <a:endParaRPr lang="en-US" altLang="zh-CN" dirty="0" smtClean="0"/>
          </a:p>
          <a:p>
            <a:r>
              <a:rPr lang="zh-CN" altLang="en-US" dirty="0" smtClean="0"/>
              <a:t>操作系统有自己的段表，同时还要记录访问每个进程的段表</a:t>
            </a:r>
            <a:r>
              <a:rPr lang="zh-CN" altLang="en-US" dirty="0"/>
              <a:t>入口</a:t>
            </a:r>
          </a:p>
          <a:p>
            <a:endParaRPr lang="zh-CN" altLang="zh-CN" b="0" dirty="0" smtClean="0"/>
          </a:p>
          <a:p>
            <a:endParaRPr lang="zh-CN" altLang="en-US" dirty="0" smtClean="0"/>
          </a:p>
        </p:txBody>
      </p:sp>
      <p:sp>
        <p:nvSpPr>
          <p:cNvPr id="41" name="AutoShape 13"/>
          <p:cNvSpPr>
            <a:spLocks noChangeArrowheads="1"/>
          </p:cNvSpPr>
          <p:nvPr/>
        </p:nvSpPr>
        <p:spPr bwMode="auto">
          <a:xfrm>
            <a:off x="4283530" y="3280570"/>
            <a:ext cx="533400" cy="152400"/>
          </a:xfrm>
          <a:prstGeom prst="rightArrow">
            <a:avLst>
              <a:gd name="adj1" fmla="val 50000"/>
              <a:gd name="adj2" fmla="val 87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extLst>
      <p:ext uri="{BB962C8B-B14F-4D97-AF65-F5344CB8AC3E}">
        <p14:creationId xmlns:p14="http://schemas.microsoft.com/office/powerpoint/2010/main" val="507004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9667"/>
                                        </p:tgtEl>
                                        <p:attrNameLst>
                                          <p:attrName>style.visibility</p:attrName>
                                        </p:attrNameLst>
                                      </p:cBhvr>
                                      <p:to>
                                        <p:strVal val="visible"/>
                                      </p:to>
                                    </p:set>
                                    <p:animEffect transition="in" filter="dissolve">
                                      <p:cBhvr>
                                        <p:cTn id="7" dur="500"/>
                                        <p:tgtEl>
                                          <p:spTgt spid="3696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369677"/>
                                        </p:tgtEl>
                                        <p:attrNameLst>
                                          <p:attrName>style.visibility</p:attrName>
                                        </p:attrNameLst>
                                      </p:cBhvr>
                                      <p:to>
                                        <p:strVal val="visible"/>
                                      </p:to>
                                    </p:set>
                                    <p:anim calcmode="lin" valueType="num">
                                      <p:cBhvr>
                                        <p:cTn id="12" dur="500" fill="hold"/>
                                        <p:tgtEl>
                                          <p:spTgt spid="369677"/>
                                        </p:tgtEl>
                                        <p:attrNameLst>
                                          <p:attrName>ppt_x</p:attrName>
                                        </p:attrNameLst>
                                      </p:cBhvr>
                                      <p:tavLst>
                                        <p:tav tm="0">
                                          <p:val>
                                            <p:strVal val="#ppt_x-#ppt_w/2"/>
                                          </p:val>
                                        </p:tav>
                                        <p:tav tm="100000">
                                          <p:val>
                                            <p:strVal val="#ppt_x"/>
                                          </p:val>
                                        </p:tav>
                                      </p:tavLst>
                                    </p:anim>
                                    <p:anim calcmode="lin" valueType="num">
                                      <p:cBhvr>
                                        <p:cTn id="13" dur="500" fill="hold"/>
                                        <p:tgtEl>
                                          <p:spTgt spid="369677"/>
                                        </p:tgtEl>
                                        <p:attrNameLst>
                                          <p:attrName>ppt_y</p:attrName>
                                        </p:attrNameLst>
                                      </p:cBhvr>
                                      <p:tavLst>
                                        <p:tav tm="0">
                                          <p:val>
                                            <p:strVal val="#ppt_y"/>
                                          </p:val>
                                        </p:tav>
                                        <p:tav tm="100000">
                                          <p:val>
                                            <p:strVal val="#ppt_y"/>
                                          </p:val>
                                        </p:tav>
                                      </p:tavLst>
                                    </p:anim>
                                    <p:anim calcmode="lin" valueType="num">
                                      <p:cBhvr>
                                        <p:cTn id="14" dur="500" fill="hold"/>
                                        <p:tgtEl>
                                          <p:spTgt spid="369677"/>
                                        </p:tgtEl>
                                        <p:attrNameLst>
                                          <p:attrName>ppt_w</p:attrName>
                                        </p:attrNameLst>
                                      </p:cBhvr>
                                      <p:tavLst>
                                        <p:tav tm="0">
                                          <p:val>
                                            <p:fltVal val="0"/>
                                          </p:val>
                                        </p:tav>
                                        <p:tav tm="100000">
                                          <p:val>
                                            <p:strVal val="#ppt_w"/>
                                          </p:val>
                                        </p:tav>
                                      </p:tavLst>
                                    </p:anim>
                                    <p:anim calcmode="lin" valueType="num">
                                      <p:cBhvr>
                                        <p:cTn id="15" dur="500" fill="hold"/>
                                        <p:tgtEl>
                                          <p:spTgt spid="369677"/>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69681"/>
                                        </p:tgtEl>
                                        <p:attrNameLst>
                                          <p:attrName>style.visibility</p:attrName>
                                        </p:attrNameLst>
                                      </p:cBhvr>
                                      <p:to>
                                        <p:strVal val="visible"/>
                                      </p:to>
                                    </p:set>
                                    <p:animEffect transition="in" filter="dissolve">
                                      <p:cBhvr>
                                        <p:cTn id="20" dur="500"/>
                                        <p:tgtEl>
                                          <p:spTgt spid="369681"/>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ppt_x</p:attrName>
                                        </p:attrNameLst>
                                      </p:cBhvr>
                                      <p:tavLst>
                                        <p:tav tm="0">
                                          <p:val>
                                            <p:strVal val="#ppt_x-#ppt_w/2"/>
                                          </p:val>
                                        </p:tav>
                                        <p:tav tm="100000">
                                          <p:val>
                                            <p:strVal val="#ppt_x"/>
                                          </p:val>
                                        </p:tav>
                                      </p:tavLst>
                                    </p:anim>
                                    <p:anim calcmode="lin" valueType="num">
                                      <p:cBhvr>
                                        <p:cTn id="26" dur="500" fill="hold"/>
                                        <p:tgtEl>
                                          <p:spTgt spid="41"/>
                                        </p:tgtEl>
                                        <p:attrNameLst>
                                          <p:attrName>ppt_y</p:attrName>
                                        </p:attrNameLst>
                                      </p:cBhvr>
                                      <p:tavLst>
                                        <p:tav tm="0">
                                          <p:val>
                                            <p:strVal val="#ppt_y"/>
                                          </p:val>
                                        </p:tav>
                                        <p:tav tm="100000">
                                          <p:val>
                                            <p:strVal val="#ppt_y"/>
                                          </p:val>
                                        </p:tav>
                                      </p:tavLst>
                                    </p:anim>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77" grpId="0" animBg="1"/>
      <p:bldP spid="4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  </a:t>
            </a:r>
            <a:r>
              <a:rPr lang="en-US" altLang="zh-CN" smtClean="0">
                <a:sym typeface="Symbol" panose="05050102010706020507" pitchFamily="18" charset="2"/>
              </a:rPr>
              <a:t>LDT</a:t>
            </a:r>
            <a:r>
              <a:rPr lang="zh-CN" altLang="en-US" smtClean="0">
                <a:sym typeface="Symbol" panose="05050102010706020507" pitchFamily="18" charset="2"/>
              </a:rPr>
              <a:t>、</a:t>
            </a:r>
            <a:r>
              <a:rPr lang="en-US" altLang="zh-CN" smtClean="0">
                <a:sym typeface="Symbol" panose="05050102010706020507" pitchFamily="18" charset="2"/>
              </a:rPr>
              <a:t>GDT</a:t>
            </a:r>
            <a:endParaRPr lang="zh-CN" altLang="zh-CN" smtClean="0">
              <a:sym typeface="Symbol" panose="05050102010706020507" pitchFamily="18" charset="2"/>
            </a:endParaRPr>
          </a:p>
        </p:txBody>
      </p:sp>
      <p:grpSp>
        <p:nvGrpSpPr>
          <p:cNvPr id="371715" name="Group 3"/>
          <p:cNvGrpSpPr>
            <a:grpSpLocks/>
          </p:cNvGrpSpPr>
          <p:nvPr/>
        </p:nvGrpSpPr>
        <p:grpSpPr bwMode="auto">
          <a:xfrm>
            <a:off x="520700" y="1143000"/>
            <a:ext cx="8089900" cy="3535363"/>
            <a:chOff x="136" y="720"/>
            <a:chExt cx="5096" cy="2227"/>
          </a:xfrm>
        </p:grpSpPr>
        <p:sp>
          <p:nvSpPr>
            <p:cNvPr id="99356" name="Text Box 4"/>
            <p:cNvSpPr txBox="1">
              <a:spLocks noChangeArrowheads="1"/>
            </p:cNvSpPr>
            <p:nvPr/>
          </p:nvSpPr>
          <p:spPr bwMode="auto">
            <a:xfrm>
              <a:off x="2256" y="2016"/>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57" name="Text Box 5"/>
            <p:cNvSpPr txBox="1">
              <a:spLocks noChangeArrowheads="1"/>
            </p:cNvSpPr>
            <p:nvPr/>
          </p:nvSpPr>
          <p:spPr bwMode="auto">
            <a:xfrm>
              <a:off x="2256" y="2256"/>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58" name="Text Box 6"/>
            <p:cNvSpPr txBox="1">
              <a:spLocks noChangeArrowheads="1"/>
            </p:cNvSpPr>
            <p:nvPr/>
          </p:nvSpPr>
          <p:spPr bwMode="auto">
            <a:xfrm>
              <a:off x="2256" y="2496"/>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59" name="Text Box 7"/>
            <p:cNvSpPr txBox="1">
              <a:spLocks noChangeArrowheads="1"/>
            </p:cNvSpPr>
            <p:nvPr/>
          </p:nvSpPr>
          <p:spPr bwMode="auto">
            <a:xfrm>
              <a:off x="2382" y="2697"/>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GDT</a:t>
              </a:r>
            </a:p>
          </p:txBody>
        </p:sp>
        <p:sp>
          <p:nvSpPr>
            <p:cNvPr id="99360" name="Text Box 8"/>
            <p:cNvSpPr txBox="1">
              <a:spLocks noChangeArrowheads="1"/>
            </p:cNvSpPr>
            <p:nvPr/>
          </p:nvSpPr>
          <p:spPr bwMode="auto">
            <a:xfrm>
              <a:off x="3600" y="186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61" name="Text Box 9"/>
            <p:cNvSpPr txBox="1">
              <a:spLocks noChangeArrowheads="1"/>
            </p:cNvSpPr>
            <p:nvPr/>
          </p:nvSpPr>
          <p:spPr bwMode="auto">
            <a:xfrm>
              <a:off x="3600" y="210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62" name="Text Box 10"/>
            <p:cNvSpPr txBox="1">
              <a:spLocks noChangeArrowheads="1"/>
            </p:cNvSpPr>
            <p:nvPr/>
          </p:nvSpPr>
          <p:spPr bwMode="auto">
            <a:xfrm>
              <a:off x="3600" y="234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63" name="Text Box 11"/>
            <p:cNvSpPr txBox="1">
              <a:spLocks noChangeArrowheads="1"/>
            </p:cNvSpPr>
            <p:nvPr/>
          </p:nvSpPr>
          <p:spPr bwMode="auto">
            <a:xfrm>
              <a:off x="3726" y="25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LDT</a:t>
              </a:r>
              <a:r>
                <a:rPr lang="en-US" altLang="zh-CN" sz="2000" baseline="-25000"/>
                <a:t>2</a:t>
              </a:r>
            </a:p>
          </p:txBody>
        </p:sp>
        <p:sp>
          <p:nvSpPr>
            <p:cNvPr id="99364" name="Rectangle 12"/>
            <p:cNvSpPr>
              <a:spLocks noChangeArrowheads="1"/>
            </p:cNvSpPr>
            <p:nvPr/>
          </p:nvSpPr>
          <p:spPr bwMode="auto">
            <a:xfrm>
              <a:off x="3408" y="864"/>
              <a:ext cx="624"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65" name="Rectangle 13"/>
            <p:cNvSpPr>
              <a:spLocks noChangeArrowheads="1"/>
            </p:cNvSpPr>
            <p:nvPr/>
          </p:nvSpPr>
          <p:spPr bwMode="auto">
            <a:xfrm>
              <a:off x="4464" y="1056"/>
              <a:ext cx="624"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66" name="Text Box 14"/>
            <p:cNvSpPr txBox="1">
              <a:spLocks noChangeArrowheads="1"/>
            </p:cNvSpPr>
            <p:nvPr/>
          </p:nvSpPr>
          <p:spPr bwMode="auto">
            <a:xfrm>
              <a:off x="3456" y="110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r>
                <a:rPr lang="en-US" altLang="zh-CN" sz="2000" baseline="-25000"/>
                <a:t>2</a:t>
              </a:r>
            </a:p>
          </p:txBody>
        </p:sp>
        <p:sp>
          <p:nvSpPr>
            <p:cNvPr id="99367" name="Text Box 15"/>
            <p:cNvSpPr txBox="1">
              <a:spLocks noChangeArrowheads="1"/>
            </p:cNvSpPr>
            <p:nvPr/>
          </p:nvSpPr>
          <p:spPr bwMode="auto">
            <a:xfrm>
              <a:off x="4506" y="132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r>
                <a:rPr lang="en-US" altLang="zh-CN" sz="2000" baseline="-25000"/>
                <a:t>2</a:t>
              </a:r>
            </a:p>
          </p:txBody>
        </p:sp>
        <p:sp>
          <p:nvSpPr>
            <p:cNvPr id="99368" name="AutoShape 16"/>
            <p:cNvSpPr>
              <a:spLocks noChangeArrowheads="1"/>
            </p:cNvSpPr>
            <p:nvPr/>
          </p:nvSpPr>
          <p:spPr bwMode="auto">
            <a:xfrm>
              <a:off x="3312" y="720"/>
              <a:ext cx="1872" cy="2112"/>
            </a:xfrm>
            <a:prstGeom prst="roundRect">
              <a:avLst>
                <a:gd name="adj" fmla="val 16667"/>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69" name="Text Box 17"/>
            <p:cNvSpPr txBox="1">
              <a:spLocks noChangeArrowheads="1"/>
            </p:cNvSpPr>
            <p:nvPr/>
          </p:nvSpPr>
          <p:spPr bwMode="auto">
            <a:xfrm>
              <a:off x="4896" y="2064"/>
              <a:ext cx="33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a:t>
              </a:r>
              <a:r>
                <a:rPr lang="en-US" altLang="zh-CN" sz="2400">
                  <a:solidFill>
                    <a:srgbClr val="FF0000"/>
                  </a:solidFill>
                </a:rPr>
                <a:t>2</a:t>
              </a:r>
            </a:p>
          </p:txBody>
        </p:sp>
        <p:sp>
          <p:nvSpPr>
            <p:cNvPr id="99370" name="Text Box 18"/>
            <p:cNvSpPr txBox="1">
              <a:spLocks noChangeArrowheads="1"/>
            </p:cNvSpPr>
            <p:nvPr/>
          </p:nvSpPr>
          <p:spPr bwMode="auto">
            <a:xfrm>
              <a:off x="432" y="186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71" name="Text Box 19"/>
            <p:cNvSpPr txBox="1">
              <a:spLocks noChangeArrowheads="1"/>
            </p:cNvSpPr>
            <p:nvPr/>
          </p:nvSpPr>
          <p:spPr bwMode="auto">
            <a:xfrm>
              <a:off x="432" y="210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72" name="Text Box 20"/>
            <p:cNvSpPr txBox="1">
              <a:spLocks noChangeArrowheads="1"/>
            </p:cNvSpPr>
            <p:nvPr/>
          </p:nvSpPr>
          <p:spPr bwMode="auto">
            <a:xfrm>
              <a:off x="432" y="2343"/>
              <a:ext cx="672"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73" name="Text Box 21"/>
            <p:cNvSpPr txBox="1">
              <a:spLocks noChangeArrowheads="1"/>
            </p:cNvSpPr>
            <p:nvPr/>
          </p:nvSpPr>
          <p:spPr bwMode="auto">
            <a:xfrm>
              <a:off x="558" y="25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LDT</a:t>
              </a:r>
              <a:r>
                <a:rPr lang="en-US" altLang="zh-CN" sz="2000" baseline="-25000"/>
                <a:t>1</a:t>
              </a:r>
            </a:p>
          </p:txBody>
        </p:sp>
        <p:sp>
          <p:nvSpPr>
            <p:cNvPr id="99374" name="Rectangle 22"/>
            <p:cNvSpPr>
              <a:spLocks noChangeArrowheads="1"/>
            </p:cNvSpPr>
            <p:nvPr/>
          </p:nvSpPr>
          <p:spPr bwMode="auto">
            <a:xfrm>
              <a:off x="240" y="864"/>
              <a:ext cx="624"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75" name="Rectangle 23"/>
            <p:cNvSpPr>
              <a:spLocks noChangeArrowheads="1"/>
            </p:cNvSpPr>
            <p:nvPr/>
          </p:nvSpPr>
          <p:spPr bwMode="auto">
            <a:xfrm>
              <a:off x="1296" y="1056"/>
              <a:ext cx="624"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76" name="Text Box 24"/>
            <p:cNvSpPr txBox="1">
              <a:spLocks noChangeArrowheads="1"/>
            </p:cNvSpPr>
            <p:nvPr/>
          </p:nvSpPr>
          <p:spPr bwMode="auto">
            <a:xfrm>
              <a:off x="288" y="110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r>
                <a:rPr lang="en-US" altLang="zh-CN" sz="2000" baseline="-25000"/>
                <a:t>1</a:t>
              </a:r>
            </a:p>
          </p:txBody>
        </p:sp>
        <p:sp>
          <p:nvSpPr>
            <p:cNvPr id="99377" name="Text Box 25"/>
            <p:cNvSpPr txBox="1">
              <a:spLocks noChangeArrowheads="1"/>
            </p:cNvSpPr>
            <p:nvPr/>
          </p:nvSpPr>
          <p:spPr bwMode="auto">
            <a:xfrm>
              <a:off x="1338" y="132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r>
                <a:rPr lang="en-US" altLang="zh-CN" sz="2000" baseline="-25000"/>
                <a:t>1</a:t>
              </a:r>
            </a:p>
          </p:txBody>
        </p:sp>
        <p:sp>
          <p:nvSpPr>
            <p:cNvPr id="99378" name="AutoShape 26"/>
            <p:cNvSpPr>
              <a:spLocks noChangeArrowheads="1"/>
            </p:cNvSpPr>
            <p:nvPr/>
          </p:nvSpPr>
          <p:spPr bwMode="auto">
            <a:xfrm>
              <a:off x="144" y="720"/>
              <a:ext cx="1872" cy="2112"/>
            </a:xfrm>
            <a:prstGeom prst="roundRect">
              <a:avLst>
                <a:gd name="adj" fmla="val 16667"/>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79" name="Text Box 27"/>
            <p:cNvSpPr txBox="1">
              <a:spLocks noChangeArrowheads="1"/>
            </p:cNvSpPr>
            <p:nvPr/>
          </p:nvSpPr>
          <p:spPr bwMode="auto">
            <a:xfrm>
              <a:off x="1728" y="2064"/>
              <a:ext cx="33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a:t>
              </a:r>
              <a:r>
                <a:rPr lang="en-US" altLang="zh-CN" sz="2400">
                  <a:solidFill>
                    <a:srgbClr val="FF0000"/>
                  </a:solidFill>
                </a:rPr>
                <a:t>1</a:t>
              </a:r>
            </a:p>
          </p:txBody>
        </p:sp>
        <p:sp>
          <p:nvSpPr>
            <p:cNvPr id="99380" name="Rectangle 28"/>
            <p:cNvSpPr>
              <a:spLocks noChangeArrowheads="1"/>
            </p:cNvSpPr>
            <p:nvPr/>
          </p:nvSpPr>
          <p:spPr bwMode="auto">
            <a:xfrm>
              <a:off x="2256" y="864"/>
              <a:ext cx="672"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81" name="Text Box 29"/>
            <p:cNvSpPr txBox="1">
              <a:spLocks noChangeArrowheads="1"/>
            </p:cNvSpPr>
            <p:nvPr/>
          </p:nvSpPr>
          <p:spPr bwMode="auto">
            <a:xfrm>
              <a:off x="2298" y="1134"/>
              <a:ext cx="6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r>
                <a:rPr lang="en-US" altLang="zh-CN" sz="2000" baseline="-25000"/>
                <a:t>os</a:t>
              </a:r>
            </a:p>
          </p:txBody>
        </p:sp>
        <p:sp>
          <p:nvSpPr>
            <p:cNvPr id="99382" name="Freeform 30"/>
            <p:cNvSpPr>
              <a:spLocks/>
            </p:cNvSpPr>
            <p:nvPr/>
          </p:nvSpPr>
          <p:spPr bwMode="auto">
            <a:xfrm>
              <a:off x="1104" y="2352"/>
              <a:ext cx="1296" cy="240"/>
            </a:xfrm>
            <a:custGeom>
              <a:avLst/>
              <a:gdLst>
                <a:gd name="T0" fmla="*/ 5181 w 1200"/>
                <a:gd name="T1" fmla="*/ 0 h 240"/>
                <a:gd name="T2" fmla="*/ 1867 w 1200"/>
                <a:gd name="T3" fmla="*/ 192 h 240"/>
                <a:gd name="T4" fmla="*/ 0 w 1200"/>
                <a:gd name="T5" fmla="*/ 240 h 240"/>
                <a:gd name="T6" fmla="*/ 0 60000 65536"/>
                <a:gd name="T7" fmla="*/ 0 60000 65536"/>
                <a:gd name="T8" fmla="*/ 0 60000 65536"/>
              </a:gdLst>
              <a:ahLst/>
              <a:cxnLst>
                <a:cxn ang="T6">
                  <a:pos x="T0" y="T1"/>
                </a:cxn>
                <a:cxn ang="T7">
                  <a:pos x="T2" y="T3"/>
                </a:cxn>
                <a:cxn ang="T8">
                  <a:pos x="T4" y="T5"/>
                </a:cxn>
              </a:cxnLst>
              <a:rect l="0" t="0" r="r" b="b"/>
              <a:pathLst>
                <a:path w="1200" h="240">
                  <a:moveTo>
                    <a:pt x="1200" y="0"/>
                  </a:moveTo>
                  <a:cubicBezTo>
                    <a:pt x="916" y="76"/>
                    <a:pt x="632" y="152"/>
                    <a:pt x="432" y="192"/>
                  </a:cubicBezTo>
                  <a:cubicBezTo>
                    <a:pt x="232" y="232"/>
                    <a:pt x="116" y="236"/>
                    <a:pt x="0" y="24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3" name="Freeform 31"/>
            <p:cNvSpPr>
              <a:spLocks/>
            </p:cNvSpPr>
            <p:nvPr/>
          </p:nvSpPr>
          <p:spPr bwMode="auto">
            <a:xfrm>
              <a:off x="2784" y="2544"/>
              <a:ext cx="816" cy="96"/>
            </a:xfrm>
            <a:custGeom>
              <a:avLst/>
              <a:gdLst>
                <a:gd name="T0" fmla="*/ 0 w 960"/>
                <a:gd name="T1" fmla="*/ 5 h 112"/>
                <a:gd name="T2" fmla="*/ 26 w 960"/>
                <a:gd name="T3" fmla="*/ 5 h 112"/>
                <a:gd name="T4" fmla="*/ 43 w 960"/>
                <a:gd name="T5" fmla="*/ 0 h 112"/>
                <a:gd name="T6" fmla="*/ 0 60000 65536"/>
                <a:gd name="T7" fmla="*/ 0 60000 65536"/>
                <a:gd name="T8" fmla="*/ 0 60000 65536"/>
              </a:gdLst>
              <a:ahLst/>
              <a:cxnLst>
                <a:cxn ang="T6">
                  <a:pos x="T0" y="T1"/>
                </a:cxn>
                <a:cxn ang="T7">
                  <a:pos x="T2" y="T3"/>
                </a:cxn>
                <a:cxn ang="T8">
                  <a:pos x="T4" y="T5"/>
                </a:cxn>
              </a:cxnLst>
              <a:rect l="0" t="0" r="r" b="b"/>
              <a:pathLst>
                <a:path w="960" h="112">
                  <a:moveTo>
                    <a:pt x="0" y="96"/>
                  </a:moveTo>
                  <a:cubicBezTo>
                    <a:pt x="208" y="104"/>
                    <a:pt x="416" y="112"/>
                    <a:pt x="576" y="96"/>
                  </a:cubicBezTo>
                  <a:cubicBezTo>
                    <a:pt x="736" y="80"/>
                    <a:pt x="848" y="40"/>
                    <a:pt x="960"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4" name="Freeform 32"/>
            <p:cNvSpPr>
              <a:spLocks/>
            </p:cNvSpPr>
            <p:nvPr/>
          </p:nvSpPr>
          <p:spPr bwMode="auto">
            <a:xfrm>
              <a:off x="2072" y="1592"/>
              <a:ext cx="280" cy="520"/>
            </a:xfrm>
            <a:custGeom>
              <a:avLst/>
              <a:gdLst>
                <a:gd name="T0" fmla="*/ 280 w 280"/>
                <a:gd name="T1" fmla="*/ 520 h 520"/>
                <a:gd name="T2" fmla="*/ 40 w 280"/>
                <a:gd name="T3" fmla="*/ 280 h 520"/>
                <a:gd name="T4" fmla="*/ 40 w 280"/>
                <a:gd name="T5" fmla="*/ 40 h 520"/>
                <a:gd name="T6" fmla="*/ 184 w 280"/>
                <a:gd name="T7" fmla="*/ 40 h 5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520">
                  <a:moveTo>
                    <a:pt x="280" y="520"/>
                  </a:moveTo>
                  <a:cubicBezTo>
                    <a:pt x="180" y="440"/>
                    <a:pt x="80" y="360"/>
                    <a:pt x="40" y="280"/>
                  </a:cubicBezTo>
                  <a:cubicBezTo>
                    <a:pt x="0" y="200"/>
                    <a:pt x="16" y="80"/>
                    <a:pt x="40" y="40"/>
                  </a:cubicBezTo>
                  <a:cubicBezTo>
                    <a:pt x="64" y="0"/>
                    <a:pt x="124" y="20"/>
                    <a:pt x="184" y="4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5" name="Freeform 33"/>
            <p:cNvSpPr>
              <a:spLocks/>
            </p:cNvSpPr>
            <p:nvPr/>
          </p:nvSpPr>
          <p:spPr bwMode="auto">
            <a:xfrm>
              <a:off x="136" y="1632"/>
              <a:ext cx="392" cy="648"/>
            </a:xfrm>
            <a:custGeom>
              <a:avLst/>
              <a:gdLst>
                <a:gd name="T0" fmla="*/ 392 w 392"/>
                <a:gd name="T1" fmla="*/ 624 h 648"/>
                <a:gd name="T2" fmla="*/ 56 w 392"/>
                <a:gd name="T3" fmla="*/ 576 h 648"/>
                <a:gd name="T4" fmla="*/ 56 w 392"/>
                <a:gd name="T5" fmla="*/ 192 h 648"/>
                <a:gd name="T6" fmla="*/ 104 w 392"/>
                <a:gd name="T7" fmla="*/ 0 h 6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2" h="648">
                  <a:moveTo>
                    <a:pt x="392" y="624"/>
                  </a:moveTo>
                  <a:cubicBezTo>
                    <a:pt x="252" y="636"/>
                    <a:pt x="112" y="648"/>
                    <a:pt x="56" y="576"/>
                  </a:cubicBezTo>
                  <a:cubicBezTo>
                    <a:pt x="0" y="504"/>
                    <a:pt x="48" y="288"/>
                    <a:pt x="56" y="192"/>
                  </a:cubicBezTo>
                  <a:cubicBezTo>
                    <a:pt x="64" y="96"/>
                    <a:pt x="84" y="48"/>
                    <a:pt x="104"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6" name="Freeform 34"/>
            <p:cNvSpPr>
              <a:spLocks/>
            </p:cNvSpPr>
            <p:nvPr/>
          </p:nvSpPr>
          <p:spPr bwMode="auto">
            <a:xfrm>
              <a:off x="960" y="1824"/>
              <a:ext cx="344" cy="216"/>
            </a:xfrm>
            <a:custGeom>
              <a:avLst/>
              <a:gdLst>
                <a:gd name="T0" fmla="*/ 0 w 344"/>
                <a:gd name="T1" fmla="*/ 144 h 216"/>
                <a:gd name="T2" fmla="*/ 288 w 344"/>
                <a:gd name="T3" fmla="*/ 192 h 216"/>
                <a:gd name="T4" fmla="*/ 336 w 344"/>
                <a:gd name="T5" fmla="*/ 0 h 216"/>
                <a:gd name="T6" fmla="*/ 0 60000 65536"/>
                <a:gd name="T7" fmla="*/ 0 60000 65536"/>
                <a:gd name="T8" fmla="*/ 0 60000 65536"/>
              </a:gdLst>
              <a:ahLst/>
              <a:cxnLst>
                <a:cxn ang="T6">
                  <a:pos x="T0" y="T1"/>
                </a:cxn>
                <a:cxn ang="T7">
                  <a:pos x="T2" y="T3"/>
                </a:cxn>
                <a:cxn ang="T8">
                  <a:pos x="T4" y="T5"/>
                </a:cxn>
              </a:cxnLst>
              <a:rect l="0" t="0" r="r" b="b"/>
              <a:pathLst>
                <a:path w="344" h="216">
                  <a:moveTo>
                    <a:pt x="0" y="144"/>
                  </a:moveTo>
                  <a:cubicBezTo>
                    <a:pt x="116" y="180"/>
                    <a:pt x="232" y="216"/>
                    <a:pt x="288" y="192"/>
                  </a:cubicBezTo>
                  <a:cubicBezTo>
                    <a:pt x="344" y="168"/>
                    <a:pt x="340" y="84"/>
                    <a:pt x="336"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7" name="Freeform 35"/>
            <p:cNvSpPr>
              <a:spLocks/>
            </p:cNvSpPr>
            <p:nvPr/>
          </p:nvSpPr>
          <p:spPr bwMode="auto">
            <a:xfrm>
              <a:off x="4176" y="1760"/>
              <a:ext cx="288" cy="512"/>
            </a:xfrm>
            <a:custGeom>
              <a:avLst/>
              <a:gdLst>
                <a:gd name="T0" fmla="*/ 0 w 288"/>
                <a:gd name="T1" fmla="*/ 448 h 512"/>
                <a:gd name="T2" fmla="*/ 240 w 288"/>
                <a:gd name="T3" fmla="*/ 448 h 512"/>
                <a:gd name="T4" fmla="*/ 192 w 288"/>
                <a:gd name="T5" fmla="*/ 64 h 512"/>
                <a:gd name="T6" fmla="*/ 288 w 288"/>
                <a:gd name="T7" fmla="*/ 64 h 5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512">
                  <a:moveTo>
                    <a:pt x="0" y="448"/>
                  </a:moveTo>
                  <a:cubicBezTo>
                    <a:pt x="104" y="480"/>
                    <a:pt x="208" y="512"/>
                    <a:pt x="240" y="448"/>
                  </a:cubicBezTo>
                  <a:cubicBezTo>
                    <a:pt x="272" y="384"/>
                    <a:pt x="184" y="128"/>
                    <a:pt x="192" y="64"/>
                  </a:cubicBezTo>
                  <a:cubicBezTo>
                    <a:pt x="200" y="0"/>
                    <a:pt x="244" y="32"/>
                    <a:pt x="288" y="64"/>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8" name="Freeform 36"/>
            <p:cNvSpPr>
              <a:spLocks/>
            </p:cNvSpPr>
            <p:nvPr/>
          </p:nvSpPr>
          <p:spPr bwMode="auto">
            <a:xfrm>
              <a:off x="3648" y="1632"/>
              <a:ext cx="480" cy="336"/>
            </a:xfrm>
            <a:custGeom>
              <a:avLst/>
              <a:gdLst>
                <a:gd name="T0" fmla="*/ 0 w 480"/>
                <a:gd name="T1" fmla="*/ 336 h 336"/>
                <a:gd name="T2" fmla="*/ 384 w 480"/>
                <a:gd name="T3" fmla="*/ 144 h 336"/>
                <a:gd name="T4" fmla="*/ 480 w 480"/>
                <a:gd name="T5" fmla="*/ 48 h 336"/>
                <a:gd name="T6" fmla="*/ 384 w 480"/>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336">
                  <a:moveTo>
                    <a:pt x="0" y="336"/>
                  </a:moveTo>
                  <a:cubicBezTo>
                    <a:pt x="152" y="264"/>
                    <a:pt x="304" y="192"/>
                    <a:pt x="384" y="144"/>
                  </a:cubicBezTo>
                  <a:cubicBezTo>
                    <a:pt x="464" y="96"/>
                    <a:pt x="480" y="72"/>
                    <a:pt x="480" y="48"/>
                  </a:cubicBezTo>
                  <a:cubicBezTo>
                    <a:pt x="480" y="24"/>
                    <a:pt x="432" y="12"/>
                    <a:pt x="384"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1749" name="Group 37"/>
          <p:cNvGrpSpPr>
            <a:grpSpLocks/>
          </p:cNvGrpSpPr>
          <p:nvPr/>
        </p:nvGrpSpPr>
        <p:grpSpPr bwMode="auto">
          <a:xfrm>
            <a:off x="914400" y="4572000"/>
            <a:ext cx="6934200" cy="603250"/>
            <a:chOff x="576" y="3216"/>
            <a:chExt cx="4368" cy="380"/>
          </a:xfrm>
        </p:grpSpPr>
        <p:sp>
          <p:nvSpPr>
            <p:cNvPr id="99354" name="Rectangle 38"/>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段描述符</a:t>
              </a:r>
              <a:r>
                <a:rPr lang="en-US" altLang="zh-CN" sz="2400" dirty="0">
                  <a:solidFill>
                    <a:srgbClr val="FF0000"/>
                  </a:solidFill>
                  <a:sym typeface="Symbol" panose="05050102010706020507" pitchFamily="18" charset="2"/>
                </a:rPr>
                <a:t>: LDT(GDT)</a:t>
              </a:r>
              <a:r>
                <a:rPr lang="zh-CN" altLang="en-US" sz="2400" dirty="0">
                  <a:solidFill>
                    <a:srgbClr val="FF0000"/>
                  </a:solidFill>
                  <a:sym typeface="Symbol" panose="05050102010706020507" pitchFamily="18" charset="2"/>
                </a:rPr>
                <a:t>中的表项</a:t>
              </a:r>
            </a:p>
          </p:txBody>
        </p:sp>
        <p:pic>
          <p:nvPicPr>
            <p:cNvPr id="99355" name="Picture 3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1752" name="Group 40"/>
          <p:cNvGrpSpPr>
            <a:grpSpLocks/>
          </p:cNvGrpSpPr>
          <p:nvPr/>
        </p:nvGrpSpPr>
        <p:grpSpPr bwMode="auto">
          <a:xfrm>
            <a:off x="533400" y="5257800"/>
            <a:ext cx="8458200" cy="1219200"/>
            <a:chOff x="336" y="3312"/>
            <a:chExt cx="5328" cy="768"/>
          </a:xfrm>
        </p:grpSpPr>
        <p:sp>
          <p:nvSpPr>
            <p:cNvPr id="99334" name="Rectangle 41"/>
            <p:cNvSpPr>
              <a:spLocks noChangeArrowheads="1"/>
            </p:cNvSpPr>
            <p:nvPr/>
          </p:nvSpPr>
          <p:spPr bwMode="auto">
            <a:xfrm>
              <a:off x="556" y="3696"/>
              <a:ext cx="2471"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35" name="Text Box 42"/>
            <p:cNvSpPr txBox="1">
              <a:spLocks noChangeArrowheads="1"/>
            </p:cNvSpPr>
            <p:nvPr/>
          </p:nvSpPr>
          <p:spPr bwMode="auto">
            <a:xfrm>
              <a:off x="995" y="3762"/>
              <a:ext cx="15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dirty="0"/>
                <a:t>段基址</a:t>
              </a:r>
              <a:r>
                <a:rPr lang="en-US" altLang="zh-CN" sz="2000" dirty="0"/>
                <a:t>15..0</a:t>
              </a:r>
            </a:p>
          </p:txBody>
        </p:sp>
        <p:sp>
          <p:nvSpPr>
            <p:cNvPr id="99336" name="Rectangle 43"/>
            <p:cNvSpPr>
              <a:spLocks noChangeArrowheads="1"/>
            </p:cNvSpPr>
            <p:nvPr/>
          </p:nvSpPr>
          <p:spPr bwMode="auto">
            <a:xfrm>
              <a:off x="3027" y="3696"/>
              <a:ext cx="2417"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37" name="Text Box 44"/>
            <p:cNvSpPr txBox="1">
              <a:spLocks noChangeArrowheads="1"/>
            </p:cNvSpPr>
            <p:nvPr/>
          </p:nvSpPr>
          <p:spPr bwMode="auto">
            <a:xfrm>
              <a:off x="2863" y="3762"/>
              <a:ext cx="24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段限长</a:t>
              </a:r>
              <a:r>
                <a:rPr lang="en-US" altLang="zh-CN" sz="2000"/>
                <a:t>15..0</a:t>
              </a:r>
            </a:p>
          </p:txBody>
        </p:sp>
        <p:sp>
          <p:nvSpPr>
            <p:cNvPr id="99338" name="Text Box 45"/>
            <p:cNvSpPr txBox="1">
              <a:spLocks noChangeArrowheads="1"/>
            </p:cNvSpPr>
            <p:nvPr/>
          </p:nvSpPr>
          <p:spPr bwMode="auto">
            <a:xfrm>
              <a:off x="336" y="3782"/>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99339" name="Text Box 46"/>
            <p:cNvSpPr txBox="1">
              <a:spLocks noChangeArrowheads="1"/>
            </p:cNvSpPr>
            <p:nvPr/>
          </p:nvSpPr>
          <p:spPr bwMode="auto">
            <a:xfrm>
              <a:off x="336" y="3398"/>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a:t>
              </a:r>
            </a:p>
          </p:txBody>
        </p:sp>
        <p:sp>
          <p:nvSpPr>
            <p:cNvPr id="99340" name="Rectangle 47"/>
            <p:cNvSpPr>
              <a:spLocks noChangeArrowheads="1"/>
            </p:cNvSpPr>
            <p:nvPr/>
          </p:nvSpPr>
          <p:spPr bwMode="auto">
            <a:xfrm>
              <a:off x="556" y="3312"/>
              <a:ext cx="1028"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1" name="Text Box 48"/>
            <p:cNvSpPr txBox="1">
              <a:spLocks noChangeArrowheads="1"/>
            </p:cNvSpPr>
            <p:nvPr/>
          </p:nvSpPr>
          <p:spPr bwMode="auto">
            <a:xfrm>
              <a:off x="535" y="3378"/>
              <a:ext cx="15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段基址</a:t>
              </a:r>
              <a:r>
                <a:rPr lang="en-US" altLang="zh-CN" sz="2000"/>
                <a:t>31..24</a:t>
              </a:r>
            </a:p>
          </p:txBody>
        </p:sp>
        <p:sp>
          <p:nvSpPr>
            <p:cNvPr id="99342" name="Rectangle 49"/>
            <p:cNvSpPr>
              <a:spLocks noChangeArrowheads="1"/>
            </p:cNvSpPr>
            <p:nvPr/>
          </p:nvSpPr>
          <p:spPr bwMode="auto">
            <a:xfrm>
              <a:off x="4181" y="3312"/>
              <a:ext cx="1263"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3" name="Text Box 50"/>
            <p:cNvSpPr txBox="1">
              <a:spLocks noChangeArrowheads="1"/>
            </p:cNvSpPr>
            <p:nvPr/>
          </p:nvSpPr>
          <p:spPr bwMode="auto">
            <a:xfrm>
              <a:off x="3961" y="3378"/>
              <a:ext cx="17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段基址</a:t>
              </a:r>
              <a:r>
                <a:rPr lang="en-US" altLang="zh-CN" sz="2000"/>
                <a:t>23..16</a:t>
              </a:r>
            </a:p>
          </p:txBody>
        </p:sp>
        <p:sp>
          <p:nvSpPr>
            <p:cNvPr id="99344" name="Rectangle 51"/>
            <p:cNvSpPr>
              <a:spLocks noChangeArrowheads="1"/>
            </p:cNvSpPr>
            <p:nvPr/>
          </p:nvSpPr>
          <p:spPr bwMode="auto">
            <a:xfrm>
              <a:off x="3027" y="3312"/>
              <a:ext cx="165"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5" name="Rectangle 52"/>
            <p:cNvSpPr>
              <a:spLocks noChangeArrowheads="1"/>
            </p:cNvSpPr>
            <p:nvPr/>
          </p:nvSpPr>
          <p:spPr bwMode="auto">
            <a:xfrm>
              <a:off x="3192" y="3312"/>
              <a:ext cx="385"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6" name="Rectangle 53"/>
            <p:cNvSpPr>
              <a:spLocks noChangeArrowheads="1"/>
            </p:cNvSpPr>
            <p:nvPr/>
          </p:nvSpPr>
          <p:spPr bwMode="auto">
            <a:xfrm>
              <a:off x="3577" y="3312"/>
              <a:ext cx="604"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7" name="Rectangle 54"/>
            <p:cNvSpPr>
              <a:spLocks noChangeArrowheads="1"/>
            </p:cNvSpPr>
            <p:nvPr/>
          </p:nvSpPr>
          <p:spPr bwMode="auto">
            <a:xfrm>
              <a:off x="2064" y="3312"/>
              <a:ext cx="963"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8" name="Text Box 55"/>
            <p:cNvSpPr txBox="1">
              <a:spLocks noChangeArrowheads="1"/>
            </p:cNvSpPr>
            <p:nvPr/>
          </p:nvSpPr>
          <p:spPr bwMode="auto">
            <a:xfrm>
              <a:off x="2001" y="337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段限长</a:t>
              </a:r>
              <a:r>
                <a:rPr lang="en-US" altLang="zh-CN" sz="2000"/>
                <a:t>19..16</a:t>
              </a:r>
            </a:p>
          </p:txBody>
        </p:sp>
        <p:sp>
          <p:nvSpPr>
            <p:cNvPr id="99349" name="Rectangle 56"/>
            <p:cNvSpPr>
              <a:spLocks noChangeArrowheads="1"/>
            </p:cNvSpPr>
            <p:nvPr/>
          </p:nvSpPr>
          <p:spPr bwMode="auto">
            <a:xfrm>
              <a:off x="1584" y="3312"/>
              <a:ext cx="144"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50" name="Text Box 57"/>
            <p:cNvSpPr txBox="1">
              <a:spLocks noChangeArrowheads="1"/>
            </p:cNvSpPr>
            <p:nvPr/>
          </p:nvSpPr>
          <p:spPr bwMode="auto">
            <a:xfrm>
              <a:off x="2808" y="3398"/>
              <a:ext cx="6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P</a:t>
              </a:r>
            </a:p>
          </p:txBody>
        </p:sp>
        <p:sp>
          <p:nvSpPr>
            <p:cNvPr id="99351" name="Text Box 58"/>
            <p:cNvSpPr txBox="1">
              <a:spLocks noChangeArrowheads="1"/>
            </p:cNvSpPr>
            <p:nvPr/>
          </p:nvSpPr>
          <p:spPr bwMode="auto">
            <a:xfrm>
              <a:off x="3082" y="3389"/>
              <a:ext cx="6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DPL</a:t>
              </a:r>
            </a:p>
          </p:txBody>
        </p:sp>
        <p:sp>
          <p:nvSpPr>
            <p:cNvPr id="99352" name="Text Box 59"/>
            <p:cNvSpPr txBox="1">
              <a:spLocks noChangeArrowheads="1"/>
            </p:cNvSpPr>
            <p:nvPr/>
          </p:nvSpPr>
          <p:spPr bwMode="auto">
            <a:xfrm>
              <a:off x="1353" y="3390"/>
              <a:ext cx="6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G</a:t>
              </a:r>
            </a:p>
          </p:txBody>
        </p:sp>
        <p:sp>
          <p:nvSpPr>
            <p:cNvPr id="99353" name="Rectangle 60"/>
            <p:cNvSpPr>
              <a:spLocks noChangeArrowheads="1"/>
            </p:cNvSpPr>
            <p:nvPr/>
          </p:nvSpPr>
          <p:spPr bwMode="auto">
            <a:xfrm>
              <a:off x="1728" y="3312"/>
              <a:ext cx="336"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Tree>
    <p:extLst>
      <p:ext uri="{BB962C8B-B14F-4D97-AF65-F5344CB8AC3E}">
        <p14:creationId xmlns:p14="http://schemas.microsoft.com/office/powerpoint/2010/main" val="1492320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71715"/>
                                        </p:tgtEl>
                                        <p:attrNameLst>
                                          <p:attrName>style.visibility</p:attrName>
                                        </p:attrNameLst>
                                      </p:cBhvr>
                                      <p:to>
                                        <p:strVal val="visible"/>
                                      </p:to>
                                    </p:set>
                                    <p:animEffect transition="in" filter="dissolve">
                                      <p:cBhvr>
                                        <p:cTn id="7" dur="500"/>
                                        <p:tgtEl>
                                          <p:spTgt spid="371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71749"/>
                                        </p:tgtEl>
                                        <p:attrNameLst>
                                          <p:attrName>style.visibility</p:attrName>
                                        </p:attrNameLst>
                                      </p:cBhvr>
                                      <p:to>
                                        <p:strVal val="visible"/>
                                      </p:to>
                                    </p:set>
                                    <p:animEffect transition="in" filter="dissolve">
                                      <p:cBhvr>
                                        <p:cTn id="12" dur="500"/>
                                        <p:tgtEl>
                                          <p:spTgt spid="3717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71752"/>
                                        </p:tgtEl>
                                        <p:attrNameLst>
                                          <p:attrName>style.visibility</p:attrName>
                                        </p:attrNameLst>
                                      </p:cBhvr>
                                      <p:to>
                                        <p:strVal val="visible"/>
                                      </p:to>
                                    </p:set>
                                    <p:animEffect transition="in" filter="dissolve">
                                      <p:cBhvr>
                                        <p:cTn id="17" dur="500"/>
                                        <p:tgtEl>
                                          <p:spTgt spid="37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  </a:t>
            </a:r>
            <a:r>
              <a:rPr lang="en-US" altLang="zh-CN" smtClean="0">
                <a:sym typeface="Symbol" panose="05050102010706020507" pitchFamily="18" charset="2"/>
              </a:rPr>
              <a:t>LDT</a:t>
            </a:r>
            <a:r>
              <a:rPr lang="zh-CN" altLang="en-US" smtClean="0">
                <a:sym typeface="Symbol" panose="05050102010706020507" pitchFamily="18" charset="2"/>
              </a:rPr>
              <a:t>、</a:t>
            </a:r>
            <a:r>
              <a:rPr lang="en-US" altLang="zh-CN" smtClean="0">
                <a:sym typeface="Symbol" panose="05050102010706020507" pitchFamily="18" charset="2"/>
              </a:rPr>
              <a:t>GDT</a:t>
            </a:r>
            <a:endParaRPr lang="zh-CN" altLang="zh-CN" smtClean="0">
              <a:sym typeface="Symbol" panose="05050102010706020507" pitchFamily="18" charset="2"/>
            </a:endParaRPr>
          </a:p>
        </p:txBody>
      </p:sp>
      <p:grpSp>
        <p:nvGrpSpPr>
          <p:cNvPr id="371749" name="Group 37"/>
          <p:cNvGrpSpPr>
            <a:grpSpLocks/>
          </p:cNvGrpSpPr>
          <p:nvPr/>
        </p:nvGrpSpPr>
        <p:grpSpPr bwMode="auto">
          <a:xfrm>
            <a:off x="892175" y="1066800"/>
            <a:ext cx="6934200" cy="603250"/>
            <a:chOff x="576" y="3216"/>
            <a:chExt cx="4368" cy="380"/>
          </a:xfrm>
        </p:grpSpPr>
        <p:sp>
          <p:nvSpPr>
            <p:cNvPr id="101384" name="Rectangle 38"/>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段描述符</a:t>
              </a:r>
              <a:r>
                <a:rPr lang="en-US" altLang="zh-CN" sz="2400" dirty="0">
                  <a:solidFill>
                    <a:srgbClr val="FF0000"/>
                  </a:solidFill>
                  <a:sym typeface="Symbol" panose="05050102010706020507" pitchFamily="18" charset="2"/>
                </a:rPr>
                <a:t>: </a:t>
              </a:r>
              <a:r>
                <a:rPr lang="en-US" altLang="zh-CN" sz="2400" dirty="0" err="1">
                  <a:solidFill>
                    <a:srgbClr val="FF0000"/>
                  </a:solidFill>
                  <a:sym typeface="Symbol" panose="05050102010706020507" pitchFamily="18" charset="2"/>
                </a:rPr>
                <a:t>LDT</a:t>
              </a:r>
              <a:r>
                <a:rPr lang="en-US" altLang="zh-CN" sz="2400" dirty="0">
                  <a:solidFill>
                    <a:srgbClr val="FF0000"/>
                  </a:solidFill>
                  <a:sym typeface="Symbol" panose="05050102010706020507" pitchFamily="18" charset="2"/>
                </a:rPr>
                <a:t>(</a:t>
              </a:r>
              <a:r>
                <a:rPr lang="en-US" altLang="zh-CN" sz="2400" dirty="0" err="1">
                  <a:solidFill>
                    <a:srgbClr val="FF0000"/>
                  </a:solidFill>
                  <a:sym typeface="Symbol" panose="05050102010706020507" pitchFamily="18" charset="2"/>
                </a:rPr>
                <a:t>GDT</a:t>
              </a:r>
              <a:r>
                <a:rPr lang="en-US" altLang="zh-CN" sz="2400" dirty="0">
                  <a:solidFill>
                    <a:srgbClr val="FF0000"/>
                  </a:solidFill>
                  <a:sym typeface="Symbol" panose="05050102010706020507" pitchFamily="18" charset="2"/>
                </a:rPr>
                <a:t>)</a:t>
              </a:r>
              <a:r>
                <a:rPr lang="zh-CN" altLang="en-US" sz="2400" dirty="0">
                  <a:solidFill>
                    <a:srgbClr val="FF0000"/>
                  </a:solidFill>
                  <a:sym typeface="Symbol" panose="05050102010706020507" pitchFamily="18" charset="2"/>
                </a:rPr>
                <a:t>中的表项</a:t>
              </a:r>
            </a:p>
          </p:txBody>
        </p:sp>
        <p:pic>
          <p:nvPicPr>
            <p:cNvPr id="101385" name="Picture 3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381" name="Picture 30" descr="http://img.blog.csdn.net/20141001142133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609725"/>
            <a:ext cx="80581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31" descr="mhtml:file://F:\科研工作\工作\教学\操作系统课件-曲明成\2016上课\操作系统\内存管理参考\GDT（全居描述符表）和LDT（局部描述符表）%20-%20在雨一方%20-%20博客频道%20-%20CSDN_NET.mht!http://img.blog.csdn.net/20141001142631125"/>
          <p:cNvPicPr>
            <a:picLocks noChangeAspect="1" noChangeArrowheads="1"/>
          </p:cNvPicPr>
          <p:nvPr/>
        </p:nvPicPr>
        <p:blipFill rotWithShape="1">
          <a:blip r:embed="rId5">
            <a:extLst>
              <a:ext uri="{28A0092B-C50C-407E-A947-70E740481C1C}">
                <a14:useLocalDpi xmlns:a14="http://schemas.microsoft.com/office/drawing/2010/main" val="0"/>
              </a:ext>
            </a:extLst>
          </a:blip>
          <a:srcRect r="14766"/>
          <a:stretch/>
        </p:blipFill>
        <p:spPr bwMode="auto">
          <a:xfrm>
            <a:off x="22802" y="3457430"/>
            <a:ext cx="43434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Picture 33" descr="mhtml:file://F:\科研工作\工作\教学\操作系统课件-曲明成\2016上课\操作系统\内存管理参考\GDT（全居描述符表）和LDT（局部描述符表）%20-%20在雨一方%20-%20博客频道%20-%20CSDN_NET.mht!http://img.blog.csdn.net/20141001142815407"/>
          <p:cNvPicPr>
            <a:picLocks noChangeAspect="1" noChangeArrowheads="1"/>
          </p:cNvPicPr>
          <p:nvPr/>
        </p:nvPicPr>
        <p:blipFill rotWithShape="1">
          <a:blip r:embed="rId6">
            <a:extLst>
              <a:ext uri="{28A0092B-C50C-407E-A947-70E740481C1C}">
                <a14:useLocalDpi xmlns:a14="http://schemas.microsoft.com/office/drawing/2010/main" val="0"/>
              </a:ext>
            </a:extLst>
          </a:blip>
          <a:srcRect l="5390" r="13902"/>
          <a:stretch/>
        </p:blipFill>
        <p:spPr bwMode="auto">
          <a:xfrm>
            <a:off x="4523509" y="3895725"/>
            <a:ext cx="4343401"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9433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71749"/>
                                        </p:tgtEl>
                                        <p:attrNameLst>
                                          <p:attrName>style.visibility</p:attrName>
                                        </p:attrNameLst>
                                      </p:cBhvr>
                                      <p:to>
                                        <p:strVal val="visible"/>
                                      </p:to>
                                    </p:set>
                                    <p:animEffect transition="in" filter="dissolve">
                                      <p:cBhvr>
                                        <p:cTn id="7" dur="500"/>
                                        <p:tgtEl>
                                          <p:spTgt spid="37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内容占位符 2"/>
          <p:cNvSpPr>
            <a:spLocks noGrp="1"/>
          </p:cNvSpPr>
          <p:nvPr>
            <p:ph sz="half" idx="1"/>
          </p:nvPr>
        </p:nvSpPr>
        <p:spPr>
          <a:xfrm>
            <a:off x="609600" y="1295400"/>
            <a:ext cx="8153400" cy="4525963"/>
          </a:xfrm>
        </p:spPr>
        <p:txBody>
          <a:bodyPr/>
          <a:lstStyle/>
          <a:p>
            <a:r>
              <a:rPr lang="zh-CN" altLang="zh-CN" dirty="0" smtClean="0"/>
              <a:t>全局描述符表（</a:t>
            </a:r>
            <a:r>
              <a:rPr lang="en-US" altLang="zh-CN" dirty="0" smtClean="0"/>
              <a:t>Global Descriptor Table</a:t>
            </a:r>
            <a:r>
              <a:rPr lang="zh-CN" altLang="zh-CN" dirty="0" smtClean="0"/>
              <a:t>）</a:t>
            </a:r>
          </a:p>
          <a:p>
            <a:r>
              <a:rPr lang="en-US" altLang="zh-CN" b="0" dirty="0" err="1" smtClean="0"/>
              <a:t>GDT</a:t>
            </a:r>
            <a:r>
              <a:rPr lang="zh-CN" altLang="zh-CN" b="0" dirty="0" smtClean="0"/>
              <a:t>指向</a:t>
            </a:r>
            <a:r>
              <a:rPr lang="en-US" altLang="zh-CN" b="0" dirty="0" err="1" smtClean="0"/>
              <a:t>LDT</a:t>
            </a:r>
            <a:r>
              <a:rPr lang="en-US" altLang="zh-CN" b="0" dirty="0" smtClean="0"/>
              <a:t>\</a:t>
            </a:r>
            <a:r>
              <a:rPr lang="en-US" altLang="zh-CN" b="0" dirty="0" err="1" smtClean="0"/>
              <a:t>TSS</a:t>
            </a:r>
            <a:r>
              <a:rPr lang="zh-CN" altLang="en-US" b="0" dirty="0" smtClean="0"/>
              <a:t>段描述符表入口地址</a:t>
            </a:r>
            <a:endParaRPr lang="zh-CN" altLang="zh-CN" b="0" dirty="0" smtClean="0"/>
          </a:p>
          <a:p>
            <a:r>
              <a:rPr lang="en-US" altLang="zh-CN" b="0" dirty="0" err="1"/>
              <a:t>GDT</a:t>
            </a:r>
            <a:r>
              <a:rPr lang="zh-CN" altLang="zh-CN" b="0" dirty="0"/>
              <a:t>记录</a:t>
            </a:r>
            <a:r>
              <a:rPr lang="en-US" altLang="zh-CN" b="0" dirty="0"/>
              <a:t>OS</a:t>
            </a:r>
            <a:r>
              <a:rPr lang="zh-CN" altLang="zh-CN" b="0" dirty="0"/>
              <a:t>使用的内存区域的</a:t>
            </a:r>
            <a:r>
              <a:rPr lang="zh-CN" altLang="zh-CN" b="0" dirty="0" smtClean="0"/>
              <a:t>段</a:t>
            </a:r>
            <a:r>
              <a:rPr lang="zh-CN" altLang="en-US" b="0" dirty="0" smtClean="0"/>
              <a:t>信息</a:t>
            </a:r>
            <a:endParaRPr lang="zh-CN" altLang="zh-CN" b="0" dirty="0"/>
          </a:p>
          <a:p>
            <a:r>
              <a:rPr lang="en-US" altLang="zh-CN" b="0" dirty="0" err="1" smtClean="0"/>
              <a:t>GDT</a:t>
            </a:r>
            <a:r>
              <a:rPr lang="zh-CN" altLang="zh-CN" b="0" dirty="0" smtClean="0"/>
              <a:t>对所有进程均可用</a:t>
            </a:r>
          </a:p>
          <a:p>
            <a:r>
              <a:rPr lang="zh-CN" altLang="zh-CN" b="0" dirty="0" smtClean="0"/>
              <a:t>整个系统只定义一个</a:t>
            </a:r>
            <a:r>
              <a:rPr lang="en-US" altLang="zh-CN" b="0" dirty="0" smtClean="0"/>
              <a:t>GDT</a:t>
            </a:r>
            <a:r>
              <a:rPr lang="zh-CN" altLang="zh-CN" b="0" dirty="0" smtClean="0"/>
              <a:t>，其中存放有允许多个进程共同访问的那些段的描述符。</a:t>
            </a:r>
            <a:endParaRPr lang="en-US" altLang="zh-CN" b="0" dirty="0" smtClean="0"/>
          </a:p>
          <a:p>
            <a:r>
              <a:rPr lang="en-US" altLang="zh-CN" b="0" dirty="0" smtClean="0"/>
              <a:t>GDT</a:t>
            </a:r>
            <a:r>
              <a:rPr lang="zh-CN" altLang="en-US" b="0" dirty="0" smtClean="0"/>
              <a:t>位置</a:t>
            </a:r>
            <a:r>
              <a:rPr lang="zh-CN" altLang="zh-CN" b="0" dirty="0" smtClean="0"/>
              <a:t>由</a:t>
            </a:r>
            <a:r>
              <a:rPr lang="en-US" altLang="zh-CN" b="0" dirty="0"/>
              <a:t>CPU</a:t>
            </a:r>
            <a:r>
              <a:rPr lang="zh-CN" altLang="zh-CN" b="0" dirty="0" smtClean="0"/>
              <a:t>的</a:t>
            </a:r>
            <a:r>
              <a:rPr lang="en-US" altLang="zh-CN" b="0" dirty="0" smtClean="0"/>
              <a:t>GDTR</a:t>
            </a:r>
            <a:r>
              <a:rPr lang="zh-CN" altLang="zh-CN" b="0" dirty="0"/>
              <a:t>寄存器指出。</a:t>
            </a:r>
            <a:endParaRPr lang="zh-CN" altLang="en-US" b="0" dirty="0"/>
          </a:p>
          <a:p>
            <a:endParaRPr lang="zh-CN" altLang="zh-CN" b="0" dirty="0" smtClean="0"/>
          </a:p>
          <a:p>
            <a:endParaRPr lang="zh-CN" altLang="en-US" dirty="0" smtClean="0"/>
          </a:p>
        </p:txBody>
      </p:sp>
      <p:sp>
        <p:nvSpPr>
          <p:cNvPr id="94211"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a:t>
            </a:r>
            <a:endParaRPr lang="zh-CN" altLang="zh-CN" smtClean="0">
              <a:sym typeface="Symbol" panose="05050102010706020507" pitchFamily="18" charset="2"/>
            </a:endParaRPr>
          </a:p>
        </p:txBody>
      </p:sp>
    </p:spTree>
    <p:extLst>
      <p:ext uri="{BB962C8B-B14F-4D97-AF65-F5344CB8AC3E}">
        <p14:creationId xmlns:p14="http://schemas.microsoft.com/office/powerpoint/2010/main" val="1707803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p:cNvSpPr>
            <a:spLocks noGrp="1"/>
          </p:cNvSpPr>
          <p:nvPr>
            <p:ph sz="half" idx="1"/>
          </p:nvPr>
        </p:nvSpPr>
        <p:spPr>
          <a:xfrm>
            <a:off x="609600" y="1295400"/>
            <a:ext cx="8153400" cy="4525963"/>
          </a:xfrm>
        </p:spPr>
        <p:txBody>
          <a:bodyPr/>
          <a:lstStyle/>
          <a:p>
            <a:r>
              <a:rPr lang="zh-CN" altLang="zh-CN" sz="2400" dirty="0" smtClean="0"/>
              <a:t>局部描述符表（</a:t>
            </a:r>
            <a:r>
              <a:rPr lang="en-US" altLang="zh-CN" sz="2400" dirty="0" smtClean="0"/>
              <a:t>Local Descriptor Table</a:t>
            </a:r>
            <a:r>
              <a:rPr lang="zh-CN" altLang="zh-CN" sz="2400" dirty="0" smtClean="0"/>
              <a:t>）：</a:t>
            </a:r>
          </a:p>
          <a:p>
            <a:r>
              <a:rPr lang="zh-CN" altLang="zh-CN" sz="2400" dirty="0" smtClean="0"/>
              <a:t>每个进程的局部空间的所有段描述符集中存放在一张表中，这张表为该进程的局部描述符表（</a:t>
            </a:r>
            <a:r>
              <a:rPr lang="en-US" altLang="zh-CN" sz="2400" dirty="0" err="1" smtClean="0"/>
              <a:t>LDT</a:t>
            </a:r>
            <a:r>
              <a:rPr lang="zh-CN" altLang="zh-CN" sz="2400" dirty="0" smtClean="0"/>
              <a:t>）。</a:t>
            </a:r>
          </a:p>
          <a:p>
            <a:r>
              <a:rPr lang="zh-CN" altLang="zh-CN" sz="2400" dirty="0" smtClean="0"/>
              <a:t>每个进程的</a:t>
            </a:r>
            <a:r>
              <a:rPr lang="en-US" altLang="zh-CN" sz="2400" dirty="0" smtClean="0"/>
              <a:t>LDT</a:t>
            </a:r>
            <a:r>
              <a:rPr lang="zh-CN" altLang="zh-CN" sz="2400" dirty="0" smtClean="0"/>
              <a:t>也将它看成是一个段</a:t>
            </a:r>
            <a:r>
              <a:rPr lang="en-US" altLang="zh-CN" sz="2400" dirty="0" smtClean="0"/>
              <a:t>,</a:t>
            </a:r>
            <a:r>
              <a:rPr lang="zh-CN" altLang="zh-CN" sz="2400" dirty="0" smtClean="0"/>
              <a:t>因此也需要一个段描述符来给出其在内存的基址、长度等信息，称为</a:t>
            </a:r>
            <a:r>
              <a:rPr lang="en-US" altLang="zh-CN" sz="2400" dirty="0" err="1" smtClean="0"/>
              <a:t>LDT</a:t>
            </a:r>
            <a:r>
              <a:rPr lang="zh-CN" altLang="zh-CN" sz="2400" dirty="0" smtClean="0"/>
              <a:t>描述符，存放在</a:t>
            </a:r>
            <a:r>
              <a:rPr lang="en-US" altLang="zh-CN" sz="2400" dirty="0" err="1" smtClean="0"/>
              <a:t>GDT</a:t>
            </a:r>
            <a:r>
              <a:rPr lang="zh-CN" altLang="zh-CN" sz="2400" dirty="0" smtClean="0"/>
              <a:t>中。</a:t>
            </a:r>
          </a:p>
          <a:p>
            <a:r>
              <a:rPr lang="zh-CN" altLang="zh-CN" sz="2400" dirty="0" smtClean="0"/>
              <a:t>当前正在执行的进程，其在</a:t>
            </a:r>
            <a:r>
              <a:rPr lang="en-US" altLang="zh-CN" sz="2400" dirty="0" err="1" smtClean="0"/>
              <a:t>GDT</a:t>
            </a:r>
            <a:r>
              <a:rPr lang="zh-CN" altLang="zh-CN" sz="2400" dirty="0" smtClean="0"/>
              <a:t>中的</a:t>
            </a:r>
            <a:r>
              <a:rPr lang="en-US" altLang="zh-CN" sz="2400" dirty="0" err="1" smtClean="0"/>
              <a:t>LDT</a:t>
            </a:r>
            <a:r>
              <a:rPr lang="zh-CN" altLang="zh-CN" sz="2400" dirty="0" smtClean="0"/>
              <a:t>描述符位置，由</a:t>
            </a:r>
            <a:r>
              <a:rPr lang="en-US" altLang="zh-CN" sz="2400" dirty="0" smtClean="0"/>
              <a:t>CPU</a:t>
            </a:r>
            <a:r>
              <a:rPr lang="zh-CN" altLang="zh-CN" sz="2400" dirty="0" smtClean="0"/>
              <a:t>的</a:t>
            </a:r>
            <a:r>
              <a:rPr lang="en-US" altLang="zh-CN" sz="2400" dirty="0" err="1" smtClean="0"/>
              <a:t>LDTR</a:t>
            </a:r>
            <a:r>
              <a:rPr lang="zh-CN" altLang="zh-CN" sz="2400" dirty="0" smtClean="0"/>
              <a:t>寄存器指出。</a:t>
            </a:r>
            <a:endParaRPr lang="zh-CN" altLang="en-US" sz="2400" dirty="0" smtClean="0"/>
          </a:p>
        </p:txBody>
      </p:sp>
      <p:sp>
        <p:nvSpPr>
          <p:cNvPr id="95235"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a:t>
            </a:r>
            <a:endParaRPr lang="zh-CN" altLang="zh-CN" smtClean="0">
              <a:sym typeface="Symbol" panose="05050102010706020507" pitchFamily="18" charset="2"/>
            </a:endParaRPr>
          </a:p>
        </p:txBody>
      </p:sp>
    </p:spTree>
    <p:extLst>
      <p:ext uri="{BB962C8B-B14F-4D97-AF65-F5344CB8AC3E}">
        <p14:creationId xmlns:p14="http://schemas.microsoft.com/office/powerpoint/2010/main" val="149441933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28600" y="1219200"/>
            <a:ext cx="8458200" cy="5181600"/>
          </a:xfrm>
        </p:spPr>
        <p:txBody>
          <a:bodyPr/>
          <a:lstStyle/>
          <a:p>
            <a:pPr>
              <a:defRPr/>
            </a:pPr>
            <a:r>
              <a:rPr lang="en-US" altLang="zh-CN" sz="2400" dirty="0"/>
              <a:t>4.</a:t>
            </a:r>
            <a:r>
              <a:rPr lang="zh-CN" altLang="zh-CN" sz="2400" dirty="0"/>
              <a:t>任务状态段（</a:t>
            </a:r>
            <a:r>
              <a:rPr lang="en-US" altLang="zh-CN" sz="2400" dirty="0"/>
              <a:t>Task State Segment</a:t>
            </a:r>
            <a:r>
              <a:rPr lang="zh-CN" altLang="zh-CN" sz="2400" dirty="0"/>
              <a:t>）：</a:t>
            </a:r>
          </a:p>
          <a:p>
            <a:pPr>
              <a:defRPr/>
            </a:pPr>
            <a:r>
              <a:rPr lang="zh-CN" altLang="zh-CN" sz="2400" dirty="0"/>
              <a:t>每个任务都有一个任务状态段</a:t>
            </a:r>
            <a:r>
              <a:rPr lang="en-US" altLang="zh-CN" sz="2400" dirty="0"/>
              <a:t>TSS</a:t>
            </a:r>
            <a:r>
              <a:rPr lang="zh-CN" altLang="zh-CN" sz="2400" dirty="0"/>
              <a:t>，描述任务状态段的描述符称为</a:t>
            </a:r>
            <a:r>
              <a:rPr lang="en-US" altLang="zh-CN" sz="2400" dirty="0"/>
              <a:t>TSS</a:t>
            </a:r>
            <a:r>
              <a:rPr lang="zh-CN" altLang="zh-CN" sz="2400" dirty="0" smtClean="0"/>
              <a:t>描述符</a:t>
            </a:r>
            <a:endParaRPr lang="en-US" altLang="zh-CN" sz="2400" dirty="0"/>
          </a:p>
          <a:p>
            <a:pPr>
              <a:defRPr/>
            </a:pPr>
            <a:r>
              <a:rPr lang="zh-CN" altLang="zh-CN" sz="2400" dirty="0" smtClean="0"/>
              <a:t>所有</a:t>
            </a:r>
            <a:r>
              <a:rPr lang="zh-CN" altLang="zh-CN" sz="2400" dirty="0"/>
              <a:t>任务的</a:t>
            </a:r>
            <a:r>
              <a:rPr lang="en-US" altLang="zh-CN" sz="2400" dirty="0"/>
              <a:t>TSS</a:t>
            </a:r>
            <a:r>
              <a:rPr lang="zh-CN" altLang="zh-CN" sz="2400" dirty="0"/>
              <a:t>描述符均被存放在</a:t>
            </a:r>
            <a:r>
              <a:rPr lang="en-US" altLang="zh-CN" sz="2400" dirty="0"/>
              <a:t>GDT</a:t>
            </a:r>
            <a:r>
              <a:rPr lang="zh-CN" altLang="zh-CN" sz="2400" dirty="0"/>
              <a:t>中。</a:t>
            </a:r>
          </a:p>
          <a:p>
            <a:pPr>
              <a:defRPr/>
            </a:pPr>
            <a:r>
              <a:rPr lang="zh-CN" altLang="zh-CN" sz="2400" dirty="0"/>
              <a:t>系统可通过</a:t>
            </a:r>
            <a:r>
              <a:rPr lang="en-US" altLang="zh-CN" sz="2400" dirty="0"/>
              <a:t>TR</a:t>
            </a:r>
            <a:r>
              <a:rPr lang="zh-CN" altLang="zh-CN" sz="2400" dirty="0"/>
              <a:t>寄存器在</a:t>
            </a:r>
            <a:r>
              <a:rPr lang="en-US" altLang="zh-CN" sz="2400" dirty="0"/>
              <a:t>GDT</a:t>
            </a:r>
            <a:r>
              <a:rPr lang="zh-CN" altLang="zh-CN" sz="2400" dirty="0"/>
              <a:t>中找到正在执行的任务的</a:t>
            </a:r>
            <a:r>
              <a:rPr lang="en-US" altLang="zh-CN" sz="2400" dirty="0"/>
              <a:t>TSS</a:t>
            </a:r>
            <a:r>
              <a:rPr lang="zh-CN" altLang="zh-CN" sz="2400" dirty="0"/>
              <a:t>描述符，从而找到相应任务的</a:t>
            </a:r>
            <a:r>
              <a:rPr lang="en-US" altLang="zh-CN" sz="2400" dirty="0"/>
              <a:t>TSS</a:t>
            </a:r>
            <a:r>
              <a:rPr lang="zh-CN" altLang="zh-CN" sz="2400" dirty="0"/>
              <a:t>。</a:t>
            </a:r>
          </a:p>
          <a:p>
            <a:pPr>
              <a:defRPr/>
            </a:pPr>
            <a:r>
              <a:rPr lang="zh-CN" altLang="zh-CN" sz="2400" dirty="0"/>
              <a:t>任务状态段</a:t>
            </a:r>
            <a:r>
              <a:rPr lang="en-US" altLang="zh-CN" sz="2400" dirty="0"/>
              <a:t>TSS</a:t>
            </a:r>
            <a:r>
              <a:rPr lang="zh-CN" altLang="zh-CN" sz="2400" dirty="0"/>
              <a:t>中包含：</a:t>
            </a:r>
          </a:p>
          <a:p>
            <a:pPr>
              <a:defRPr/>
            </a:pPr>
            <a:r>
              <a:rPr lang="en-US" altLang="zh-CN" sz="2400" dirty="0" smtClean="0"/>
              <a:t>1</a:t>
            </a:r>
            <a:r>
              <a:rPr lang="en-US" altLang="zh-CN" sz="2400" dirty="0"/>
              <a:t>.</a:t>
            </a:r>
            <a:r>
              <a:rPr lang="zh-CN" altLang="zh-CN" sz="2400" dirty="0"/>
              <a:t>任务的</a:t>
            </a:r>
            <a:r>
              <a:rPr lang="en-US" altLang="zh-CN" sz="2400" dirty="0"/>
              <a:t>CPU</a:t>
            </a:r>
            <a:r>
              <a:rPr lang="zh-CN" altLang="zh-CN" sz="2400" dirty="0"/>
              <a:t>现场（通用寄存器、段选择寄存器、指令指针、标志寄存器等）；</a:t>
            </a:r>
          </a:p>
          <a:p>
            <a:pPr>
              <a:defRPr/>
            </a:pPr>
            <a:r>
              <a:rPr lang="en-US" altLang="zh-CN" sz="2400" dirty="0" smtClean="0"/>
              <a:t>2</a:t>
            </a:r>
            <a:r>
              <a:rPr lang="en-US" altLang="zh-CN" sz="2400" dirty="0"/>
              <a:t>.</a:t>
            </a:r>
            <a:r>
              <a:rPr lang="zh-CN" altLang="zh-CN" sz="2400" dirty="0"/>
              <a:t>特权级分别为</a:t>
            </a:r>
            <a:r>
              <a:rPr lang="en-US" altLang="zh-CN" sz="2400" dirty="0"/>
              <a:t>0</a:t>
            </a:r>
            <a:r>
              <a:rPr lang="zh-CN" altLang="zh-CN" sz="2400" dirty="0"/>
              <a:t>、</a:t>
            </a:r>
            <a:r>
              <a:rPr lang="en-US" altLang="zh-CN" sz="2400" dirty="0"/>
              <a:t>1</a:t>
            </a:r>
            <a:r>
              <a:rPr lang="zh-CN" altLang="zh-CN" sz="2400" dirty="0"/>
              <a:t>、</a:t>
            </a:r>
            <a:r>
              <a:rPr lang="en-US" altLang="zh-CN" sz="2400" dirty="0"/>
              <a:t>2</a:t>
            </a:r>
            <a:r>
              <a:rPr lang="zh-CN" altLang="zh-CN" sz="2400" dirty="0"/>
              <a:t>时的堆栈段选择符和栈顶指针；</a:t>
            </a:r>
          </a:p>
          <a:p>
            <a:pPr>
              <a:defRPr/>
            </a:pPr>
            <a:r>
              <a:rPr lang="en-US" altLang="zh-CN" sz="2400" dirty="0" smtClean="0"/>
              <a:t>3</a:t>
            </a:r>
            <a:r>
              <a:rPr lang="en-US" altLang="zh-CN" sz="2400" dirty="0"/>
              <a:t>.</a:t>
            </a:r>
            <a:r>
              <a:rPr lang="zh-CN" altLang="zh-CN" sz="2400" dirty="0"/>
              <a:t>该任务被调用时，前一个任务</a:t>
            </a:r>
            <a:r>
              <a:rPr lang="en-US" altLang="zh-CN" sz="2400" dirty="0"/>
              <a:t>TSS</a:t>
            </a:r>
            <a:r>
              <a:rPr lang="zh-CN" altLang="zh-CN" sz="2400" dirty="0"/>
              <a:t>的返回连接选择符；</a:t>
            </a:r>
          </a:p>
          <a:p>
            <a:pPr>
              <a:defRPr/>
            </a:pPr>
            <a:r>
              <a:rPr lang="en-US" altLang="zh-CN" sz="2400" dirty="0" smtClean="0"/>
              <a:t>4.I/O</a:t>
            </a:r>
            <a:r>
              <a:rPr lang="zh-CN" altLang="zh-CN" sz="2400" dirty="0"/>
              <a:t>允许位图等。</a:t>
            </a:r>
          </a:p>
          <a:p>
            <a:pPr marL="0" indent="0">
              <a:buFont typeface="Wingdings" panose="05000000000000000000" pitchFamily="2" charset="2"/>
              <a:buNone/>
              <a:defRPr/>
            </a:pPr>
            <a:endParaRPr lang="zh-CN" altLang="en-US" sz="2400" dirty="0"/>
          </a:p>
        </p:txBody>
      </p:sp>
      <p:sp>
        <p:nvSpPr>
          <p:cNvPr id="97283" name="Rectangle 2"/>
          <p:cNvSpPr>
            <a:spLocks noGrp="1" noChangeArrowheads="1"/>
          </p:cNvSpPr>
          <p:nvPr>
            <p:ph type="title"/>
          </p:nvPr>
        </p:nvSpPr>
        <p:spPr>
          <a:xfrm>
            <a:off x="381000" y="304800"/>
            <a:ext cx="8229600" cy="676275"/>
          </a:xfrm>
        </p:spPr>
        <p:txBody>
          <a:bodyPr/>
          <a:lstStyle/>
          <a:p>
            <a:pPr eaLnBrk="1" hangingPunct="1"/>
            <a:r>
              <a:rPr lang="en-US" altLang="zh-CN" dirty="0" smtClean="0">
                <a:sym typeface="Symbol" panose="05050102010706020507" pitchFamily="18" charset="2"/>
              </a:rPr>
              <a:t>Intel </a:t>
            </a:r>
            <a:r>
              <a:rPr lang="en-US" altLang="zh-CN" dirty="0" err="1" smtClean="0">
                <a:sym typeface="Symbol" panose="05050102010706020507" pitchFamily="18" charset="2"/>
              </a:rPr>
              <a:t>x86</a:t>
            </a:r>
            <a:r>
              <a:rPr lang="zh-CN" altLang="en-US" dirty="0" smtClean="0">
                <a:sym typeface="Symbol" panose="05050102010706020507" pitchFamily="18" charset="2"/>
              </a:rPr>
              <a:t>的分段硬件</a:t>
            </a:r>
            <a:endParaRPr lang="zh-CN" altLang="zh-CN" dirty="0" smtClean="0">
              <a:sym typeface="Symbol" panose="05050102010706020507" pitchFamily="18" charset="2"/>
            </a:endParaRPr>
          </a:p>
        </p:txBody>
      </p:sp>
    </p:spTree>
    <p:extLst>
      <p:ext uri="{BB962C8B-B14F-4D97-AF65-F5344CB8AC3E}">
        <p14:creationId xmlns:p14="http://schemas.microsoft.com/office/powerpoint/2010/main" val="3371357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现在还是程序，不是进程</a:t>
            </a:r>
          </a:p>
        </p:txBody>
      </p:sp>
      <p:graphicFrame>
        <p:nvGraphicFramePr>
          <p:cNvPr id="14339" name="Object 3"/>
          <p:cNvGraphicFramePr>
            <a:graphicFrameLocks noGrp="1" noChangeAspect="1"/>
          </p:cNvGraphicFramePr>
          <p:nvPr>
            <p:ph sz="half" idx="2"/>
          </p:nvPr>
        </p:nvGraphicFramePr>
        <p:xfrm>
          <a:off x="7989888" y="0"/>
          <a:ext cx="1154112" cy="1219200"/>
        </p:xfrm>
        <a:graphic>
          <a:graphicData uri="http://schemas.openxmlformats.org/presentationml/2006/ole">
            <mc:AlternateContent xmlns:mc="http://schemas.openxmlformats.org/markup-compatibility/2006">
              <mc:Choice xmlns:v="urn:schemas-microsoft-com:vml" Requires="v">
                <p:oleObj spid="_x0000_s14543" name="剪辑" r:id="rId3" imgW="2166845" imgH="2287575" progId="MS_ClipArt_Gallery.2">
                  <p:embed/>
                </p:oleObj>
              </mc:Choice>
              <mc:Fallback>
                <p:oleObj name="剪辑" r:id="rId3" imgW="2166845" imgH="2287575" progId="MS_ClipArt_Gallery.2">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888" y="0"/>
                        <a:ext cx="1154112"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0" name="Group 4"/>
          <p:cNvGrpSpPr>
            <a:grpSpLocks/>
          </p:cNvGrpSpPr>
          <p:nvPr/>
        </p:nvGrpSpPr>
        <p:grpSpPr bwMode="auto">
          <a:xfrm>
            <a:off x="14288" y="1270000"/>
            <a:ext cx="3109912" cy="5130800"/>
            <a:chOff x="9" y="800"/>
            <a:chExt cx="1959" cy="3232"/>
          </a:xfrm>
        </p:grpSpPr>
        <p:sp>
          <p:nvSpPr>
            <p:cNvPr id="14361" name="Rectangle 5"/>
            <p:cNvSpPr>
              <a:spLocks noChangeArrowheads="1"/>
            </p:cNvSpPr>
            <p:nvPr/>
          </p:nvSpPr>
          <p:spPr bwMode="auto">
            <a:xfrm>
              <a:off x="393" y="816"/>
              <a:ext cx="1575" cy="3216"/>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62" name="Text Box 6"/>
            <p:cNvSpPr txBox="1">
              <a:spLocks noChangeArrowheads="1"/>
            </p:cNvSpPr>
            <p:nvPr/>
          </p:nvSpPr>
          <p:spPr bwMode="auto">
            <a:xfrm>
              <a:off x="336" y="800"/>
              <a:ext cx="1545" cy="3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a:t>_entry: </a:t>
              </a:r>
              <a:r>
                <a:rPr lang="en-US" altLang="zh-CN" sz="2000">
                  <a:solidFill>
                    <a:srgbClr val="FF0000"/>
                  </a:solidFill>
                </a:rPr>
                <a:t>//</a:t>
              </a:r>
              <a:r>
                <a:rPr lang="zh-CN" altLang="en-US" sz="2000">
                  <a:solidFill>
                    <a:srgbClr val="FF0000"/>
                  </a:solidFill>
                </a:rPr>
                <a:t>入口地址</a:t>
              </a:r>
            </a:p>
            <a:p>
              <a:pPr eaLnBrk="1" hangingPunct="1">
                <a:buClrTx/>
                <a:buSzTx/>
                <a:buFontTx/>
                <a:buNone/>
              </a:pPr>
              <a:r>
                <a:rPr lang="zh-CN" altLang="en-US" sz="2000"/>
                <a:t>    </a:t>
              </a:r>
              <a:r>
                <a:rPr lang="en-US" altLang="zh-CN" sz="2000"/>
                <a:t>call </a:t>
              </a:r>
              <a:r>
                <a:rPr lang="en-US" altLang="zh-CN" sz="2000">
                  <a:solidFill>
                    <a:srgbClr val="FF0000"/>
                  </a:solidFill>
                </a:rPr>
                <a:t>40</a:t>
              </a:r>
            </a:p>
            <a:p>
              <a:pPr eaLnBrk="1" hangingPunct="1">
                <a:buClrTx/>
                <a:buSzTx/>
                <a:buFontTx/>
                <a:buNone/>
              </a:pPr>
              <a:r>
                <a:rPr lang="en-US" altLang="zh-CN" sz="2000"/>
                <a:t>_main:</a:t>
              </a:r>
            </a:p>
            <a:p>
              <a:pPr eaLnBrk="1" hangingPunct="1">
                <a:buClrTx/>
                <a:buSzTx/>
                <a:buFontTx/>
                <a:buNone/>
              </a:pPr>
              <a:r>
                <a:rPr lang="en-US" altLang="zh-CN" sz="2000"/>
                <a:t>    mov [</a:t>
              </a:r>
              <a:r>
                <a:rPr lang="en-US" altLang="zh-CN" sz="2000">
                  <a:solidFill>
                    <a:srgbClr val="FF0000"/>
                  </a:solidFill>
                </a:rPr>
                <a:t>300</a:t>
              </a:r>
              <a:r>
                <a:rPr lang="en-US" altLang="zh-CN" sz="2000"/>
                <a:t>],  0</a:t>
              </a:r>
            </a:p>
            <a:p>
              <a:pPr eaLnBrk="1" hangingPunct="1">
                <a:spcBef>
                  <a:spcPct val="0"/>
                </a:spcBef>
                <a:buClrTx/>
                <a:buSzTx/>
                <a:buFontTx/>
                <a:buNone/>
              </a:pPr>
              <a:r>
                <a:rPr lang="en-US" altLang="zh-CN" sz="2000"/>
                <a:t>1:</a:t>
              </a:r>
            </a:p>
            <a:p>
              <a:pPr eaLnBrk="1" hangingPunct="1">
                <a:spcBef>
                  <a:spcPct val="0"/>
                </a:spcBef>
                <a:buClrTx/>
                <a:buSzTx/>
                <a:buFontTx/>
                <a:buNone/>
              </a:pPr>
              <a:r>
                <a:rPr lang="en-US" altLang="zh-CN" sz="2000"/>
                <a:t>    j&gt; </a:t>
              </a:r>
              <a:r>
                <a:rPr lang="en-US" altLang="zh-CN" sz="2000">
                  <a:solidFill>
                    <a:srgbClr val="FF0000"/>
                  </a:solidFill>
                </a:rPr>
                <a:t>80</a:t>
              </a:r>
              <a:r>
                <a:rPr lang="en-US" altLang="zh-CN" sz="2000"/>
                <a:t>, [_i], [_to]</a:t>
              </a:r>
            </a:p>
            <a:p>
              <a:pPr eaLnBrk="1" hangingPunct="1">
                <a:spcBef>
                  <a:spcPct val="0"/>
                </a:spcBef>
                <a:buClrTx/>
                <a:buSzTx/>
                <a:buFontTx/>
                <a:buNone/>
              </a:pPr>
              <a:r>
                <a:rPr lang="en-US" altLang="zh-CN" sz="2000"/>
                <a:t>2:</a:t>
              </a:r>
            </a:p>
            <a:p>
              <a:pPr eaLnBrk="1" hangingPunct="1">
                <a:spcBef>
                  <a:spcPct val="0"/>
                </a:spcBef>
                <a:buClrTx/>
                <a:buSzTx/>
                <a:buFontTx/>
                <a:buNone/>
              </a:pPr>
              <a:r>
                <a:rPr lang="en-US" altLang="zh-CN" sz="2000"/>
                <a:t>    call </a:t>
              </a:r>
              <a:r>
                <a:rPr lang="en-US" altLang="zh-CN" sz="2000">
                  <a:solidFill>
                    <a:srgbClr val="FF0000"/>
                  </a:solidFill>
                </a:rPr>
                <a:t>100</a:t>
              </a:r>
            </a:p>
            <a:p>
              <a:pPr eaLnBrk="1" hangingPunct="1">
                <a:spcBef>
                  <a:spcPct val="0"/>
                </a:spcBef>
                <a:buClrTx/>
                <a:buSzTx/>
                <a:buFontTx/>
                <a:buNone/>
              </a:pPr>
              <a:r>
                <a:rPr lang="en-US" altLang="zh-CN" sz="2000"/>
                <a:t>    ret  </a:t>
              </a:r>
            </a:p>
            <a:p>
              <a:pPr eaLnBrk="1" hangingPunct="1">
                <a:spcBef>
                  <a:spcPct val="0"/>
                </a:spcBef>
                <a:buClrTx/>
                <a:buSzTx/>
                <a:buFontTx/>
                <a:buNone/>
              </a:pPr>
              <a:endParaRPr lang="en-US" altLang="zh-CN" sz="2000"/>
            </a:p>
            <a:p>
              <a:pPr eaLnBrk="1" hangingPunct="1">
                <a:spcBef>
                  <a:spcPct val="0"/>
                </a:spcBef>
                <a:buClrTx/>
                <a:buSzTx/>
                <a:buFontTx/>
                <a:buNone/>
              </a:pPr>
              <a:r>
                <a:rPr lang="en-US" altLang="zh-CN" sz="2000"/>
                <a:t>_printf: </a:t>
              </a:r>
            </a:p>
            <a:p>
              <a:pPr eaLnBrk="1" hangingPunct="1">
                <a:spcBef>
                  <a:spcPct val="0"/>
                </a:spcBef>
                <a:buClrTx/>
                <a:buSzTx/>
                <a:buFontTx/>
                <a:buNone/>
              </a:pPr>
              <a:r>
                <a:rPr lang="en-US" altLang="zh-CN" sz="2000"/>
                <a:t>     …</a:t>
              </a:r>
            </a:p>
            <a:p>
              <a:pPr eaLnBrk="1" hangingPunct="1">
                <a:spcBef>
                  <a:spcPct val="0"/>
                </a:spcBef>
                <a:buClrTx/>
                <a:buSzTx/>
                <a:buFontTx/>
                <a:buNone/>
              </a:pPr>
              <a:endParaRPr lang="en-US" altLang="zh-CN" sz="2000" b="0"/>
            </a:p>
            <a:p>
              <a:pPr eaLnBrk="1" hangingPunct="1">
                <a:spcBef>
                  <a:spcPct val="0"/>
                </a:spcBef>
                <a:buClrTx/>
                <a:buSzTx/>
                <a:buFontTx/>
                <a:buNone/>
              </a:pPr>
              <a:r>
                <a:rPr lang="en-US" altLang="zh-CN" sz="2000" b="0"/>
                <a:t>     </a:t>
              </a:r>
              <a:r>
                <a:rPr lang="en-US" altLang="zh-CN" sz="2000"/>
                <a:t>…</a:t>
              </a:r>
            </a:p>
            <a:p>
              <a:pPr eaLnBrk="1" hangingPunct="1">
                <a:spcBef>
                  <a:spcPct val="0"/>
                </a:spcBef>
                <a:buClrTx/>
                <a:buSzTx/>
                <a:buFontTx/>
                <a:buNone/>
              </a:pPr>
              <a:r>
                <a:rPr lang="en-US" altLang="zh-CN" sz="2000"/>
                <a:t>_sum:  .int  0</a:t>
              </a:r>
              <a:r>
                <a:rPr lang="en-US" altLang="zh-CN" sz="2000" b="0"/>
                <a:t> </a:t>
              </a:r>
            </a:p>
          </p:txBody>
        </p:sp>
        <p:sp>
          <p:nvSpPr>
            <p:cNvPr id="14363" name="Text Box 7"/>
            <p:cNvSpPr txBox="1">
              <a:spLocks noChangeArrowheads="1"/>
            </p:cNvSpPr>
            <p:nvPr/>
          </p:nvSpPr>
          <p:spPr bwMode="auto">
            <a:xfrm>
              <a:off x="144" y="80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4364" name="Text Box 8"/>
            <p:cNvSpPr txBox="1">
              <a:spLocks noChangeArrowheads="1"/>
            </p:cNvSpPr>
            <p:nvPr/>
          </p:nvSpPr>
          <p:spPr bwMode="auto">
            <a:xfrm>
              <a:off x="96" y="127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4365" name="Text Box 9"/>
            <p:cNvSpPr txBox="1">
              <a:spLocks noChangeArrowheads="1"/>
            </p:cNvSpPr>
            <p:nvPr/>
          </p:nvSpPr>
          <p:spPr bwMode="auto">
            <a:xfrm>
              <a:off x="96" y="206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4366" name="Text Box 10"/>
            <p:cNvSpPr txBox="1">
              <a:spLocks noChangeArrowheads="1"/>
            </p:cNvSpPr>
            <p:nvPr/>
          </p:nvSpPr>
          <p:spPr bwMode="auto">
            <a:xfrm>
              <a:off x="9" y="288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a:t>
              </a:r>
            </a:p>
          </p:txBody>
        </p:sp>
        <p:sp>
          <p:nvSpPr>
            <p:cNvPr id="14367" name="Text Box 11"/>
            <p:cNvSpPr txBox="1">
              <a:spLocks noChangeArrowheads="1"/>
            </p:cNvSpPr>
            <p:nvPr/>
          </p:nvSpPr>
          <p:spPr bwMode="auto">
            <a:xfrm>
              <a:off x="9" y="364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300</a:t>
              </a:r>
            </a:p>
          </p:txBody>
        </p:sp>
      </p:grpSp>
      <p:sp>
        <p:nvSpPr>
          <p:cNvPr id="319500" name="Rectangle 12"/>
          <p:cNvSpPr>
            <a:spLocks noChangeArrowheads="1"/>
          </p:cNvSpPr>
          <p:nvPr/>
        </p:nvSpPr>
        <p:spPr bwMode="auto">
          <a:xfrm>
            <a:off x="3962400" y="3200400"/>
            <a:ext cx="1143000" cy="990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loader</a:t>
            </a:r>
          </a:p>
        </p:txBody>
      </p:sp>
      <p:sp>
        <p:nvSpPr>
          <p:cNvPr id="319501" name="Line 13"/>
          <p:cNvSpPr>
            <a:spLocks noChangeShapeType="1"/>
          </p:cNvSpPr>
          <p:nvPr/>
        </p:nvSpPr>
        <p:spPr bwMode="auto">
          <a:xfrm>
            <a:off x="3200400" y="3733800"/>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502" name="Line 14"/>
          <p:cNvSpPr>
            <a:spLocks noChangeShapeType="1"/>
          </p:cNvSpPr>
          <p:nvPr/>
        </p:nvSpPr>
        <p:spPr bwMode="auto">
          <a:xfrm>
            <a:off x="5181600" y="3733800"/>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9503" name="Group 15"/>
          <p:cNvGrpSpPr>
            <a:grpSpLocks/>
          </p:cNvGrpSpPr>
          <p:nvPr/>
        </p:nvGrpSpPr>
        <p:grpSpPr bwMode="auto">
          <a:xfrm>
            <a:off x="5851525" y="1447800"/>
            <a:ext cx="2987675" cy="4860925"/>
            <a:chOff x="3686" y="912"/>
            <a:chExt cx="1882" cy="3062"/>
          </a:xfrm>
        </p:grpSpPr>
        <p:sp>
          <p:nvSpPr>
            <p:cNvPr id="14345" name="Rectangle 16"/>
            <p:cNvSpPr>
              <a:spLocks noChangeArrowheads="1"/>
            </p:cNvSpPr>
            <p:nvPr/>
          </p:nvSpPr>
          <p:spPr bwMode="auto">
            <a:xfrm>
              <a:off x="4124" y="2496"/>
              <a:ext cx="1440" cy="1200"/>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46" name="Text Box 17"/>
            <p:cNvSpPr txBox="1">
              <a:spLocks noChangeArrowheads="1"/>
            </p:cNvSpPr>
            <p:nvPr/>
          </p:nvSpPr>
          <p:spPr bwMode="auto">
            <a:xfrm>
              <a:off x="4080" y="3024"/>
              <a:ext cx="1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buClrTx/>
                <a:buSzTx/>
                <a:buFontTx/>
                <a:buNone/>
              </a:pPr>
              <a:r>
                <a:rPr lang="en-US" altLang="zh-CN" sz="2400">
                  <a:solidFill>
                    <a:srgbClr val="FF0000"/>
                  </a:solidFill>
                  <a:latin typeface="Tahoma" panose="020B0604030504040204" pitchFamily="34" charset="0"/>
                </a:rPr>
                <a:t>code</a:t>
              </a:r>
            </a:p>
          </p:txBody>
        </p:sp>
        <p:sp>
          <p:nvSpPr>
            <p:cNvPr id="14347" name="Rectangle 18"/>
            <p:cNvSpPr>
              <a:spLocks noChangeArrowheads="1"/>
            </p:cNvSpPr>
            <p:nvPr/>
          </p:nvSpPr>
          <p:spPr bwMode="auto">
            <a:xfrm>
              <a:off x="4124" y="1968"/>
              <a:ext cx="1440" cy="52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48" name="Rectangle 19"/>
            <p:cNvSpPr>
              <a:spLocks noChangeArrowheads="1"/>
            </p:cNvSpPr>
            <p:nvPr/>
          </p:nvSpPr>
          <p:spPr bwMode="auto">
            <a:xfrm>
              <a:off x="4124" y="960"/>
              <a:ext cx="1440" cy="52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49" name="Rectangle 20"/>
            <p:cNvSpPr>
              <a:spLocks noChangeArrowheads="1"/>
            </p:cNvSpPr>
            <p:nvPr/>
          </p:nvSpPr>
          <p:spPr bwMode="auto">
            <a:xfrm>
              <a:off x="4124" y="1632"/>
              <a:ext cx="1440"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50" name="Rectangle 21"/>
            <p:cNvSpPr>
              <a:spLocks noChangeArrowheads="1"/>
            </p:cNvSpPr>
            <p:nvPr/>
          </p:nvSpPr>
          <p:spPr bwMode="auto">
            <a:xfrm>
              <a:off x="4124" y="1344"/>
              <a:ext cx="1440" cy="336"/>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51" name="Line 22"/>
            <p:cNvSpPr>
              <a:spLocks noChangeShapeType="1"/>
            </p:cNvSpPr>
            <p:nvPr/>
          </p:nvSpPr>
          <p:spPr bwMode="auto">
            <a:xfrm>
              <a:off x="4604" y="134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2" name="Line 23"/>
            <p:cNvSpPr>
              <a:spLocks noChangeShapeType="1"/>
            </p:cNvSpPr>
            <p:nvPr/>
          </p:nvSpPr>
          <p:spPr bwMode="auto">
            <a:xfrm flipV="1">
              <a:off x="5036" y="1488"/>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3" name="Rectangle 24"/>
            <p:cNvSpPr>
              <a:spLocks noChangeArrowheads="1"/>
            </p:cNvSpPr>
            <p:nvPr/>
          </p:nvSpPr>
          <p:spPr bwMode="auto">
            <a:xfrm>
              <a:off x="3696" y="3504"/>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0000</a:t>
              </a:r>
            </a:p>
          </p:txBody>
        </p:sp>
        <p:sp>
          <p:nvSpPr>
            <p:cNvPr id="14354" name="Rectangle 25"/>
            <p:cNvSpPr>
              <a:spLocks noChangeArrowheads="1"/>
            </p:cNvSpPr>
            <p:nvPr/>
          </p:nvSpPr>
          <p:spPr bwMode="auto">
            <a:xfrm>
              <a:off x="3792" y="912"/>
              <a:ext cx="3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ffff</a:t>
              </a:r>
            </a:p>
          </p:txBody>
        </p:sp>
        <p:sp>
          <p:nvSpPr>
            <p:cNvPr id="14355" name="Text Box 26"/>
            <p:cNvSpPr txBox="1">
              <a:spLocks noChangeArrowheads="1"/>
            </p:cNvSpPr>
            <p:nvPr/>
          </p:nvSpPr>
          <p:spPr bwMode="auto">
            <a:xfrm>
              <a:off x="4128" y="2112"/>
              <a:ext cx="1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buClrTx/>
                <a:buSzTx/>
                <a:buFontTx/>
                <a:buNone/>
              </a:pPr>
              <a:r>
                <a:rPr lang="en-US" altLang="zh-CN" sz="2400">
                  <a:solidFill>
                    <a:srgbClr val="FF0000"/>
                  </a:solidFill>
                  <a:latin typeface="Tahoma" panose="020B0604030504040204" pitchFamily="34" charset="0"/>
                </a:rPr>
                <a:t>data</a:t>
              </a:r>
            </a:p>
          </p:txBody>
        </p:sp>
        <p:sp>
          <p:nvSpPr>
            <p:cNvPr id="14356" name="Text Box 27"/>
            <p:cNvSpPr txBox="1">
              <a:spLocks noChangeArrowheads="1"/>
            </p:cNvSpPr>
            <p:nvPr/>
          </p:nvSpPr>
          <p:spPr bwMode="auto">
            <a:xfrm>
              <a:off x="4128" y="1680"/>
              <a:ext cx="1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buClrTx/>
                <a:buSzTx/>
                <a:buFontTx/>
                <a:buNone/>
              </a:pPr>
              <a:r>
                <a:rPr lang="en-US" altLang="zh-CN" sz="2400">
                  <a:solidFill>
                    <a:srgbClr val="FF0000"/>
                  </a:solidFill>
                  <a:latin typeface="Tahoma" panose="020B0604030504040204" pitchFamily="34" charset="0"/>
                </a:rPr>
                <a:t>heap</a:t>
              </a:r>
            </a:p>
          </p:txBody>
        </p:sp>
        <p:sp>
          <p:nvSpPr>
            <p:cNvPr id="14357" name="Text Box 28"/>
            <p:cNvSpPr txBox="1">
              <a:spLocks noChangeArrowheads="1"/>
            </p:cNvSpPr>
            <p:nvPr/>
          </p:nvSpPr>
          <p:spPr bwMode="auto">
            <a:xfrm>
              <a:off x="4131" y="1008"/>
              <a:ext cx="1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buClrTx/>
                <a:buSzTx/>
                <a:buFontTx/>
                <a:buNone/>
              </a:pPr>
              <a:r>
                <a:rPr lang="en-US" altLang="zh-CN" sz="2400">
                  <a:solidFill>
                    <a:srgbClr val="FF0000"/>
                  </a:solidFill>
                  <a:latin typeface="Tahoma" panose="020B0604030504040204" pitchFamily="34" charset="0"/>
                </a:rPr>
                <a:t>stack</a:t>
              </a:r>
            </a:p>
          </p:txBody>
        </p:sp>
        <p:sp>
          <p:nvSpPr>
            <p:cNvPr id="14358" name="Line 29"/>
            <p:cNvSpPr>
              <a:spLocks noChangeShapeType="1"/>
            </p:cNvSpPr>
            <p:nvPr/>
          </p:nvSpPr>
          <p:spPr bwMode="auto">
            <a:xfrm flipV="1">
              <a:off x="3984" y="1296"/>
              <a:ext cx="0" cy="206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9" name="Text Box 30"/>
            <p:cNvSpPr txBox="1">
              <a:spLocks noChangeArrowheads="1"/>
            </p:cNvSpPr>
            <p:nvPr/>
          </p:nvSpPr>
          <p:spPr bwMode="auto">
            <a:xfrm>
              <a:off x="3686" y="1680"/>
              <a:ext cx="346"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内存地址</a:t>
              </a:r>
            </a:p>
          </p:txBody>
        </p:sp>
        <p:sp>
          <p:nvSpPr>
            <p:cNvPr id="14360" name="Rectangle 31"/>
            <p:cNvSpPr>
              <a:spLocks noChangeArrowheads="1"/>
            </p:cNvSpPr>
            <p:nvPr/>
          </p:nvSpPr>
          <p:spPr bwMode="auto">
            <a:xfrm>
              <a:off x="4540" y="3686"/>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进程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19501"/>
                                        </p:tgtEl>
                                        <p:attrNameLst>
                                          <p:attrName>style.visibility</p:attrName>
                                        </p:attrNameLst>
                                      </p:cBhvr>
                                      <p:to>
                                        <p:strVal val="visible"/>
                                      </p:to>
                                    </p:set>
                                    <p:anim calcmode="lin" valueType="num">
                                      <p:cBhvr>
                                        <p:cTn id="7" dur="500" fill="hold"/>
                                        <p:tgtEl>
                                          <p:spTgt spid="319501"/>
                                        </p:tgtEl>
                                        <p:attrNameLst>
                                          <p:attrName>ppt_x</p:attrName>
                                        </p:attrNameLst>
                                      </p:cBhvr>
                                      <p:tavLst>
                                        <p:tav tm="0">
                                          <p:val>
                                            <p:strVal val="#ppt_x-#ppt_w/2"/>
                                          </p:val>
                                        </p:tav>
                                        <p:tav tm="100000">
                                          <p:val>
                                            <p:strVal val="#ppt_x"/>
                                          </p:val>
                                        </p:tav>
                                      </p:tavLst>
                                    </p:anim>
                                    <p:anim calcmode="lin" valueType="num">
                                      <p:cBhvr>
                                        <p:cTn id="8" dur="500" fill="hold"/>
                                        <p:tgtEl>
                                          <p:spTgt spid="319501"/>
                                        </p:tgtEl>
                                        <p:attrNameLst>
                                          <p:attrName>ppt_y</p:attrName>
                                        </p:attrNameLst>
                                      </p:cBhvr>
                                      <p:tavLst>
                                        <p:tav tm="0">
                                          <p:val>
                                            <p:strVal val="#ppt_y"/>
                                          </p:val>
                                        </p:tav>
                                        <p:tav tm="100000">
                                          <p:val>
                                            <p:strVal val="#ppt_y"/>
                                          </p:val>
                                        </p:tav>
                                      </p:tavLst>
                                    </p:anim>
                                    <p:anim calcmode="lin" valueType="num">
                                      <p:cBhvr>
                                        <p:cTn id="9" dur="500" fill="hold"/>
                                        <p:tgtEl>
                                          <p:spTgt spid="319501"/>
                                        </p:tgtEl>
                                        <p:attrNameLst>
                                          <p:attrName>ppt_w</p:attrName>
                                        </p:attrNameLst>
                                      </p:cBhvr>
                                      <p:tavLst>
                                        <p:tav tm="0">
                                          <p:val>
                                            <p:fltVal val="0"/>
                                          </p:val>
                                        </p:tav>
                                        <p:tav tm="100000">
                                          <p:val>
                                            <p:strVal val="#ppt_w"/>
                                          </p:val>
                                        </p:tav>
                                      </p:tavLst>
                                    </p:anim>
                                    <p:anim calcmode="lin" valueType="num">
                                      <p:cBhvr>
                                        <p:cTn id="10" dur="500" fill="hold"/>
                                        <p:tgtEl>
                                          <p:spTgt spid="319501"/>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319500"/>
                                        </p:tgtEl>
                                        <p:attrNameLst>
                                          <p:attrName>style.visibility</p:attrName>
                                        </p:attrNameLst>
                                      </p:cBhvr>
                                      <p:to>
                                        <p:strVal val="visible"/>
                                      </p:to>
                                    </p:set>
                                    <p:animEffect transition="in" filter="dissolve">
                                      <p:cBhvr>
                                        <p:cTn id="14" dur="500"/>
                                        <p:tgtEl>
                                          <p:spTgt spid="31950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319502"/>
                                        </p:tgtEl>
                                        <p:attrNameLst>
                                          <p:attrName>style.visibility</p:attrName>
                                        </p:attrNameLst>
                                      </p:cBhvr>
                                      <p:to>
                                        <p:strVal val="visible"/>
                                      </p:to>
                                    </p:set>
                                    <p:anim calcmode="lin" valueType="num">
                                      <p:cBhvr>
                                        <p:cTn id="19" dur="500" fill="hold"/>
                                        <p:tgtEl>
                                          <p:spTgt spid="319502"/>
                                        </p:tgtEl>
                                        <p:attrNameLst>
                                          <p:attrName>ppt_x</p:attrName>
                                        </p:attrNameLst>
                                      </p:cBhvr>
                                      <p:tavLst>
                                        <p:tav tm="0">
                                          <p:val>
                                            <p:strVal val="#ppt_x-#ppt_w/2"/>
                                          </p:val>
                                        </p:tav>
                                        <p:tav tm="100000">
                                          <p:val>
                                            <p:strVal val="#ppt_x"/>
                                          </p:val>
                                        </p:tav>
                                      </p:tavLst>
                                    </p:anim>
                                    <p:anim calcmode="lin" valueType="num">
                                      <p:cBhvr>
                                        <p:cTn id="20" dur="500" fill="hold"/>
                                        <p:tgtEl>
                                          <p:spTgt spid="319502"/>
                                        </p:tgtEl>
                                        <p:attrNameLst>
                                          <p:attrName>ppt_y</p:attrName>
                                        </p:attrNameLst>
                                      </p:cBhvr>
                                      <p:tavLst>
                                        <p:tav tm="0">
                                          <p:val>
                                            <p:strVal val="#ppt_y"/>
                                          </p:val>
                                        </p:tav>
                                        <p:tav tm="100000">
                                          <p:val>
                                            <p:strVal val="#ppt_y"/>
                                          </p:val>
                                        </p:tav>
                                      </p:tavLst>
                                    </p:anim>
                                    <p:anim calcmode="lin" valueType="num">
                                      <p:cBhvr>
                                        <p:cTn id="21" dur="500" fill="hold"/>
                                        <p:tgtEl>
                                          <p:spTgt spid="319502"/>
                                        </p:tgtEl>
                                        <p:attrNameLst>
                                          <p:attrName>ppt_w</p:attrName>
                                        </p:attrNameLst>
                                      </p:cBhvr>
                                      <p:tavLst>
                                        <p:tav tm="0">
                                          <p:val>
                                            <p:fltVal val="0"/>
                                          </p:val>
                                        </p:tav>
                                        <p:tav tm="100000">
                                          <p:val>
                                            <p:strVal val="#ppt_w"/>
                                          </p:val>
                                        </p:tav>
                                      </p:tavLst>
                                    </p:anim>
                                    <p:anim calcmode="lin" valueType="num">
                                      <p:cBhvr>
                                        <p:cTn id="22" dur="500" fill="hold"/>
                                        <p:tgtEl>
                                          <p:spTgt spid="319502"/>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319503"/>
                                        </p:tgtEl>
                                        <p:attrNameLst>
                                          <p:attrName>style.visibility</p:attrName>
                                        </p:attrNameLst>
                                      </p:cBhvr>
                                      <p:to>
                                        <p:strVal val="visible"/>
                                      </p:to>
                                    </p:set>
                                    <p:animEffect transition="in" filter="dissolve">
                                      <p:cBhvr>
                                        <p:cTn id="26" dur="500"/>
                                        <p:tgtEl>
                                          <p:spTgt spid="319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00" grpId="0" animBg="1"/>
      <p:bldP spid="319501" grpId="0" animBg="1"/>
      <p:bldP spid="31950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sym typeface="Symbol" panose="05050102010706020507" pitchFamily="18" charset="2"/>
              </a:rPr>
              <a:t>Intel x86</a:t>
            </a:r>
            <a:r>
              <a:rPr lang="zh-CN" altLang="en-US" dirty="0">
                <a:sym typeface="Symbol" panose="05050102010706020507" pitchFamily="18" charset="2"/>
              </a:rPr>
              <a:t>的分段硬件</a:t>
            </a:r>
            <a:endParaRPr lang="zh-CN" altLang="en-US" dirty="0" smtClean="0"/>
          </a:p>
        </p:txBody>
      </p:sp>
      <p:pic>
        <p:nvPicPr>
          <p:cNvPr id="5"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9649" b="14011"/>
          <a:stretch>
            <a:fillRect/>
          </a:stretch>
        </p:blipFill>
        <p:spPr bwMode="auto">
          <a:xfrm>
            <a:off x="152400" y="1143000"/>
            <a:ext cx="4800600" cy="566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34746" t="26939" r="25790" b="20981"/>
          <a:stretch>
            <a:fillRect/>
          </a:stretch>
        </p:blipFill>
        <p:spPr bwMode="auto">
          <a:xfrm>
            <a:off x="3962400" y="1219200"/>
            <a:ext cx="491490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242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76200" y="990600"/>
            <a:ext cx="9067800" cy="4902420"/>
          </a:xfrm>
          <a:prstGeom prst="rect">
            <a:avLst/>
          </a:prstGeom>
        </p:spPr>
      </p:pic>
      <p:sp>
        <p:nvSpPr>
          <p:cNvPr id="16386" name="标题 1"/>
          <p:cNvSpPr>
            <a:spLocks noGrp="1"/>
          </p:cNvSpPr>
          <p:nvPr>
            <p:ph type="title"/>
          </p:nvPr>
        </p:nvSpPr>
        <p:spPr/>
        <p:txBody>
          <a:bodyPr/>
          <a:lstStyle/>
          <a:p>
            <a:r>
              <a:rPr lang="en-US" altLang="zh-CN" sz="2800" dirty="0" smtClean="0">
                <a:sym typeface="Symbol" panose="05050102010706020507" pitchFamily="18" charset="2"/>
              </a:rPr>
              <a:t>Intel </a:t>
            </a:r>
            <a:r>
              <a:rPr lang="en-US" altLang="zh-CN" sz="2800" dirty="0" err="1" smtClean="0">
                <a:sym typeface="Symbol" panose="05050102010706020507" pitchFamily="18" charset="2"/>
              </a:rPr>
              <a:t>x86</a:t>
            </a:r>
            <a:r>
              <a:rPr lang="zh-CN" altLang="en-US" sz="2800" dirty="0" smtClean="0">
                <a:sym typeface="Symbol" panose="05050102010706020507" pitchFamily="18" charset="2"/>
              </a:rPr>
              <a:t>的分段硬件</a:t>
            </a:r>
            <a:r>
              <a:rPr lang="en-US" altLang="zh-CN" sz="2800" dirty="0" err="1" smtClean="0">
                <a:latin typeface="宋体" panose="02010600030101010101" pitchFamily="2" charset="-122"/>
                <a:ea typeface="宋体" panose="02010600030101010101" pitchFamily="2" charset="-122"/>
              </a:rPr>
              <a:t>linux0.11</a:t>
            </a:r>
            <a:r>
              <a:rPr lang="zh-CN" altLang="en-US" sz="2800" dirty="0" smtClean="0">
                <a:latin typeface="宋体" panose="02010600030101010101" pitchFamily="2" charset="-122"/>
                <a:ea typeface="宋体" panose="02010600030101010101" pitchFamily="2" charset="-122"/>
              </a:rPr>
              <a:t>任务控制块</a:t>
            </a:r>
            <a:endParaRPr lang="zh-CN" altLang="en-US" sz="2800" dirty="0" smtClean="0"/>
          </a:p>
        </p:txBody>
      </p:sp>
      <p:sp>
        <p:nvSpPr>
          <p:cNvPr id="16387" name="内容占位符 2"/>
          <p:cNvSpPr>
            <a:spLocks noGrp="1"/>
          </p:cNvSpPr>
          <p:nvPr>
            <p:ph idx="1"/>
          </p:nvPr>
        </p:nvSpPr>
        <p:spPr>
          <a:xfrm>
            <a:off x="228600" y="1066800"/>
            <a:ext cx="7921625" cy="4525963"/>
          </a:xfrm>
        </p:spPr>
        <p:txBody>
          <a:bodyPr/>
          <a:lstStyle/>
          <a:p>
            <a:endParaRPr lang="zh-CN" altLang="en-US" sz="2000" dirty="0" smtClean="0"/>
          </a:p>
        </p:txBody>
      </p:sp>
      <p:sp>
        <p:nvSpPr>
          <p:cNvPr id="16393" name="矩形 9"/>
          <p:cNvSpPr>
            <a:spLocks noChangeArrowheads="1"/>
          </p:cNvSpPr>
          <p:nvPr/>
        </p:nvSpPr>
        <p:spPr bwMode="auto">
          <a:xfrm>
            <a:off x="76200" y="4724400"/>
            <a:ext cx="8915400" cy="990600"/>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0000"/>
                </a:solidFill>
                <a:latin typeface="Arial" panose="020B0604020202020204" pitchFamily="34" charset="0"/>
                <a:ea typeface="宋体" panose="02010600030101010101" pitchFamily="2" charset="-122"/>
              </a:defRPr>
            </a:lvl1pPr>
            <a:lvl2pPr marL="742950" indent="-285750">
              <a:defRPr sz="2400">
                <a:solidFill>
                  <a:srgbClr val="FF0000"/>
                </a:solidFill>
                <a:latin typeface="Arial" panose="020B0604020202020204" pitchFamily="34" charset="0"/>
                <a:ea typeface="宋体" panose="02010600030101010101" pitchFamily="2" charset="-122"/>
              </a:defRPr>
            </a:lvl2pPr>
            <a:lvl3pPr marL="1143000" indent="-228600">
              <a:defRPr sz="2400">
                <a:solidFill>
                  <a:srgbClr val="FF0000"/>
                </a:solidFill>
                <a:latin typeface="Arial" panose="020B0604020202020204" pitchFamily="34" charset="0"/>
                <a:ea typeface="宋体" panose="02010600030101010101" pitchFamily="2" charset="-122"/>
              </a:defRPr>
            </a:lvl3pPr>
            <a:lvl4pPr marL="1600200" indent="-228600">
              <a:defRPr sz="2400">
                <a:solidFill>
                  <a:srgbClr val="FF0000"/>
                </a:solidFill>
                <a:latin typeface="Arial" panose="020B0604020202020204" pitchFamily="34" charset="0"/>
                <a:ea typeface="宋体" panose="02010600030101010101" pitchFamily="2" charset="-122"/>
              </a:defRPr>
            </a:lvl4pPr>
            <a:lvl5pPr marL="2057400" indent="-228600">
              <a:defRPr sz="2400">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Tree>
    <p:extLst>
      <p:ext uri="{BB962C8B-B14F-4D97-AF65-F5344CB8AC3E}">
        <p14:creationId xmlns:p14="http://schemas.microsoft.com/office/powerpoint/2010/main" val="210810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93"/>
                                        </p:tgtEl>
                                        <p:attrNameLst>
                                          <p:attrName>style.visibility</p:attrName>
                                        </p:attrNameLst>
                                      </p:cBhvr>
                                      <p:to>
                                        <p:strVal val="visible"/>
                                      </p:to>
                                    </p:set>
                                    <p:anim calcmode="lin" valueType="num">
                                      <p:cBhvr additive="base">
                                        <p:cTn id="13" dur="500" fill="hold"/>
                                        <p:tgtEl>
                                          <p:spTgt spid="16393"/>
                                        </p:tgtEl>
                                        <p:attrNameLst>
                                          <p:attrName>ppt_x</p:attrName>
                                        </p:attrNameLst>
                                      </p:cBhvr>
                                      <p:tavLst>
                                        <p:tav tm="0">
                                          <p:val>
                                            <p:strVal val="#ppt_x"/>
                                          </p:val>
                                        </p:tav>
                                        <p:tav tm="100000">
                                          <p:val>
                                            <p:strVal val="#ppt_x"/>
                                          </p:val>
                                        </p:tav>
                                      </p:tavLst>
                                    </p:anim>
                                    <p:anim calcmode="lin" valueType="num">
                                      <p:cBhvr additive="base">
                                        <p:cTn id="14"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en-US" altLang="zh-CN" smtClean="0">
                <a:sym typeface="Symbol" panose="05050102010706020507" pitchFamily="18" charset="2"/>
              </a:rPr>
              <a:t>Intel x86</a:t>
            </a:r>
            <a:r>
              <a:rPr lang="zh-CN" altLang="en-US" smtClean="0">
                <a:sym typeface="Symbol" panose="05050102010706020507" pitchFamily="18" charset="2"/>
              </a:rPr>
              <a:t>的分段硬件  </a:t>
            </a:r>
            <a:r>
              <a:rPr lang="en-US" altLang="zh-CN" smtClean="0">
                <a:sym typeface="Symbol" panose="05050102010706020507" pitchFamily="18" charset="2"/>
              </a:rPr>
              <a:t>LDT</a:t>
            </a:r>
            <a:r>
              <a:rPr lang="zh-CN" altLang="en-US" smtClean="0">
                <a:sym typeface="Symbol" panose="05050102010706020507" pitchFamily="18" charset="2"/>
              </a:rPr>
              <a:t>、</a:t>
            </a:r>
            <a:r>
              <a:rPr lang="en-US" altLang="zh-CN" smtClean="0">
                <a:sym typeface="Symbol" panose="05050102010706020507" pitchFamily="18" charset="2"/>
              </a:rPr>
              <a:t>GDT</a:t>
            </a:r>
            <a:endParaRPr lang="zh-CN" altLang="en-US" smtClean="0"/>
          </a:p>
        </p:txBody>
      </p:sp>
      <p:sp>
        <p:nvSpPr>
          <p:cNvPr id="103427" name="内容占位符 2"/>
          <p:cNvSpPr>
            <a:spLocks noGrp="1"/>
          </p:cNvSpPr>
          <p:nvPr>
            <p:ph sz="half" idx="1"/>
          </p:nvPr>
        </p:nvSpPr>
        <p:spPr/>
        <p:txBody>
          <a:bodyPr/>
          <a:lstStyle/>
          <a:p>
            <a:endParaRPr lang="zh-CN" altLang="en-US" smtClean="0"/>
          </a:p>
        </p:txBody>
      </p:sp>
      <p:sp>
        <p:nvSpPr>
          <p:cNvPr id="103428" name="内容占位符 3"/>
          <p:cNvSpPr>
            <a:spLocks noGrp="1"/>
          </p:cNvSpPr>
          <p:nvPr>
            <p:ph sz="half" idx="2"/>
          </p:nvPr>
        </p:nvSpPr>
        <p:spPr/>
        <p:txBody>
          <a:bodyPr/>
          <a:lstStyle/>
          <a:p>
            <a:endParaRPr lang="zh-CN" altLang="en-US" smtClean="0"/>
          </a:p>
        </p:txBody>
      </p:sp>
      <p:pic>
        <p:nvPicPr>
          <p:cNvPr id="103429" name="Picture 2" descr="mhtml:file://F:\科研工作\工作\教学\操作系统课件-曲明成\2016上课\操作系统\内存管理参考\GDT（全居描述符表）和LDT（局部描述符表）%20-%20在雨一方%20-%20博客频道%20-%20CSDN_NET.mht!http://img.blog.csdn.net/201410011503352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60293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49668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a:t>
            </a:r>
            <a:endParaRPr lang="zh-CN" altLang="zh-CN" smtClean="0">
              <a:sym typeface="Symbol" panose="05050102010706020507" pitchFamily="18" charset="2"/>
            </a:endParaRPr>
          </a:p>
        </p:txBody>
      </p:sp>
      <p:grpSp>
        <p:nvGrpSpPr>
          <p:cNvPr id="369667" name="Group 3"/>
          <p:cNvGrpSpPr>
            <a:grpSpLocks/>
          </p:cNvGrpSpPr>
          <p:nvPr/>
        </p:nvGrpSpPr>
        <p:grpSpPr bwMode="auto">
          <a:xfrm>
            <a:off x="609600" y="1524000"/>
            <a:ext cx="3886200" cy="1676400"/>
            <a:chOff x="1008" y="1008"/>
            <a:chExt cx="2448" cy="1056"/>
          </a:xfrm>
        </p:grpSpPr>
        <p:sp>
          <p:nvSpPr>
            <p:cNvPr id="98321" name="Text Box 4"/>
            <p:cNvSpPr txBox="1">
              <a:spLocks noChangeArrowheads="1"/>
            </p:cNvSpPr>
            <p:nvPr/>
          </p:nvSpPr>
          <p:spPr bwMode="auto">
            <a:xfrm>
              <a:off x="1104" y="1248"/>
              <a:ext cx="816"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选择符</a:t>
              </a:r>
            </a:p>
          </p:txBody>
        </p:sp>
        <p:sp>
          <p:nvSpPr>
            <p:cNvPr id="98322" name="Text Box 5"/>
            <p:cNvSpPr txBox="1">
              <a:spLocks noChangeArrowheads="1"/>
            </p:cNvSpPr>
            <p:nvPr/>
          </p:nvSpPr>
          <p:spPr bwMode="auto">
            <a:xfrm>
              <a:off x="2112" y="1242"/>
              <a:ext cx="960"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偏移值</a:t>
              </a:r>
            </a:p>
          </p:txBody>
        </p:sp>
        <p:sp>
          <p:nvSpPr>
            <p:cNvPr id="98323" name="Text Box 6"/>
            <p:cNvSpPr txBox="1">
              <a:spLocks noChangeArrowheads="1"/>
            </p:cNvSpPr>
            <p:nvPr/>
          </p:nvSpPr>
          <p:spPr bwMode="auto">
            <a:xfrm>
              <a:off x="1920" y="124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a:t>
              </a:r>
            </a:p>
          </p:txBody>
        </p:sp>
        <p:sp>
          <p:nvSpPr>
            <p:cNvPr id="98324" name="AutoShape 7"/>
            <p:cNvSpPr>
              <a:spLocks/>
            </p:cNvSpPr>
            <p:nvPr/>
          </p:nvSpPr>
          <p:spPr bwMode="auto">
            <a:xfrm rot="-5400000">
              <a:off x="1992" y="648"/>
              <a:ext cx="192" cy="1968"/>
            </a:xfrm>
            <a:prstGeom prst="leftBrace">
              <a:avLst>
                <a:gd name="adj1" fmla="val 85417"/>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8325" name="Text Box 8"/>
            <p:cNvSpPr txBox="1">
              <a:spLocks noChangeArrowheads="1"/>
            </p:cNvSpPr>
            <p:nvPr/>
          </p:nvSpPr>
          <p:spPr bwMode="auto">
            <a:xfrm>
              <a:off x="1680" y="1776"/>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逻辑地址</a:t>
              </a:r>
            </a:p>
          </p:txBody>
        </p:sp>
        <p:sp>
          <p:nvSpPr>
            <p:cNvPr id="98326" name="Text Box 9"/>
            <p:cNvSpPr txBox="1">
              <a:spLocks noChangeArrowheads="1"/>
            </p:cNvSpPr>
            <p:nvPr/>
          </p:nvSpPr>
          <p:spPr bwMode="auto">
            <a:xfrm>
              <a:off x="2928"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98327" name="Text Box 10"/>
            <p:cNvSpPr txBox="1">
              <a:spLocks noChangeArrowheads="1"/>
            </p:cNvSpPr>
            <p:nvPr/>
          </p:nvSpPr>
          <p:spPr bwMode="auto">
            <a:xfrm>
              <a:off x="2016"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31</a:t>
              </a:r>
            </a:p>
          </p:txBody>
        </p:sp>
        <p:sp>
          <p:nvSpPr>
            <p:cNvPr id="98328" name="Text Box 11"/>
            <p:cNvSpPr txBox="1">
              <a:spLocks noChangeArrowheads="1"/>
            </p:cNvSpPr>
            <p:nvPr/>
          </p:nvSpPr>
          <p:spPr bwMode="auto">
            <a:xfrm>
              <a:off x="1776"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98329" name="Text Box 12"/>
            <p:cNvSpPr txBox="1">
              <a:spLocks noChangeArrowheads="1"/>
            </p:cNvSpPr>
            <p:nvPr/>
          </p:nvSpPr>
          <p:spPr bwMode="auto">
            <a:xfrm>
              <a:off x="1008"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15</a:t>
              </a:r>
            </a:p>
          </p:txBody>
        </p:sp>
      </p:grpSp>
      <p:sp>
        <p:nvSpPr>
          <p:cNvPr id="369677" name="AutoShape 13"/>
          <p:cNvSpPr>
            <a:spLocks noChangeArrowheads="1"/>
          </p:cNvSpPr>
          <p:nvPr/>
        </p:nvSpPr>
        <p:spPr bwMode="auto">
          <a:xfrm>
            <a:off x="4114800" y="2057400"/>
            <a:ext cx="533400" cy="152400"/>
          </a:xfrm>
          <a:prstGeom prst="rightArrow">
            <a:avLst>
              <a:gd name="adj1" fmla="val 50000"/>
              <a:gd name="adj2" fmla="val 87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69681" name="Group 17"/>
          <p:cNvGrpSpPr>
            <a:grpSpLocks/>
          </p:cNvGrpSpPr>
          <p:nvPr/>
        </p:nvGrpSpPr>
        <p:grpSpPr bwMode="auto">
          <a:xfrm>
            <a:off x="4691063" y="1143000"/>
            <a:ext cx="4343400" cy="1981200"/>
            <a:chOff x="2955" y="720"/>
            <a:chExt cx="2736" cy="1248"/>
          </a:xfrm>
        </p:grpSpPr>
        <p:sp>
          <p:nvSpPr>
            <p:cNvPr id="98312" name="AutoShape 18"/>
            <p:cNvSpPr>
              <a:spLocks noChangeArrowheads="1"/>
            </p:cNvSpPr>
            <p:nvPr/>
          </p:nvSpPr>
          <p:spPr bwMode="auto">
            <a:xfrm>
              <a:off x="2955" y="720"/>
              <a:ext cx="2736" cy="1248"/>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8313" name="Rectangle 19"/>
            <p:cNvSpPr>
              <a:spLocks noChangeArrowheads="1"/>
            </p:cNvSpPr>
            <p:nvPr/>
          </p:nvSpPr>
          <p:spPr bwMode="auto">
            <a:xfrm>
              <a:off x="3792" y="816"/>
              <a:ext cx="912" cy="816"/>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8314" name="Text Box 20"/>
            <p:cNvSpPr txBox="1">
              <a:spLocks noChangeArrowheads="1"/>
            </p:cNvSpPr>
            <p:nvPr/>
          </p:nvSpPr>
          <p:spPr bwMode="auto">
            <a:xfrm>
              <a:off x="3840" y="816"/>
              <a:ext cx="81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全局段描述符表</a:t>
              </a:r>
              <a:r>
                <a:rPr lang="en-US" altLang="zh-CN" sz="2400"/>
                <a:t>(GDT)</a:t>
              </a:r>
            </a:p>
          </p:txBody>
        </p:sp>
        <p:sp>
          <p:nvSpPr>
            <p:cNvPr id="98315" name="Rectangle 21"/>
            <p:cNvSpPr>
              <a:spLocks noChangeArrowheads="1"/>
            </p:cNvSpPr>
            <p:nvPr/>
          </p:nvSpPr>
          <p:spPr bwMode="auto">
            <a:xfrm>
              <a:off x="4752" y="1008"/>
              <a:ext cx="912" cy="816"/>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8316" name="Text Box 22"/>
            <p:cNvSpPr txBox="1">
              <a:spLocks noChangeArrowheads="1"/>
            </p:cNvSpPr>
            <p:nvPr/>
          </p:nvSpPr>
          <p:spPr bwMode="auto">
            <a:xfrm>
              <a:off x="4800" y="1028"/>
              <a:ext cx="81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局部段描述符表</a:t>
              </a:r>
              <a:r>
                <a:rPr lang="en-US" altLang="zh-CN" sz="2400"/>
                <a:t>(LDT)</a:t>
              </a:r>
            </a:p>
          </p:txBody>
        </p:sp>
        <p:sp>
          <p:nvSpPr>
            <p:cNvPr id="98317" name="Text Box 23"/>
            <p:cNvSpPr txBox="1">
              <a:spLocks noChangeArrowheads="1"/>
            </p:cNvSpPr>
            <p:nvPr/>
          </p:nvSpPr>
          <p:spPr bwMode="auto">
            <a:xfrm>
              <a:off x="2976" y="1467"/>
              <a:ext cx="624" cy="25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GDTR</a:t>
              </a:r>
            </a:p>
          </p:txBody>
        </p:sp>
        <p:sp>
          <p:nvSpPr>
            <p:cNvPr id="98318" name="Line 24"/>
            <p:cNvSpPr>
              <a:spLocks noChangeShapeType="1"/>
            </p:cNvSpPr>
            <p:nvPr/>
          </p:nvSpPr>
          <p:spPr bwMode="auto">
            <a:xfrm>
              <a:off x="3552" y="1611"/>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9" name="Text Box 25"/>
            <p:cNvSpPr txBox="1">
              <a:spLocks noChangeArrowheads="1"/>
            </p:cNvSpPr>
            <p:nvPr/>
          </p:nvSpPr>
          <p:spPr bwMode="auto">
            <a:xfrm>
              <a:off x="3936" y="1664"/>
              <a:ext cx="624" cy="25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LDTR</a:t>
              </a:r>
            </a:p>
          </p:txBody>
        </p:sp>
        <p:sp>
          <p:nvSpPr>
            <p:cNvPr id="98320" name="Line 26"/>
            <p:cNvSpPr>
              <a:spLocks noChangeShapeType="1"/>
            </p:cNvSpPr>
            <p:nvPr/>
          </p:nvSpPr>
          <p:spPr bwMode="auto">
            <a:xfrm>
              <a:off x="4512" y="1808"/>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8310" name="矩形 1"/>
          <p:cNvSpPr>
            <a:spLocks noChangeArrowheads="1"/>
          </p:cNvSpPr>
          <p:nvPr/>
        </p:nvSpPr>
        <p:spPr bwMode="auto">
          <a:xfrm>
            <a:off x="457200" y="3406775"/>
            <a:ext cx="8305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dirty="0" err="1"/>
              <a:t>MOV</a:t>
            </a:r>
            <a:r>
              <a:rPr lang="zh-CN" altLang="en-US" sz="2400" dirty="0"/>
              <a:t>、</a:t>
            </a:r>
            <a:r>
              <a:rPr lang="en-US" altLang="zh-CN" sz="2400" dirty="0"/>
              <a:t>POP</a:t>
            </a:r>
            <a:r>
              <a:rPr lang="zh-CN" altLang="en-US" sz="2400" dirty="0"/>
              <a:t>、</a:t>
            </a:r>
            <a:r>
              <a:rPr lang="en-US" altLang="zh-CN" sz="2400" dirty="0"/>
              <a:t>LDS</a:t>
            </a:r>
            <a:r>
              <a:rPr lang="zh-CN" altLang="en-US" sz="2400" dirty="0"/>
              <a:t>、</a:t>
            </a:r>
            <a:r>
              <a:rPr lang="en-US" altLang="zh-CN" sz="2400" dirty="0"/>
              <a:t>LES</a:t>
            </a:r>
            <a:r>
              <a:rPr lang="zh-CN" altLang="en-US" sz="2400" dirty="0"/>
              <a:t>、</a:t>
            </a:r>
            <a:r>
              <a:rPr lang="en-US" altLang="zh-CN" sz="2400" dirty="0" err="1"/>
              <a:t>LSS</a:t>
            </a:r>
            <a:r>
              <a:rPr lang="zh-CN" altLang="en-US" sz="2400" dirty="0"/>
              <a:t>、</a:t>
            </a:r>
            <a:r>
              <a:rPr lang="en-US" altLang="zh-CN" sz="2400" dirty="0" err="1"/>
              <a:t>LGS</a:t>
            </a:r>
            <a:r>
              <a:rPr lang="zh-CN" altLang="en-US" sz="2400" dirty="0"/>
              <a:t>以及</a:t>
            </a:r>
            <a:r>
              <a:rPr lang="en-US" altLang="zh-CN" sz="2400" dirty="0" err="1"/>
              <a:t>LFS</a:t>
            </a:r>
            <a:r>
              <a:rPr lang="zh-CN" altLang="en-US" sz="2400" dirty="0"/>
              <a:t>，这些指令显式地直接引用段寄存器。</a:t>
            </a:r>
          </a:p>
        </p:txBody>
      </p:sp>
      <p:sp>
        <p:nvSpPr>
          <p:cNvPr id="98311" name="矩形 39"/>
          <p:cNvSpPr>
            <a:spLocks noChangeArrowheads="1"/>
          </p:cNvSpPr>
          <p:nvPr/>
        </p:nvSpPr>
        <p:spPr bwMode="auto">
          <a:xfrm>
            <a:off x="457200" y="4327435"/>
            <a:ext cx="8305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t>隐式加载指令，例如使用长指针的</a:t>
            </a:r>
            <a:r>
              <a:rPr lang="en-US" altLang="zh-CN" sz="2400" dirty="0"/>
              <a:t>CALL</a:t>
            </a:r>
            <a:r>
              <a:rPr lang="zh-CN" altLang="en-US" sz="2400" dirty="0"/>
              <a:t>、</a:t>
            </a:r>
            <a:r>
              <a:rPr lang="en-US" altLang="zh-CN" sz="2400" dirty="0" err="1"/>
              <a:t>JMP</a:t>
            </a:r>
            <a:r>
              <a:rPr lang="zh-CN" altLang="en-US" sz="2400" dirty="0"/>
              <a:t>和</a:t>
            </a:r>
            <a:r>
              <a:rPr lang="en-US" altLang="zh-CN" sz="2400" dirty="0"/>
              <a:t>RET</a:t>
            </a:r>
            <a:r>
              <a:rPr lang="zh-CN" altLang="en-US" sz="2400" dirty="0"/>
              <a:t>指令、</a:t>
            </a:r>
            <a:r>
              <a:rPr lang="en-US" altLang="zh-CN" sz="2400" dirty="0" err="1"/>
              <a:t>IRET</a:t>
            </a:r>
            <a:r>
              <a:rPr lang="zh-CN" altLang="en-US" sz="2400" dirty="0"/>
              <a:t>、</a:t>
            </a:r>
            <a:r>
              <a:rPr lang="en-US" altLang="zh-CN" sz="2400" dirty="0" err="1"/>
              <a:t>INTn</a:t>
            </a:r>
            <a:r>
              <a:rPr lang="zh-CN" altLang="en-US" sz="2400" dirty="0"/>
              <a:t>、</a:t>
            </a:r>
            <a:r>
              <a:rPr lang="en-US" altLang="zh-CN" sz="2400" dirty="0"/>
              <a:t>INTO</a:t>
            </a:r>
            <a:r>
              <a:rPr lang="zh-CN" altLang="en-US" sz="2400" dirty="0"/>
              <a:t>和</a:t>
            </a:r>
            <a:r>
              <a:rPr lang="en-US" altLang="zh-CN" sz="2400" dirty="0" err="1"/>
              <a:t>INT3</a:t>
            </a:r>
            <a:r>
              <a:rPr lang="zh-CN" altLang="en-US" sz="2400" dirty="0"/>
              <a:t>等指令。这些指令在操作过程中会附带改变</a:t>
            </a:r>
            <a:r>
              <a:rPr lang="en-US" altLang="zh-CN" sz="2400" dirty="0"/>
              <a:t>CS</a:t>
            </a:r>
            <a:r>
              <a:rPr lang="zh-CN" altLang="en-US" sz="2400" dirty="0"/>
              <a:t>寄存器（和某些其他段寄存器）的内容。</a:t>
            </a:r>
          </a:p>
        </p:txBody>
      </p:sp>
    </p:spTree>
    <p:extLst>
      <p:ext uri="{BB962C8B-B14F-4D97-AF65-F5344CB8AC3E}">
        <p14:creationId xmlns:p14="http://schemas.microsoft.com/office/powerpoint/2010/main" val="1176420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9667"/>
                                        </p:tgtEl>
                                        <p:attrNameLst>
                                          <p:attrName>style.visibility</p:attrName>
                                        </p:attrNameLst>
                                      </p:cBhvr>
                                      <p:to>
                                        <p:strVal val="visible"/>
                                      </p:to>
                                    </p:set>
                                    <p:animEffect transition="in" filter="dissolve">
                                      <p:cBhvr>
                                        <p:cTn id="7" dur="500"/>
                                        <p:tgtEl>
                                          <p:spTgt spid="3696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369677"/>
                                        </p:tgtEl>
                                        <p:attrNameLst>
                                          <p:attrName>style.visibility</p:attrName>
                                        </p:attrNameLst>
                                      </p:cBhvr>
                                      <p:to>
                                        <p:strVal val="visible"/>
                                      </p:to>
                                    </p:set>
                                    <p:anim calcmode="lin" valueType="num">
                                      <p:cBhvr>
                                        <p:cTn id="12" dur="500" fill="hold"/>
                                        <p:tgtEl>
                                          <p:spTgt spid="369677"/>
                                        </p:tgtEl>
                                        <p:attrNameLst>
                                          <p:attrName>ppt_x</p:attrName>
                                        </p:attrNameLst>
                                      </p:cBhvr>
                                      <p:tavLst>
                                        <p:tav tm="0">
                                          <p:val>
                                            <p:strVal val="#ppt_x-#ppt_w/2"/>
                                          </p:val>
                                        </p:tav>
                                        <p:tav tm="100000">
                                          <p:val>
                                            <p:strVal val="#ppt_x"/>
                                          </p:val>
                                        </p:tav>
                                      </p:tavLst>
                                    </p:anim>
                                    <p:anim calcmode="lin" valueType="num">
                                      <p:cBhvr>
                                        <p:cTn id="13" dur="500" fill="hold"/>
                                        <p:tgtEl>
                                          <p:spTgt spid="369677"/>
                                        </p:tgtEl>
                                        <p:attrNameLst>
                                          <p:attrName>ppt_y</p:attrName>
                                        </p:attrNameLst>
                                      </p:cBhvr>
                                      <p:tavLst>
                                        <p:tav tm="0">
                                          <p:val>
                                            <p:strVal val="#ppt_y"/>
                                          </p:val>
                                        </p:tav>
                                        <p:tav tm="100000">
                                          <p:val>
                                            <p:strVal val="#ppt_y"/>
                                          </p:val>
                                        </p:tav>
                                      </p:tavLst>
                                    </p:anim>
                                    <p:anim calcmode="lin" valueType="num">
                                      <p:cBhvr>
                                        <p:cTn id="14" dur="500" fill="hold"/>
                                        <p:tgtEl>
                                          <p:spTgt spid="369677"/>
                                        </p:tgtEl>
                                        <p:attrNameLst>
                                          <p:attrName>ppt_w</p:attrName>
                                        </p:attrNameLst>
                                      </p:cBhvr>
                                      <p:tavLst>
                                        <p:tav tm="0">
                                          <p:val>
                                            <p:fltVal val="0"/>
                                          </p:val>
                                        </p:tav>
                                        <p:tav tm="100000">
                                          <p:val>
                                            <p:strVal val="#ppt_w"/>
                                          </p:val>
                                        </p:tav>
                                      </p:tavLst>
                                    </p:anim>
                                    <p:anim calcmode="lin" valueType="num">
                                      <p:cBhvr>
                                        <p:cTn id="15" dur="500" fill="hold"/>
                                        <p:tgtEl>
                                          <p:spTgt spid="369677"/>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69681"/>
                                        </p:tgtEl>
                                        <p:attrNameLst>
                                          <p:attrName>style.visibility</p:attrName>
                                        </p:attrNameLst>
                                      </p:cBhvr>
                                      <p:to>
                                        <p:strVal val="visible"/>
                                      </p:to>
                                    </p:set>
                                    <p:animEffect transition="in" filter="dissolve">
                                      <p:cBhvr>
                                        <p:cTn id="20" dur="500"/>
                                        <p:tgtEl>
                                          <p:spTgt spid="369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7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a:t>
            </a:r>
            <a:endParaRPr lang="zh-CN" altLang="zh-CN" smtClean="0">
              <a:sym typeface="Symbol" panose="05050102010706020507" pitchFamily="18" charset="2"/>
            </a:endParaRPr>
          </a:p>
        </p:txBody>
      </p:sp>
      <p:sp>
        <p:nvSpPr>
          <p:cNvPr id="98310" name="矩形 1"/>
          <p:cNvSpPr>
            <a:spLocks noChangeArrowheads="1"/>
          </p:cNvSpPr>
          <p:nvPr/>
        </p:nvSpPr>
        <p:spPr bwMode="auto">
          <a:xfrm>
            <a:off x="280555" y="1295400"/>
            <a:ext cx="83058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dirty="0" smtClean="0"/>
              <a:t>实例：</a:t>
            </a:r>
            <a:r>
              <a:rPr lang="en-US" altLang="zh-CN" dirty="0" smtClean="0"/>
              <a:t>call</a:t>
            </a:r>
            <a:r>
              <a:rPr lang="en-US" altLang="zh-CN" dirty="0" smtClean="0">
                <a:effectLst/>
              </a:rPr>
              <a:t> / </a:t>
            </a:r>
            <a:r>
              <a:rPr lang="en-US" altLang="zh-CN" dirty="0" err="1"/>
              <a:t>jmp</a:t>
            </a:r>
            <a:r>
              <a:rPr lang="en-US" altLang="zh-CN" dirty="0" smtClean="0">
                <a:effectLst/>
              </a:rPr>
              <a:t> selector: offset</a:t>
            </a:r>
            <a:r>
              <a:rPr lang="en-US" altLang="zh-CN" sz="2400" b="0" dirty="0" smtClean="0">
                <a:effectLst/>
              </a:rPr>
              <a:t/>
            </a:r>
            <a:br>
              <a:rPr lang="en-US" altLang="zh-CN" sz="2400" b="0" dirty="0" smtClean="0">
                <a:effectLst/>
              </a:rPr>
            </a:br>
            <a:r>
              <a:rPr lang="zh-CN" altLang="en-US" sz="2400" b="0" dirty="0" smtClean="0">
                <a:effectLst/>
              </a:rPr>
              <a:t>这里的 </a:t>
            </a:r>
            <a:r>
              <a:rPr lang="en-US" altLang="zh-CN" sz="2400" b="0" dirty="0" smtClean="0">
                <a:effectLst/>
              </a:rPr>
              <a:t>selector </a:t>
            </a:r>
            <a:r>
              <a:rPr lang="zh-CN" altLang="en-US" sz="2400" b="0" dirty="0" smtClean="0">
                <a:effectLst/>
              </a:rPr>
              <a:t>是 </a:t>
            </a:r>
            <a:r>
              <a:rPr lang="en-US" altLang="zh-CN" sz="2400" b="0" dirty="0" smtClean="0">
                <a:effectLst/>
              </a:rPr>
              <a:t>code segment selector </a:t>
            </a:r>
            <a:r>
              <a:rPr lang="zh-CN" altLang="en-US" sz="2400" b="0" dirty="0" smtClean="0">
                <a:effectLst/>
              </a:rPr>
              <a:t>直接使用 </a:t>
            </a:r>
            <a:r>
              <a:rPr lang="en-US" altLang="zh-CN" sz="2400" b="0" dirty="0" smtClean="0">
                <a:effectLst/>
              </a:rPr>
              <a:t>selector </a:t>
            </a:r>
            <a:r>
              <a:rPr lang="zh-CN" altLang="en-US" sz="2400" b="0" dirty="0" smtClean="0">
                <a:effectLst/>
              </a:rPr>
              <a:t>来索引 </a:t>
            </a:r>
            <a:r>
              <a:rPr lang="en-US" altLang="zh-CN" sz="2400" b="0" dirty="0" smtClean="0">
                <a:effectLst/>
              </a:rPr>
              <a:t>code segment</a:t>
            </a:r>
            <a:r>
              <a:rPr lang="zh-CN" altLang="en-US" sz="2400" b="0" dirty="0" smtClean="0">
                <a:effectLst/>
              </a:rPr>
              <a:t>，这将引发 </a:t>
            </a:r>
            <a:r>
              <a:rPr lang="en-US" altLang="zh-CN" sz="2400" b="0" dirty="0" smtClean="0">
                <a:effectLst/>
              </a:rPr>
              <a:t>CS </a:t>
            </a:r>
            <a:r>
              <a:rPr lang="zh-CN" altLang="en-US" sz="2400" b="0" dirty="0" smtClean="0">
                <a:effectLst/>
              </a:rPr>
              <a:t>的改变，</a:t>
            </a:r>
            <a:r>
              <a:rPr lang="en-US" altLang="zh-CN" sz="2400" b="0" dirty="0" smtClean="0">
                <a:effectLst/>
              </a:rPr>
              <a:t>code segment descriptor </a:t>
            </a:r>
            <a:r>
              <a:rPr lang="zh-CN" altLang="en-US" sz="2400" b="0" dirty="0" smtClean="0">
                <a:effectLst/>
              </a:rPr>
              <a:t>最终会被加载到 </a:t>
            </a:r>
            <a:r>
              <a:rPr lang="en-US" altLang="zh-CN" sz="2400" b="0" dirty="0" smtClean="0">
                <a:effectLst/>
              </a:rPr>
              <a:t>CS </a:t>
            </a:r>
            <a:r>
              <a:rPr lang="zh-CN" altLang="en-US" sz="2400" b="0" dirty="0" smtClean="0">
                <a:effectLst/>
              </a:rPr>
              <a:t>寄存器里。</a:t>
            </a:r>
            <a:endParaRPr lang="en-US" altLang="zh-CN" sz="2400" b="0" dirty="0" smtClean="0">
              <a:effectLst/>
            </a:endParaRPr>
          </a:p>
          <a:p>
            <a:pPr>
              <a:spcBef>
                <a:spcPct val="0"/>
              </a:spcBef>
              <a:buClrTx/>
              <a:buSzTx/>
              <a:buFontTx/>
              <a:buNone/>
            </a:pPr>
            <a:endParaRPr lang="en-US" altLang="zh-CN" sz="2400" b="0" dirty="0" smtClean="0">
              <a:effectLst/>
            </a:endParaRPr>
          </a:p>
          <a:p>
            <a:pPr>
              <a:spcBef>
                <a:spcPct val="0"/>
              </a:spcBef>
              <a:buClrTx/>
              <a:buSzTx/>
              <a:buFontTx/>
              <a:buNone/>
            </a:pPr>
            <a:r>
              <a:rPr lang="en-US" altLang="zh-CN" sz="2400" b="0" dirty="0" smtClean="0"/>
              <a:t>selector-16</a:t>
            </a:r>
            <a:r>
              <a:rPr lang="zh-CN" altLang="en-US" sz="2400" b="0" dirty="0" smtClean="0"/>
              <a:t>位，</a:t>
            </a:r>
            <a:r>
              <a:rPr lang="en-US" altLang="zh-CN" sz="2400" dirty="0"/>
              <a:t> </a:t>
            </a:r>
            <a:r>
              <a:rPr lang="en-US" altLang="zh-CN" sz="2400" b="0" dirty="0"/>
              <a:t>offset-32</a:t>
            </a:r>
            <a:r>
              <a:rPr lang="zh-CN" altLang="en-US" sz="2400" b="0" dirty="0"/>
              <a:t>位</a:t>
            </a:r>
            <a:endParaRPr lang="en-US" altLang="zh-CN" sz="2400" b="0" dirty="0"/>
          </a:p>
          <a:p>
            <a:pPr>
              <a:spcBef>
                <a:spcPct val="0"/>
              </a:spcBef>
              <a:buClrTx/>
              <a:buSzTx/>
              <a:buFontTx/>
              <a:buNone/>
            </a:pPr>
            <a:endParaRPr lang="en-US" altLang="zh-CN" sz="2400" b="0" dirty="0" smtClean="0">
              <a:effectLst/>
            </a:endParaRPr>
          </a:p>
          <a:p>
            <a:pPr>
              <a:spcBef>
                <a:spcPct val="0"/>
              </a:spcBef>
              <a:buClrTx/>
              <a:buSzTx/>
              <a:buFontTx/>
              <a:buNone/>
            </a:pPr>
            <a:r>
              <a:rPr lang="en-US" altLang="zh-CN" sz="2400" b="0" dirty="0" smtClean="0">
                <a:effectLst/>
              </a:rPr>
              <a:t>(1) </a:t>
            </a:r>
            <a:r>
              <a:rPr lang="en-US" altLang="zh-CN" sz="2400" b="0" dirty="0" smtClean="0"/>
              <a:t>call</a:t>
            </a:r>
            <a:r>
              <a:rPr lang="en-US" altLang="zh-CN" sz="2400" b="0" dirty="0" smtClean="0">
                <a:effectLst/>
              </a:rPr>
              <a:t>  </a:t>
            </a:r>
            <a:r>
              <a:rPr lang="en-US" altLang="zh-CN" sz="2400" b="0" dirty="0" err="1" smtClean="0">
                <a:effectLst/>
              </a:rPr>
              <a:t>0x20:0x00040000</a:t>
            </a:r>
            <a:r>
              <a:rPr lang="en-US" altLang="zh-CN" sz="2400" b="0" dirty="0" smtClean="0">
                <a:effectLst/>
              </a:rPr>
              <a:t/>
            </a:r>
            <a:br>
              <a:rPr lang="en-US" altLang="zh-CN" sz="2400" b="0" dirty="0" smtClean="0">
                <a:effectLst/>
              </a:rPr>
            </a:br>
            <a:r>
              <a:rPr lang="en-US" altLang="zh-CN" sz="2400" b="0" dirty="0" smtClean="0">
                <a:effectLst/>
              </a:rPr>
              <a:t>(2) </a:t>
            </a:r>
            <a:r>
              <a:rPr lang="en-US" altLang="zh-CN" sz="2400" b="0" dirty="0" err="1" smtClean="0"/>
              <a:t>jmp</a:t>
            </a:r>
            <a:r>
              <a:rPr lang="en-US" altLang="zh-CN" sz="2400" b="0" dirty="0" smtClean="0">
                <a:effectLst/>
              </a:rPr>
              <a:t> </a:t>
            </a:r>
            <a:r>
              <a:rPr lang="en-US" altLang="zh-CN" sz="2400" b="0" dirty="0" err="1" smtClean="0">
                <a:effectLst/>
              </a:rPr>
              <a:t>0x20:0x00040000</a:t>
            </a:r>
            <a:endParaRPr lang="zh-CN" altLang="en-US" sz="2400" b="0" dirty="0"/>
          </a:p>
        </p:txBody>
      </p:sp>
    </p:spTree>
    <p:extLst>
      <p:ext uri="{BB962C8B-B14F-4D97-AF65-F5344CB8AC3E}">
        <p14:creationId xmlns:p14="http://schemas.microsoft.com/office/powerpoint/2010/main" val="195732986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内容占位符 2"/>
          <p:cNvSpPr>
            <a:spLocks noGrp="1"/>
          </p:cNvSpPr>
          <p:nvPr>
            <p:ph sz="half" idx="1"/>
          </p:nvPr>
        </p:nvSpPr>
        <p:spPr>
          <a:xfrm>
            <a:off x="0" y="989013"/>
            <a:ext cx="9144000" cy="1373187"/>
          </a:xfrm>
        </p:spPr>
        <p:txBody>
          <a:bodyPr/>
          <a:lstStyle/>
          <a:p>
            <a:pPr marL="0" indent="0">
              <a:buFont typeface="Wingdings" panose="05000000000000000000" pitchFamily="2" charset="2"/>
              <a:buNone/>
            </a:pPr>
            <a:r>
              <a:rPr lang="zh-CN" altLang="zh-CN" sz="2000" dirty="0" smtClean="0"/>
              <a:t>当</a:t>
            </a:r>
            <a:r>
              <a:rPr lang="en-US" altLang="zh-CN" sz="2000" dirty="0" smtClean="0"/>
              <a:t>TI=0</a:t>
            </a:r>
            <a:r>
              <a:rPr lang="zh-CN" altLang="zh-CN" sz="2000" dirty="0" smtClean="0"/>
              <a:t>时表示段描述符在</a:t>
            </a:r>
            <a:r>
              <a:rPr lang="en-US" altLang="zh-CN" sz="2000" dirty="0" smtClean="0"/>
              <a:t>GDT</a:t>
            </a:r>
            <a:r>
              <a:rPr lang="zh-CN" altLang="zh-CN" sz="2000" dirty="0" smtClean="0"/>
              <a:t>中</a:t>
            </a:r>
            <a:endParaRPr lang="en-US" altLang="zh-CN" sz="2000" dirty="0" smtClean="0"/>
          </a:p>
          <a:p>
            <a:pPr marL="0" indent="0">
              <a:buFont typeface="Wingdings" panose="05000000000000000000" pitchFamily="2" charset="2"/>
              <a:buNone/>
            </a:pPr>
            <a:r>
              <a:rPr lang="zh-CN" altLang="zh-CN" sz="2000" dirty="0" smtClean="0"/>
              <a:t>① 先从</a:t>
            </a:r>
            <a:r>
              <a:rPr lang="en-US" altLang="zh-CN" sz="2000" dirty="0" err="1" smtClean="0"/>
              <a:t>GDTR</a:t>
            </a:r>
            <a:r>
              <a:rPr lang="zh-CN" altLang="zh-CN" sz="2000" dirty="0" smtClean="0"/>
              <a:t>寄存器中获得</a:t>
            </a:r>
            <a:r>
              <a:rPr lang="en-US" altLang="zh-CN" sz="2000" dirty="0" err="1" smtClean="0"/>
              <a:t>GDT</a:t>
            </a:r>
            <a:r>
              <a:rPr lang="zh-CN" altLang="zh-CN" sz="2000" dirty="0" smtClean="0"/>
              <a:t>基址。② 然后再</a:t>
            </a:r>
            <a:r>
              <a:rPr lang="en-US" altLang="zh-CN" sz="2000" dirty="0" err="1" smtClean="0"/>
              <a:t>GDT</a:t>
            </a:r>
            <a:r>
              <a:rPr lang="zh-CN" altLang="zh-CN" sz="2000" dirty="0" smtClean="0"/>
              <a:t>中以段选择器高</a:t>
            </a:r>
            <a:r>
              <a:rPr lang="en-US" altLang="zh-CN" sz="2000" dirty="0" smtClean="0"/>
              <a:t>13</a:t>
            </a:r>
            <a:r>
              <a:rPr lang="zh-CN" altLang="zh-CN" sz="2000" dirty="0" smtClean="0"/>
              <a:t>位位置索引值得到段描述符。③ 段描述符符包含段的基址、限长、优先级等各种属性，这就得到了段的起始地址（基址），再以基址加上偏移地址得到线性地址。</a:t>
            </a:r>
            <a:endParaRPr lang="zh-CN" altLang="en-US" sz="2000" dirty="0" smtClean="0"/>
          </a:p>
        </p:txBody>
      </p:sp>
      <p:sp>
        <p:nvSpPr>
          <p:cNvPr id="104451"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  </a:t>
            </a:r>
            <a:r>
              <a:rPr lang="en-US" altLang="zh-CN" smtClean="0">
                <a:sym typeface="Symbol" panose="05050102010706020507" pitchFamily="18" charset="2"/>
              </a:rPr>
              <a:t>LDT</a:t>
            </a:r>
            <a:r>
              <a:rPr lang="zh-CN" altLang="en-US" smtClean="0">
                <a:sym typeface="Symbol" panose="05050102010706020507" pitchFamily="18" charset="2"/>
              </a:rPr>
              <a:t>、</a:t>
            </a:r>
            <a:r>
              <a:rPr lang="en-US" altLang="zh-CN" smtClean="0">
                <a:sym typeface="Symbol" panose="05050102010706020507" pitchFamily="18" charset="2"/>
              </a:rPr>
              <a:t>GDT</a:t>
            </a:r>
            <a:endParaRPr lang="zh-CN" altLang="zh-CN" smtClean="0">
              <a:sym typeface="Symbol" panose="05050102010706020507" pitchFamily="18" charset="2"/>
            </a:endParaRPr>
          </a:p>
        </p:txBody>
      </p:sp>
      <p:pic>
        <p:nvPicPr>
          <p:cNvPr id="104452" name="图片 5" descr="GDT,LDT,GDTR,LDT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362200"/>
            <a:ext cx="8610600" cy="392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内容占位符 2"/>
          <p:cNvSpPr>
            <a:spLocks noGrp="1"/>
          </p:cNvSpPr>
          <p:nvPr>
            <p:ph sz="half" idx="1"/>
          </p:nvPr>
        </p:nvSpPr>
        <p:spPr>
          <a:xfrm>
            <a:off x="76200" y="1008063"/>
            <a:ext cx="9144000" cy="1963737"/>
          </a:xfrm>
        </p:spPr>
        <p:txBody>
          <a:bodyPr/>
          <a:lstStyle/>
          <a:p>
            <a:pPr marL="0" indent="0">
              <a:buFont typeface="Wingdings" panose="05000000000000000000" pitchFamily="2" charset="2"/>
              <a:buNone/>
            </a:pPr>
            <a:r>
              <a:rPr lang="zh-CN" altLang="zh-CN" sz="2000" dirty="0" smtClean="0"/>
              <a:t>当</a:t>
            </a:r>
            <a:r>
              <a:rPr lang="en-US" altLang="zh-CN" sz="2000" dirty="0" smtClean="0"/>
              <a:t>TI=1</a:t>
            </a:r>
            <a:r>
              <a:rPr lang="zh-CN" altLang="zh-CN" sz="2000" dirty="0" smtClean="0"/>
              <a:t>时表示段描述符在</a:t>
            </a:r>
            <a:r>
              <a:rPr lang="en-US" altLang="zh-CN" sz="2000" dirty="0" smtClean="0"/>
              <a:t>LDT</a:t>
            </a:r>
            <a:r>
              <a:rPr lang="zh-CN" altLang="zh-CN" sz="2000" dirty="0" smtClean="0"/>
              <a:t>中</a:t>
            </a:r>
            <a:endParaRPr lang="en-US" altLang="zh-CN" sz="2000" dirty="0" smtClean="0"/>
          </a:p>
          <a:p>
            <a:pPr marL="0" indent="0">
              <a:buFont typeface="Wingdings" panose="05000000000000000000" pitchFamily="2" charset="2"/>
              <a:buNone/>
            </a:pPr>
            <a:r>
              <a:rPr lang="zh-CN" altLang="zh-CN" sz="2000" dirty="0" smtClean="0"/>
              <a:t>① 还是先从</a:t>
            </a:r>
            <a:r>
              <a:rPr lang="en-US" altLang="zh-CN" sz="2000" dirty="0" err="1" smtClean="0"/>
              <a:t>GDTR</a:t>
            </a:r>
            <a:r>
              <a:rPr lang="zh-CN" altLang="zh-CN" sz="2000" dirty="0" smtClean="0"/>
              <a:t>寄存器中获得</a:t>
            </a:r>
            <a:r>
              <a:rPr lang="en-US" altLang="zh-CN" sz="2000" dirty="0" err="1" smtClean="0"/>
              <a:t>GDT</a:t>
            </a:r>
            <a:r>
              <a:rPr lang="zh-CN" altLang="zh-CN" sz="2000" dirty="0" smtClean="0"/>
              <a:t>基址② 从</a:t>
            </a:r>
            <a:r>
              <a:rPr lang="en-US" altLang="zh-CN" sz="2000" dirty="0" err="1" smtClean="0"/>
              <a:t>LDTR</a:t>
            </a:r>
            <a:r>
              <a:rPr lang="zh-CN" altLang="zh-CN" sz="2000" dirty="0" smtClean="0"/>
              <a:t>寄存器中获取</a:t>
            </a:r>
            <a:r>
              <a:rPr lang="en-US" altLang="zh-CN" sz="2000" dirty="0" err="1" smtClean="0"/>
              <a:t>LDT</a:t>
            </a:r>
            <a:r>
              <a:rPr lang="zh-CN" altLang="zh-CN" sz="2000" dirty="0" smtClean="0"/>
              <a:t>所在段的位置索引</a:t>
            </a:r>
            <a:r>
              <a:rPr lang="en-US" altLang="zh-CN" sz="2000" dirty="0" smtClean="0"/>
              <a:t>(</a:t>
            </a:r>
            <a:r>
              <a:rPr lang="en-US" altLang="zh-CN" sz="2000" dirty="0" err="1" smtClean="0"/>
              <a:t>LDTR</a:t>
            </a:r>
            <a:r>
              <a:rPr lang="zh-CN" altLang="zh-CN" sz="2000" dirty="0" smtClean="0"/>
              <a:t>高</a:t>
            </a:r>
            <a:r>
              <a:rPr lang="en-US" altLang="zh-CN" sz="2000" dirty="0" smtClean="0"/>
              <a:t>13</a:t>
            </a:r>
            <a:r>
              <a:rPr lang="zh-CN" altLang="zh-CN" sz="2000" dirty="0" smtClean="0"/>
              <a:t>位</a:t>
            </a:r>
            <a:r>
              <a:rPr lang="en-US" altLang="zh-CN" sz="2000" dirty="0" smtClean="0"/>
              <a:t>)</a:t>
            </a:r>
            <a:r>
              <a:rPr lang="zh-CN" altLang="zh-CN" sz="2000" dirty="0" smtClean="0"/>
              <a:t>③ 以这个位置索引在</a:t>
            </a:r>
            <a:r>
              <a:rPr lang="en-US" altLang="zh-CN" sz="2000" dirty="0" err="1" smtClean="0"/>
              <a:t>GDT</a:t>
            </a:r>
            <a:r>
              <a:rPr lang="zh-CN" altLang="zh-CN" sz="2000" dirty="0" smtClean="0"/>
              <a:t>中得到</a:t>
            </a:r>
            <a:r>
              <a:rPr lang="en-US" altLang="zh-CN" sz="2000" dirty="0" err="1" smtClean="0"/>
              <a:t>LDT</a:t>
            </a:r>
            <a:r>
              <a:rPr lang="zh-CN" altLang="zh-CN" sz="2000" dirty="0" smtClean="0"/>
              <a:t>段描述符从而得到</a:t>
            </a:r>
            <a:r>
              <a:rPr lang="en-US" altLang="zh-CN" sz="2000" dirty="0" err="1" smtClean="0"/>
              <a:t>LDT</a:t>
            </a:r>
            <a:r>
              <a:rPr lang="zh-CN" altLang="zh-CN" sz="2000" dirty="0" smtClean="0"/>
              <a:t>段基址④ 用段选择器高</a:t>
            </a:r>
            <a:r>
              <a:rPr lang="en-US" altLang="zh-CN" sz="2000" dirty="0" smtClean="0"/>
              <a:t>13</a:t>
            </a:r>
            <a:r>
              <a:rPr lang="zh-CN" altLang="zh-CN" sz="2000" dirty="0" smtClean="0"/>
              <a:t>位位置索引值从</a:t>
            </a:r>
            <a:r>
              <a:rPr lang="en-US" altLang="zh-CN" sz="2000" dirty="0" err="1" smtClean="0"/>
              <a:t>LDT</a:t>
            </a:r>
            <a:r>
              <a:rPr lang="zh-CN" altLang="zh-CN" sz="2000" dirty="0" smtClean="0"/>
              <a:t>段中得到段描述符⑤ 段描述符符包含段的基址、限长、优先级等各种属性，这就得到了段的起始地址（基址），再以基址加上偏移地址得到线性地址</a:t>
            </a:r>
            <a:endParaRPr lang="zh-CN" altLang="en-US" sz="2000" dirty="0" smtClean="0"/>
          </a:p>
        </p:txBody>
      </p:sp>
      <p:sp>
        <p:nvSpPr>
          <p:cNvPr id="105475"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的分段硬件  </a:t>
            </a:r>
            <a:r>
              <a:rPr lang="en-US" altLang="zh-CN" smtClean="0">
                <a:sym typeface="Symbol" panose="05050102010706020507" pitchFamily="18" charset="2"/>
              </a:rPr>
              <a:t>LDT</a:t>
            </a:r>
            <a:r>
              <a:rPr lang="zh-CN" altLang="en-US" smtClean="0">
                <a:sym typeface="Symbol" panose="05050102010706020507" pitchFamily="18" charset="2"/>
              </a:rPr>
              <a:t>、</a:t>
            </a:r>
            <a:r>
              <a:rPr lang="en-US" altLang="zh-CN" smtClean="0">
                <a:sym typeface="Symbol" panose="05050102010706020507" pitchFamily="18" charset="2"/>
              </a:rPr>
              <a:t>GDT</a:t>
            </a:r>
            <a:endParaRPr lang="zh-CN" altLang="zh-CN" smtClean="0">
              <a:sym typeface="Symbol" panose="05050102010706020507" pitchFamily="18" charset="2"/>
            </a:endParaRPr>
          </a:p>
        </p:txBody>
      </p:sp>
      <p:pic>
        <p:nvPicPr>
          <p:cNvPr id="105476" name="图片 6" descr="GDT,LDT,GDTR,LDTR"/>
          <p:cNvPicPr>
            <a:picLocks noChangeAspect="1" noChangeArrowheads="1"/>
          </p:cNvPicPr>
          <p:nvPr/>
        </p:nvPicPr>
        <p:blipFill rotWithShape="1">
          <a:blip r:embed="rId2">
            <a:extLst>
              <a:ext uri="{28A0092B-C50C-407E-A947-70E740481C1C}">
                <a14:useLocalDpi xmlns:a14="http://schemas.microsoft.com/office/drawing/2010/main" val="0"/>
              </a:ext>
            </a:extLst>
          </a:blip>
          <a:srcRect b="5033"/>
          <a:stretch/>
        </p:blipFill>
        <p:spPr bwMode="auto">
          <a:xfrm>
            <a:off x="152400" y="2990849"/>
            <a:ext cx="8839200" cy="382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381000" y="304800"/>
            <a:ext cx="8229600" cy="676275"/>
          </a:xfrm>
        </p:spPr>
        <p:txBody>
          <a:bodyPr/>
          <a:lstStyle/>
          <a:p>
            <a:pPr eaLnBrk="1" hangingPunct="1"/>
            <a:r>
              <a:rPr lang="en-US" altLang="zh-CN" smtClean="0">
                <a:sym typeface="Symbol" panose="05050102010706020507" pitchFamily="18" charset="2"/>
              </a:rPr>
              <a:t>Intel x86</a:t>
            </a:r>
            <a:r>
              <a:rPr lang="zh-CN" altLang="en-US" smtClean="0">
                <a:sym typeface="Symbol" panose="05050102010706020507" pitchFamily="18" charset="2"/>
              </a:rPr>
              <a:t>的分页硬件</a:t>
            </a:r>
            <a:endParaRPr lang="zh-CN" altLang="zh-CN" smtClean="0">
              <a:sym typeface="Symbol" panose="05050102010706020507" pitchFamily="18" charset="2"/>
            </a:endParaRPr>
          </a:p>
        </p:txBody>
      </p:sp>
      <p:sp>
        <p:nvSpPr>
          <p:cNvPr id="372739" name="AutoShape 3"/>
          <p:cNvSpPr>
            <a:spLocks noChangeArrowheads="1"/>
          </p:cNvSpPr>
          <p:nvPr/>
        </p:nvSpPr>
        <p:spPr bwMode="auto">
          <a:xfrm>
            <a:off x="4572000" y="2057400"/>
            <a:ext cx="533400" cy="152400"/>
          </a:xfrm>
          <a:prstGeom prst="rightArrow">
            <a:avLst>
              <a:gd name="adj1" fmla="val 50000"/>
              <a:gd name="adj2" fmla="val 87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72740" name="Group 4"/>
          <p:cNvGrpSpPr>
            <a:grpSpLocks/>
          </p:cNvGrpSpPr>
          <p:nvPr/>
        </p:nvGrpSpPr>
        <p:grpSpPr bwMode="auto">
          <a:xfrm>
            <a:off x="914400" y="2971800"/>
            <a:ext cx="6934200" cy="603250"/>
            <a:chOff x="576" y="3216"/>
            <a:chExt cx="4368" cy="380"/>
          </a:xfrm>
        </p:grpSpPr>
        <p:sp>
          <p:nvSpPr>
            <p:cNvPr id="106556" name="Rectangle 5"/>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页目录基址</a:t>
              </a:r>
              <a:r>
                <a:rPr lang="en-US" altLang="zh-CN" sz="2400">
                  <a:solidFill>
                    <a:srgbClr val="FF0000"/>
                  </a:solidFill>
                  <a:sym typeface="Symbol" panose="05050102010706020507" pitchFamily="18" charset="2"/>
                </a:rPr>
                <a:t>: PDBR, Intel x86</a:t>
              </a:r>
              <a:r>
                <a:rPr lang="zh-CN" altLang="en-US" sz="2400">
                  <a:solidFill>
                    <a:srgbClr val="FF0000"/>
                  </a:solidFill>
                  <a:sym typeface="Symbol" panose="05050102010706020507" pitchFamily="18" charset="2"/>
                </a:rPr>
                <a:t>称为</a:t>
              </a:r>
              <a:r>
                <a:rPr lang="en-US" altLang="zh-CN" sz="2400">
                  <a:solidFill>
                    <a:srgbClr val="FF0000"/>
                  </a:solidFill>
                  <a:sym typeface="Symbol" panose="05050102010706020507" pitchFamily="18" charset="2"/>
                </a:rPr>
                <a:t>CR3</a:t>
              </a:r>
              <a:endParaRPr lang="en-US" altLang="zh-CN" sz="2400">
                <a:sym typeface="Symbol" panose="05050102010706020507" pitchFamily="18" charset="2"/>
              </a:endParaRPr>
            </a:p>
          </p:txBody>
        </p:sp>
        <p:pic>
          <p:nvPicPr>
            <p:cNvPr id="106557"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2743" name="Group 7"/>
          <p:cNvGrpSpPr>
            <a:grpSpLocks/>
          </p:cNvGrpSpPr>
          <p:nvPr/>
        </p:nvGrpSpPr>
        <p:grpSpPr bwMode="auto">
          <a:xfrm>
            <a:off x="76200" y="1447800"/>
            <a:ext cx="5029200" cy="1604963"/>
            <a:chOff x="48" y="912"/>
            <a:chExt cx="3168" cy="1011"/>
          </a:xfrm>
        </p:grpSpPr>
        <p:sp>
          <p:nvSpPr>
            <p:cNvPr id="106545" name="Text Box 8"/>
            <p:cNvSpPr txBox="1">
              <a:spLocks noChangeArrowheads="1"/>
            </p:cNvSpPr>
            <p:nvPr/>
          </p:nvSpPr>
          <p:spPr bwMode="auto">
            <a:xfrm>
              <a:off x="2688" y="147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grpSp>
          <p:nvGrpSpPr>
            <p:cNvPr id="106546" name="Group 9"/>
            <p:cNvGrpSpPr>
              <a:grpSpLocks/>
            </p:cNvGrpSpPr>
            <p:nvPr/>
          </p:nvGrpSpPr>
          <p:grpSpPr bwMode="auto">
            <a:xfrm>
              <a:off x="48" y="912"/>
              <a:ext cx="2784" cy="1011"/>
              <a:chOff x="144" y="1197"/>
              <a:chExt cx="2784" cy="1011"/>
            </a:xfrm>
          </p:grpSpPr>
          <p:sp>
            <p:nvSpPr>
              <p:cNvPr id="106547" name="Text Box 10"/>
              <p:cNvSpPr txBox="1">
                <a:spLocks noChangeArrowheads="1"/>
              </p:cNvSpPr>
              <p:nvPr/>
            </p:nvSpPr>
            <p:spPr bwMode="auto">
              <a:xfrm>
                <a:off x="1056" y="1920"/>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线性地址</a:t>
                </a:r>
              </a:p>
            </p:txBody>
          </p:sp>
          <p:sp>
            <p:nvSpPr>
              <p:cNvPr id="106548" name="Text Box 11"/>
              <p:cNvSpPr txBox="1">
                <a:spLocks noChangeArrowheads="1"/>
              </p:cNvSpPr>
              <p:nvPr/>
            </p:nvSpPr>
            <p:spPr bwMode="auto">
              <a:xfrm>
                <a:off x="144" y="177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31</a:t>
                </a:r>
              </a:p>
            </p:txBody>
          </p:sp>
          <p:sp>
            <p:nvSpPr>
              <p:cNvPr id="106549" name="Rectangle 12"/>
              <p:cNvSpPr>
                <a:spLocks noChangeArrowheads="1"/>
              </p:cNvSpPr>
              <p:nvPr/>
            </p:nvSpPr>
            <p:spPr bwMode="auto">
              <a:xfrm>
                <a:off x="293" y="1197"/>
                <a:ext cx="58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10 bits</a:t>
                </a:r>
              </a:p>
            </p:txBody>
          </p:sp>
          <p:sp>
            <p:nvSpPr>
              <p:cNvPr id="106550" name="Rectangle 13"/>
              <p:cNvSpPr>
                <a:spLocks noChangeArrowheads="1"/>
              </p:cNvSpPr>
              <p:nvPr/>
            </p:nvSpPr>
            <p:spPr bwMode="auto">
              <a:xfrm>
                <a:off x="1154" y="1197"/>
                <a:ext cx="58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10 bits</a:t>
                </a:r>
              </a:p>
            </p:txBody>
          </p:sp>
          <p:sp>
            <p:nvSpPr>
              <p:cNvPr id="106551" name="Rectangle 14"/>
              <p:cNvSpPr>
                <a:spLocks noChangeArrowheads="1"/>
              </p:cNvSpPr>
              <p:nvPr/>
            </p:nvSpPr>
            <p:spPr bwMode="auto">
              <a:xfrm>
                <a:off x="2112" y="1235"/>
                <a:ext cx="58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12 bits</a:t>
                </a:r>
              </a:p>
            </p:txBody>
          </p:sp>
          <p:grpSp>
            <p:nvGrpSpPr>
              <p:cNvPr id="106552" name="Group 15"/>
              <p:cNvGrpSpPr>
                <a:grpSpLocks/>
              </p:cNvGrpSpPr>
              <p:nvPr/>
            </p:nvGrpSpPr>
            <p:grpSpPr bwMode="auto">
              <a:xfrm>
                <a:off x="192" y="1440"/>
                <a:ext cx="2736" cy="345"/>
                <a:chOff x="1625" y="528"/>
                <a:chExt cx="2247" cy="238"/>
              </a:xfrm>
            </p:grpSpPr>
            <p:sp>
              <p:nvSpPr>
                <p:cNvPr id="106553" name="Rectangle 16"/>
                <p:cNvSpPr>
                  <a:spLocks noChangeArrowheads="1"/>
                </p:cNvSpPr>
                <p:nvPr/>
              </p:nvSpPr>
              <p:spPr bwMode="auto">
                <a:xfrm>
                  <a:off x="2887" y="528"/>
                  <a:ext cx="985"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rPr>
                    <a:t>页内偏移</a:t>
                  </a:r>
                </a:p>
              </p:txBody>
            </p:sp>
            <p:sp>
              <p:nvSpPr>
                <p:cNvPr id="106554" name="Rectangle 17"/>
                <p:cNvSpPr>
                  <a:spLocks noChangeArrowheads="1"/>
                </p:cNvSpPr>
                <p:nvPr/>
              </p:nvSpPr>
              <p:spPr bwMode="auto">
                <a:xfrm>
                  <a:off x="2256" y="528"/>
                  <a:ext cx="631"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solidFill>
                        <a:srgbClr val="FF0000"/>
                      </a:solidFill>
                    </a:rPr>
                    <a:t>页面</a:t>
                  </a:r>
                </a:p>
              </p:txBody>
            </p:sp>
            <p:sp>
              <p:nvSpPr>
                <p:cNvPr id="106555" name="Rectangle 18"/>
                <p:cNvSpPr>
                  <a:spLocks noChangeArrowheads="1"/>
                </p:cNvSpPr>
                <p:nvPr/>
              </p:nvSpPr>
              <p:spPr bwMode="auto">
                <a:xfrm>
                  <a:off x="1625" y="528"/>
                  <a:ext cx="631" cy="238"/>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solidFill>
                        <a:srgbClr val="FF0000"/>
                      </a:solidFill>
                    </a:rPr>
                    <a:t>页目录</a:t>
                  </a:r>
                </a:p>
              </p:txBody>
            </p:sp>
          </p:grpSp>
        </p:grpSp>
      </p:grpSp>
      <p:grpSp>
        <p:nvGrpSpPr>
          <p:cNvPr id="372755" name="Group 19"/>
          <p:cNvGrpSpPr>
            <a:grpSpLocks/>
          </p:cNvGrpSpPr>
          <p:nvPr/>
        </p:nvGrpSpPr>
        <p:grpSpPr bwMode="auto">
          <a:xfrm>
            <a:off x="5181600" y="1143000"/>
            <a:ext cx="3886200" cy="1905000"/>
            <a:chOff x="3264" y="720"/>
            <a:chExt cx="2448" cy="1248"/>
          </a:xfrm>
        </p:grpSpPr>
        <p:sp>
          <p:nvSpPr>
            <p:cNvPr id="106535" name="AutoShape 20"/>
            <p:cNvSpPr>
              <a:spLocks noChangeArrowheads="1"/>
            </p:cNvSpPr>
            <p:nvPr/>
          </p:nvSpPr>
          <p:spPr bwMode="auto">
            <a:xfrm>
              <a:off x="3264" y="720"/>
              <a:ext cx="2448" cy="1248"/>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36" name="Rectangle 21"/>
            <p:cNvSpPr>
              <a:spLocks noChangeArrowheads="1"/>
            </p:cNvSpPr>
            <p:nvPr/>
          </p:nvSpPr>
          <p:spPr bwMode="auto">
            <a:xfrm>
              <a:off x="4032" y="816"/>
              <a:ext cx="720" cy="816"/>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37" name="Text Box 22"/>
            <p:cNvSpPr txBox="1">
              <a:spLocks noChangeArrowheads="1"/>
            </p:cNvSpPr>
            <p:nvPr/>
          </p:nvSpPr>
          <p:spPr bwMode="auto">
            <a:xfrm>
              <a:off x="4032" y="1056"/>
              <a:ext cx="81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页目录</a:t>
              </a:r>
            </a:p>
          </p:txBody>
        </p:sp>
        <p:sp>
          <p:nvSpPr>
            <p:cNvPr id="106538" name="Text Box 23"/>
            <p:cNvSpPr txBox="1">
              <a:spLocks noChangeArrowheads="1"/>
            </p:cNvSpPr>
            <p:nvPr/>
          </p:nvSpPr>
          <p:spPr bwMode="auto">
            <a:xfrm>
              <a:off x="3312" y="1467"/>
              <a:ext cx="528" cy="26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CR3</a:t>
              </a:r>
            </a:p>
          </p:txBody>
        </p:sp>
        <p:sp>
          <p:nvSpPr>
            <p:cNvPr id="106539" name="Line 24"/>
            <p:cNvSpPr>
              <a:spLocks noChangeShapeType="1"/>
            </p:cNvSpPr>
            <p:nvPr/>
          </p:nvSpPr>
          <p:spPr bwMode="auto">
            <a:xfrm>
              <a:off x="3792" y="1611"/>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40" name="Rectangle 25"/>
            <p:cNvSpPr>
              <a:spLocks noChangeArrowheads="1"/>
            </p:cNvSpPr>
            <p:nvPr/>
          </p:nvSpPr>
          <p:spPr bwMode="auto">
            <a:xfrm>
              <a:off x="4944" y="1056"/>
              <a:ext cx="672" cy="816"/>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41" name="Text Box 26"/>
            <p:cNvSpPr txBox="1">
              <a:spLocks noChangeArrowheads="1"/>
            </p:cNvSpPr>
            <p:nvPr/>
          </p:nvSpPr>
          <p:spPr bwMode="auto">
            <a:xfrm>
              <a:off x="4992" y="1296"/>
              <a:ext cx="624"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页表</a:t>
              </a:r>
            </a:p>
          </p:txBody>
        </p:sp>
        <p:sp>
          <p:nvSpPr>
            <p:cNvPr id="106542" name="Line 27"/>
            <p:cNvSpPr>
              <a:spLocks noChangeShapeType="1"/>
            </p:cNvSpPr>
            <p:nvPr/>
          </p:nvSpPr>
          <p:spPr bwMode="auto">
            <a:xfrm>
              <a:off x="4608" y="1392"/>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43" name="Line 28"/>
            <p:cNvSpPr>
              <a:spLocks noChangeShapeType="1"/>
            </p:cNvSpPr>
            <p:nvPr/>
          </p:nvSpPr>
          <p:spPr bwMode="auto">
            <a:xfrm>
              <a:off x="4848" y="1392"/>
              <a:ext cx="0"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44" name="Line 29"/>
            <p:cNvSpPr>
              <a:spLocks noChangeShapeType="1"/>
            </p:cNvSpPr>
            <p:nvPr/>
          </p:nvSpPr>
          <p:spPr bwMode="auto">
            <a:xfrm>
              <a:off x="4848" y="1872"/>
              <a:ext cx="9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2766" name="Group 30"/>
          <p:cNvGrpSpPr>
            <a:grpSpLocks/>
          </p:cNvGrpSpPr>
          <p:nvPr/>
        </p:nvGrpSpPr>
        <p:grpSpPr bwMode="auto">
          <a:xfrm>
            <a:off x="1524000" y="3429000"/>
            <a:ext cx="5715000" cy="990600"/>
            <a:chOff x="960" y="2352"/>
            <a:chExt cx="3600" cy="624"/>
          </a:xfrm>
        </p:grpSpPr>
        <p:sp>
          <p:nvSpPr>
            <p:cNvPr id="106527" name="Rectangle 31"/>
            <p:cNvSpPr>
              <a:spLocks noChangeArrowheads="1"/>
            </p:cNvSpPr>
            <p:nvPr/>
          </p:nvSpPr>
          <p:spPr bwMode="auto">
            <a:xfrm>
              <a:off x="1008" y="2592"/>
              <a:ext cx="2208"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28" name="Text Box 32"/>
            <p:cNvSpPr txBox="1">
              <a:spLocks noChangeArrowheads="1"/>
            </p:cNvSpPr>
            <p:nvPr/>
          </p:nvSpPr>
          <p:spPr bwMode="auto">
            <a:xfrm>
              <a:off x="4224" y="235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106529" name="Text Box 33"/>
            <p:cNvSpPr txBox="1">
              <a:spLocks noChangeArrowheads="1"/>
            </p:cNvSpPr>
            <p:nvPr/>
          </p:nvSpPr>
          <p:spPr bwMode="auto">
            <a:xfrm>
              <a:off x="960" y="235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31</a:t>
              </a:r>
            </a:p>
          </p:txBody>
        </p:sp>
        <p:sp>
          <p:nvSpPr>
            <p:cNvPr id="106530" name="Rectangle 34"/>
            <p:cNvSpPr>
              <a:spLocks noChangeArrowheads="1"/>
            </p:cNvSpPr>
            <p:nvPr/>
          </p:nvSpPr>
          <p:spPr bwMode="auto">
            <a:xfrm>
              <a:off x="3216" y="2592"/>
              <a:ext cx="1200" cy="384"/>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31" name="Text Box 35"/>
            <p:cNvSpPr txBox="1">
              <a:spLocks noChangeArrowheads="1"/>
            </p:cNvSpPr>
            <p:nvPr/>
          </p:nvSpPr>
          <p:spPr bwMode="auto">
            <a:xfrm>
              <a:off x="2976" y="235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a:t>
              </a:r>
            </a:p>
          </p:txBody>
        </p:sp>
        <p:sp>
          <p:nvSpPr>
            <p:cNvPr id="106532" name="Text Box 36"/>
            <p:cNvSpPr txBox="1">
              <a:spLocks noChangeArrowheads="1"/>
            </p:cNvSpPr>
            <p:nvPr/>
          </p:nvSpPr>
          <p:spPr bwMode="auto">
            <a:xfrm>
              <a:off x="3168" y="235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11</a:t>
              </a:r>
            </a:p>
          </p:txBody>
        </p:sp>
        <p:sp>
          <p:nvSpPr>
            <p:cNvPr id="106533" name="Text Box 37"/>
            <p:cNvSpPr txBox="1">
              <a:spLocks noChangeArrowheads="1"/>
            </p:cNvSpPr>
            <p:nvPr/>
          </p:nvSpPr>
          <p:spPr bwMode="auto">
            <a:xfrm>
              <a:off x="1344" y="2640"/>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页目录表基地址</a:t>
              </a:r>
            </a:p>
          </p:txBody>
        </p:sp>
        <p:sp>
          <p:nvSpPr>
            <p:cNvPr id="106534" name="Text Box 38"/>
            <p:cNvSpPr txBox="1">
              <a:spLocks noChangeArrowheads="1"/>
            </p:cNvSpPr>
            <p:nvPr/>
          </p:nvSpPr>
          <p:spPr bwMode="auto">
            <a:xfrm>
              <a:off x="3552" y="264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保留</a:t>
              </a:r>
            </a:p>
          </p:txBody>
        </p:sp>
      </p:grpSp>
      <p:sp>
        <p:nvSpPr>
          <p:cNvPr id="372775" name="AutoShape 39"/>
          <p:cNvSpPr>
            <a:spLocks noChangeArrowheads="1"/>
          </p:cNvSpPr>
          <p:nvPr/>
        </p:nvSpPr>
        <p:spPr bwMode="auto">
          <a:xfrm rot="10800000">
            <a:off x="3657600" y="4495800"/>
            <a:ext cx="4038600" cy="533400"/>
          </a:xfrm>
          <a:prstGeom prst="wedgeRoundRectCallout">
            <a:avLst>
              <a:gd name="adj1" fmla="val 29477"/>
              <a:gd name="adj2" fmla="val 9613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页目录基址需是</a:t>
            </a:r>
            <a:r>
              <a:rPr lang="en-US" altLang="zh-CN" sz="2400"/>
              <a:t>4K</a:t>
            </a:r>
            <a:r>
              <a:rPr lang="zh-CN" altLang="en-US" sz="2400"/>
              <a:t>的倍数</a:t>
            </a:r>
          </a:p>
        </p:txBody>
      </p:sp>
      <p:grpSp>
        <p:nvGrpSpPr>
          <p:cNvPr id="372776" name="Group 40"/>
          <p:cNvGrpSpPr>
            <a:grpSpLocks/>
          </p:cNvGrpSpPr>
          <p:nvPr/>
        </p:nvGrpSpPr>
        <p:grpSpPr bwMode="auto">
          <a:xfrm>
            <a:off x="914400" y="5029200"/>
            <a:ext cx="6934200" cy="603250"/>
            <a:chOff x="576" y="3216"/>
            <a:chExt cx="4368" cy="380"/>
          </a:xfrm>
        </p:grpSpPr>
        <p:sp>
          <p:nvSpPr>
            <p:cNvPr id="106525" name="Rectangle 41"/>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页目录</a:t>
              </a:r>
              <a:r>
                <a:rPr lang="en-US" altLang="zh-CN" sz="2400">
                  <a:solidFill>
                    <a:srgbClr val="FF0000"/>
                  </a:solidFill>
                  <a:sym typeface="Symbol" panose="05050102010706020507" pitchFamily="18" charset="2"/>
                </a:rPr>
                <a:t>(</a:t>
              </a:r>
              <a:r>
                <a:rPr lang="zh-CN" altLang="en-US" sz="2400">
                  <a:solidFill>
                    <a:srgbClr val="FF0000"/>
                  </a:solidFill>
                  <a:sym typeface="Symbol" panose="05050102010706020507" pitchFamily="18" charset="2"/>
                </a:rPr>
                <a:t>页表</a:t>
              </a:r>
              <a:r>
                <a:rPr lang="en-US" altLang="zh-CN" sz="2400">
                  <a:solidFill>
                    <a:srgbClr val="FF0000"/>
                  </a:solidFill>
                  <a:sym typeface="Symbol" panose="05050102010706020507" pitchFamily="18" charset="2"/>
                </a:rPr>
                <a:t>)</a:t>
              </a:r>
              <a:r>
                <a:rPr lang="zh-CN" altLang="en-US" sz="2400">
                  <a:solidFill>
                    <a:srgbClr val="FF0000"/>
                  </a:solidFill>
                  <a:sym typeface="Symbol" panose="05050102010706020507" pitchFamily="18" charset="2"/>
                </a:rPr>
                <a:t>表项格式</a:t>
              </a:r>
              <a:endParaRPr lang="zh-CN" altLang="en-US" sz="2400">
                <a:sym typeface="Symbol" panose="05050102010706020507" pitchFamily="18" charset="2"/>
              </a:endParaRPr>
            </a:p>
          </p:txBody>
        </p:sp>
        <p:pic>
          <p:nvPicPr>
            <p:cNvPr id="106526" name="Picture 4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2779" name="Group 43"/>
          <p:cNvGrpSpPr>
            <a:grpSpLocks/>
          </p:cNvGrpSpPr>
          <p:nvPr/>
        </p:nvGrpSpPr>
        <p:grpSpPr bwMode="auto">
          <a:xfrm>
            <a:off x="1524000" y="5486400"/>
            <a:ext cx="5943600" cy="1054100"/>
            <a:chOff x="960" y="3456"/>
            <a:chExt cx="3744" cy="664"/>
          </a:xfrm>
        </p:grpSpPr>
        <p:sp>
          <p:nvSpPr>
            <p:cNvPr id="106513" name="Rectangle 44"/>
            <p:cNvSpPr>
              <a:spLocks noChangeArrowheads="1"/>
            </p:cNvSpPr>
            <p:nvPr/>
          </p:nvSpPr>
          <p:spPr bwMode="auto">
            <a:xfrm>
              <a:off x="1008" y="3696"/>
              <a:ext cx="2208"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14" name="Text Box 45"/>
            <p:cNvSpPr txBox="1">
              <a:spLocks noChangeArrowheads="1"/>
            </p:cNvSpPr>
            <p:nvPr/>
          </p:nvSpPr>
          <p:spPr bwMode="auto">
            <a:xfrm>
              <a:off x="4368"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106515" name="Text Box 46"/>
            <p:cNvSpPr txBox="1">
              <a:spLocks noChangeArrowheads="1"/>
            </p:cNvSpPr>
            <p:nvPr/>
          </p:nvSpPr>
          <p:spPr bwMode="auto">
            <a:xfrm>
              <a:off x="960"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31</a:t>
              </a:r>
            </a:p>
          </p:txBody>
        </p:sp>
        <p:sp>
          <p:nvSpPr>
            <p:cNvPr id="106516" name="Rectangle 47"/>
            <p:cNvSpPr>
              <a:spLocks noChangeArrowheads="1"/>
            </p:cNvSpPr>
            <p:nvPr/>
          </p:nvSpPr>
          <p:spPr bwMode="auto">
            <a:xfrm>
              <a:off x="3216" y="3696"/>
              <a:ext cx="96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17" name="Text Box 48"/>
            <p:cNvSpPr txBox="1">
              <a:spLocks noChangeArrowheads="1"/>
            </p:cNvSpPr>
            <p:nvPr/>
          </p:nvSpPr>
          <p:spPr bwMode="auto">
            <a:xfrm>
              <a:off x="2976"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a:t>
              </a:r>
            </a:p>
          </p:txBody>
        </p:sp>
        <p:sp>
          <p:nvSpPr>
            <p:cNvPr id="106518" name="Text Box 49"/>
            <p:cNvSpPr txBox="1">
              <a:spLocks noChangeArrowheads="1"/>
            </p:cNvSpPr>
            <p:nvPr/>
          </p:nvSpPr>
          <p:spPr bwMode="auto">
            <a:xfrm>
              <a:off x="3168"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11</a:t>
              </a:r>
            </a:p>
          </p:txBody>
        </p:sp>
        <p:sp>
          <p:nvSpPr>
            <p:cNvPr id="106519" name="Text Box 50"/>
            <p:cNvSpPr txBox="1">
              <a:spLocks noChangeArrowheads="1"/>
            </p:cNvSpPr>
            <p:nvPr/>
          </p:nvSpPr>
          <p:spPr bwMode="auto">
            <a:xfrm>
              <a:off x="1344" y="3744"/>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页框</a:t>
              </a:r>
              <a:r>
                <a:rPr lang="en-US" altLang="zh-CN" sz="2400"/>
                <a:t>(frame)</a:t>
              </a:r>
              <a:r>
                <a:rPr lang="zh-CN" altLang="en-US" sz="2400"/>
                <a:t>地址</a:t>
              </a:r>
            </a:p>
          </p:txBody>
        </p:sp>
        <p:sp>
          <p:nvSpPr>
            <p:cNvPr id="106520" name="Rectangle 51"/>
            <p:cNvSpPr>
              <a:spLocks noChangeArrowheads="1"/>
            </p:cNvSpPr>
            <p:nvPr/>
          </p:nvSpPr>
          <p:spPr bwMode="auto">
            <a:xfrm>
              <a:off x="4176" y="3696"/>
              <a:ext cx="192"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21" name="Rectangle 52"/>
            <p:cNvSpPr>
              <a:spLocks noChangeArrowheads="1"/>
            </p:cNvSpPr>
            <p:nvPr/>
          </p:nvSpPr>
          <p:spPr bwMode="auto">
            <a:xfrm>
              <a:off x="4368" y="3696"/>
              <a:ext cx="192"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22" name="Text Box 53"/>
            <p:cNvSpPr txBox="1">
              <a:spLocks noChangeArrowheads="1"/>
            </p:cNvSpPr>
            <p:nvPr/>
          </p:nvSpPr>
          <p:spPr bwMode="auto">
            <a:xfrm>
              <a:off x="4176"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a:t>
              </a:r>
            </a:p>
          </p:txBody>
        </p:sp>
        <p:sp>
          <p:nvSpPr>
            <p:cNvPr id="106523" name="Text Box 54"/>
            <p:cNvSpPr txBox="1">
              <a:spLocks noChangeArrowheads="1"/>
            </p:cNvSpPr>
            <p:nvPr/>
          </p:nvSpPr>
          <p:spPr bwMode="auto">
            <a:xfrm>
              <a:off x="4359" y="3773"/>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P</a:t>
              </a:r>
            </a:p>
          </p:txBody>
        </p:sp>
        <p:sp>
          <p:nvSpPr>
            <p:cNvPr id="106524" name="Text Box 55"/>
            <p:cNvSpPr txBox="1">
              <a:spLocks noChangeArrowheads="1"/>
            </p:cNvSpPr>
            <p:nvPr/>
          </p:nvSpPr>
          <p:spPr bwMode="auto">
            <a:xfrm>
              <a:off x="4149" y="3678"/>
              <a:ext cx="3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RW</a:t>
              </a:r>
            </a:p>
          </p:txBody>
        </p:sp>
      </p:grpSp>
      <p:grpSp>
        <p:nvGrpSpPr>
          <p:cNvPr id="372792" name="Group 56"/>
          <p:cNvGrpSpPr>
            <a:grpSpLocks/>
          </p:cNvGrpSpPr>
          <p:nvPr/>
        </p:nvGrpSpPr>
        <p:grpSpPr bwMode="auto">
          <a:xfrm>
            <a:off x="762000" y="1676400"/>
            <a:ext cx="4038600" cy="3962400"/>
            <a:chOff x="480" y="1056"/>
            <a:chExt cx="2544" cy="2496"/>
          </a:xfrm>
        </p:grpSpPr>
        <p:sp>
          <p:nvSpPr>
            <p:cNvPr id="106509" name="Line 57"/>
            <p:cNvSpPr>
              <a:spLocks noChangeShapeType="1"/>
            </p:cNvSpPr>
            <p:nvPr/>
          </p:nvSpPr>
          <p:spPr bwMode="auto">
            <a:xfrm flipV="1">
              <a:off x="480" y="1056"/>
              <a:ext cx="720" cy="14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0" name="Line 58"/>
            <p:cNvSpPr>
              <a:spLocks noChangeShapeType="1"/>
            </p:cNvSpPr>
            <p:nvPr/>
          </p:nvSpPr>
          <p:spPr bwMode="auto">
            <a:xfrm flipV="1">
              <a:off x="480" y="1056"/>
              <a:ext cx="48" cy="14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1" name="Line 59"/>
            <p:cNvSpPr>
              <a:spLocks noChangeShapeType="1"/>
            </p:cNvSpPr>
            <p:nvPr/>
          </p:nvSpPr>
          <p:spPr bwMode="auto">
            <a:xfrm flipV="1">
              <a:off x="480" y="2352"/>
              <a:ext cx="2544" cy="1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2" name="Line 60"/>
            <p:cNvSpPr>
              <a:spLocks noChangeShapeType="1"/>
            </p:cNvSpPr>
            <p:nvPr/>
          </p:nvSpPr>
          <p:spPr bwMode="auto">
            <a:xfrm>
              <a:off x="480" y="2496"/>
              <a:ext cx="2544" cy="105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2797" name="Text Box 61"/>
          <p:cNvSpPr txBox="1">
            <a:spLocks noChangeArrowheads="1"/>
          </p:cNvSpPr>
          <p:nvPr/>
        </p:nvSpPr>
        <p:spPr bwMode="auto">
          <a:xfrm>
            <a:off x="203200" y="2667000"/>
            <a:ext cx="558800" cy="3810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页表占</a:t>
            </a:r>
            <a:r>
              <a:rPr lang="en-US" altLang="zh-CN" sz="2400">
                <a:solidFill>
                  <a:srgbClr val="FF0000"/>
                </a:solidFill>
              </a:rPr>
              <a:t>1</a:t>
            </a:r>
            <a:r>
              <a:rPr lang="zh-CN" altLang="en-US" sz="2400">
                <a:solidFill>
                  <a:srgbClr val="FF0000"/>
                </a:solidFill>
              </a:rPr>
              <a:t>页内存，连续排放</a:t>
            </a:r>
          </a:p>
        </p:txBody>
      </p:sp>
    </p:spTree>
    <p:extLst>
      <p:ext uri="{BB962C8B-B14F-4D97-AF65-F5344CB8AC3E}">
        <p14:creationId xmlns:p14="http://schemas.microsoft.com/office/powerpoint/2010/main" val="2700641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72743"/>
                                        </p:tgtEl>
                                        <p:attrNameLst>
                                          <p:attrName>style.visibility</p:attrName>
                                        </p:attrNameLst>
                                      </p:cBhvr>
                                      <p:to>
                                        <p:strVal val="visible"/>
                                      </p:to>
                                    </p:set>
                                    <p:animEffect transition="in" filter="dissolve">
                                      <p:cBhvr>
                                        <p:cTn id="7" dur="500"/>
                                        <p:tgtEl>
                                          <p:spTgt spid="3727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372739"/>
                                        </p:tgtEl>
                                        <p:attrNameLst>
                                          <p:attrName>style.visibility</p:attrName>
                                        </p:attrNameLst>
                                      </p:cBhvr>
                                      <p:to>
                                        <p:strVal val="visible"/>
                                      </p:to>
                                    </p:set>
                                    <p:anim calcmode="lin" valueType="num">
                                      <p:cBhvr>
                                        <p:cTn id="12" dur="500" fill="hold"/>
                                        <p:tgtEl>
                                          <p:spTgt spid="372739"/>
                                        </p:tgtEl>
                                        <p:attrNameLst>
                                          <p:attrName>ppt_x</p:attrName>
                                        </p:attrNameLst>
                                      </p:cBhvr>
                                      <p:tavLst>
                                        <p:tav tm="0">
                                          <p:val>
                                            <p:strVal val="#ppt_x-#ppt_w/2"/>
                                          </p:val>
                                        </p:tav>
                                        <p:tav tm="100000">
                                          <p:val>
                                            <p:strVal val="#ppt_x"/>
                                          </p:val>
                                        </p:tav>
                                      </p:tavLst>
                                    </p:anim>
                                    <p:anim calcmode="lin" valueType="num">
                                      <p:cBhvr>
                                        <p:cTn id="13" dur="500" fill="hold"/>
                                        <p:tgtEl>
                                          <p:spTgt spid="372739"/>
                                        </p:tgtEl>
                                        <p:attrNameLst>
                                          <p:attrName>ppt_y</p:attrName>
                                        </p:attrNameLst>
                                      </p:cBhvr>
                                      <p:tavLst>
                                        <p:tav tm="0">
                                          <p:val>
                                            <p:strVal val="#ppt_y"/>
                                          </p:val>
                                        </p:tav>
                                        <p:tav tm="100000">
                                          <p:val>
                                            <p:strVal val="#ppt_y"/>
                                          </p:val>
                                        </p:tav>
                                      </p:tavLst>
                                    </p:anim>
                                    <p:anim calcmode="lin" valueType="num">
                                      <p:cBhvr>
                                        <p:cTn id="14" dur="500" fill="hold"/>
                                        <p:tgtEl>
                                          <p:spTgt spid="372739"/>
                                        </p:tgtEl>
                                        <p:attrNameLst>
                                          <p:attrName>ppt_w</p:attrName>
                                        </p:attrNameLst>
                                      </p:cBhvr>
                                      <p:tavLst>
                                        <p:tav tm="0">
                                          <p:val>
                                            <p:fltVal val="0"/>
                                          </p:val>
                                        </p:tav>
                                        <p:tav tm="100000">
                                          <p:val>
                                            <p:strVal val="#ppt_w"/>
                                          </p:val>
                                        </p:tav>
                                      </p:tavLst>
                                    </p:anim>
                                    <p:anim calcmode="lin" valueType="num">
                                      <p:cBhvr>
                                        <p:cTn id="15" dur="500" fill="hold"/>
                                        <p:tgtEl>
                                          <p:spTgt spid="372739"/>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72755"/>
                                        </p:tgtEl>
                                        <p:attrNameLst>
                                          <p:attrName>style.visibility</p:attrName>
                                        </p:attrNameLst>
                                      </p:cBhvr>
                                      <p:to>
                                        <p:strVal val="visible"/>
                                      </p:to>
                                    </p:set>
                                    <p:animEffect transition="in" filter="dissolve">
                                      <p:cBhvr>
                                        <p:cTn id="20" dur="500"/>
                                        <p:tgtEl>
                                          <p:spTgt spid="37275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72740"/>
                                        </p:tgtEl>
                                        <p:attrNameLst>
                                          <p:attrName>style.visibility</p:attrName>
                                        </p:attrNameLst>
                                      </p:cBhvr>
                                      <p:to>
                                        <p:strVal val="visible"/>
                                      </p:to>
                                    </p:set>
                                    <p:animEffect transition="in" filter="dissolve">
                                      <p:cBhvr>
                                        <p:cTn id="25" dur="500"/>
                                        <p:tgtEl>
                                          <p:spTgt spid="37274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72766"/>
                                        </p:tgtEl>
                                        <p:attrNameLst>
                                          <p:attrName>style.visibility</p:attrName>
                                        </p:attrNameLst>
                                      </p:cBhvr>
                                      <p:to>
                                        <p:strVal val="visible"/>
                                      </p:to>
                                    </p:set>
                                    <p:animEffect transition="in" filter="dissolve">
                                      <p:cBhvr>
                                        <p:cTn id="30" dur="500"/>
                                        <p:tgtEl>
                                          <p:spTgt spid="37276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72775"/>
                                        </p:tgtEl>
                                        <p:attrNameLst>
                                          <p:attrName>style.visibility</p:attrName>
                                        </p:attrNameLst>
                                      </p:cBhvr>
                                      <p:to>
                                        <p:strVal val="visible"/>
                                      </p:to>
                                    </p:set>
                                    <p:animEffect transition="in" filter="dissolve">
                                      <p:cBhvr>
                                        <p:cTn id="35" dur="500"/>
                                        <p:tgtEl>
                                          <p:spTgt spid="37277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372776"/>
                                        </p:tgtEl>
                                        <p:attrNameLst>
                                          <p:attrName>style.visibility</p:attrName>
                                        </p:attrNameLst>
                                      </p:cBhvr>
                                      <p:to>
                                        <p:strVal val="visible"/>
                                      </p:to>
                                    </p:set>
                                    <p:animEffect transition="in" filter="dissolve">
                                      <p:cBhvr>
                                        <p:cTn id="40" dur="500"/>
                                        <p:tgtEl>
                                          <p:spTgt spid="37277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372779"/>
                                        </p:tgtEl>
                                        <p:attrNameLst>
                                          <p:attrName>style.visibility</p:attrName>
                                        </p:attrNameLst>
                                      </p:cBhvr>
                                      <p:to>
                                        <p:strVal val="visible"/>
                                      </p:to>
                                    </p:set>
                                    <p:animEffect transition="in" filter="dissolve">
                                      <p:cBhvr>
                                        <p:cTn id="45" dur="500"/>
                                        <p:tgtEl>
                                          <p:spTgt spid="37277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72792"/>
                                        </p:tgtEl>
                                        <p:attrNameLst>
                                          <p:attrName>style.visibility</p:attrName>
                                        </p:attrNameLst>
                                      </p:cBhvr>
                                      <p:to>
                                        <p:strVal val="visible"/>
                                      </p:to>
                                    </p:set>
                                    <p:anim calcmode="lin" valueType="num">
                                      <p:cBhvr>
                                        <p:cTn id="50" dur="500" fill="hold"/>
                                        <p:tgtEl>
                                          <p:spTgt spid="372792"/>
                                        </p:tgtEl>
                                        <p:attrNameLst>
                                          <p:attrName>ppt_x</p:attrName>
                                        </p:attrNameLst>
                                      </p:cBhvr>
                                      <p:tavLst>
                                        <p:tav tm="0">
                                          <p:val>
                                            <p:strVal val="#ppt_x-#ppt_w/2"/>
                                          </p:val>
                                        </p:tav>
                                        <p:tav tm="100000">
                                          <p:val>
                                            <p:strVal val="#ppt_x"/>
                                          </p:val>
                                        </p:tav>
                                      </p:tavLst>
                                    </p:anim>
                                    <p:anim calcmode="lin" valueType="num">
                                      <p:cBhvr>
                                        <p:cTn id="51" dur="500" fill="hold"/>
                                        <p:tgtEl>
                                          <p:spTgt spid="372792"/>
                                        </p:tgtEl>
                                        <p:attrNameLst>
                                          <p:attrName>ppt_y</p:attrName>
                                        </p:attrNameLst>
                                      </p:cBhvr>
                                      <p:tavLst>
                                        <p:tav tm="0">
                                          <p:val>
                                            <p:strVal val="#ppt_y"/>
                                          </p:val>
                                        </p:tav>
                                        <p:tav tm="100000">
                                          <p:val>
                                            <p:strVal val="#ppt_y"/>
                                          </p:val>
                                        </p:tav>
                                      </p:tavLst>
                                    </p:anim>
                                    <p:anim calcmode="lin" valueType="num">
                                      <p:cBhvr>
                                        <p:cTn id="52" dur="500" fill="hold"/>
                                        <p:tgtEl>
                                          <p:spTgt spid="372792"/>
                                        </p:tgtEl>
                                        <p:attrNameLst>
                                          <p:attrName>ppt_w</p:attrName>
                                        </p:attrNameLst>
                                      </p:cBhvr>
                                      <p:tavLst>
                                        <p:tav tm="0">
                                          <p:val>
                                            <p:fltVal val="0"/>
                                          </p:val>
                                        </p:tav>
                                        <p:tav tm="100000">
                                          <p:val>
                                            <p:strVal val="#ppt_w"/>
                                          </p:val>
                                        </p:tav>
                                      </p:tavLst>
                                    </p:anim>
                                    <p:anim calcmode="lin" valueType="num">
                                      <p:cBhvr>
                                        <p:cTn id="53" dur="500" fill="hold"/>
                                        <p:tgtEl>
                                          <p:spTgt spid="372792"/>
                                        </p:tgtEl>
                                        <p:attrNameLst>
                                          <p:attrName>ppt_h</p:attrName>
                                        </p:attrNameLst>
                                      </p:cBhvr>
                                      <p:tavLst>
                                        <p:tav tm="0">
                                          <p:val>
                                            <p:strVal val="#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72797"/>
                                        </p:tgtEl>
                                        <p:attrNameLst>
                                          <p:attrName>style.visibility</p:attrName>
                                        </p:attrNameLst>
                                      </p:cBhvr>
                                      <p:to>
                                        <p:strVal val="visible"/>
                                      </p:to>
                                    </p:set>
                                    <p:animEffect transition="in" filter="dissolve">
                                      <p:cBhvr>
                                        <p:cTn id="58" dur="500"/>
                                        <p:tgtEl>
                                          <p:spTgt spid="372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animBg="1"/>
      <p:bldP spid="372775" grpId="0" animBg="1"/>
      <p:bldP spid="37279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latin typeface="Arial Black" panose="020B0A04020102020204" pitchFamily="34" charset="0"/>
                <a:ea typeface="黑体" panose="02010609060101010101" pitchFamily="49" charset="-122"/>
              </a:rPr>
              <a:t>Intel </a:t>
            </a:r>
            <a:r>
              <a:rPr lang="en-US" altLang="zh-CN" dirty="0" err="1" smtClean="0">
                <a:solidFill>
                  <a:srgbClr val="FF0000"/>
                </a:solidFill>
                <a:latin typeface="Arial Black" panose="020B0A04020102020204" pitchFamily="34" charset="0"/>
                <a:ea typeface="黑体" panose="02010609060101010101" pitchFamily="49" charset="-122"/>
              </a:rPr>
              <a:t>x86</a:t>
            </a:r>
            <a:r>
              <a:rPr lang="zh-CN" altLang="en-US" dirty="0" smtClean="0">
                <a:solidFill>
                  <a:srgbClr val="FF0000"/>
                </a:solidFill>
                <a:latin typeface="Arial Black" panose="020B0A04020102020204" pitchFamily="34" charset="0"/>
                <a:ea typeface="黑体" panose="02010609060101010101" pitchFamily="49" charset="-122"/>
              </a:rPr>
              <a:t>的内存管理硬件</a:t>
            </a:r>
            <a:r>
              <a:rPr lang="en-US" altLang="zh-CN" dirty="0" smtClean="0">
                <a:solidFill>
                  <a:srgbClr val="FF0000"/>
                </a:solidFill>
                <a:latin typeface="Arial Black" panose="020B0A04020102020204" pitchFamily="34" charset="0"/>
                <a:ea typeface="黑体" panose="02010609060101010101" pitchFamily="49" charset="-122"/>
              </a:rPr>
              <a:t>!</a:t>
            </a:r>
            <a:endParaRPr lang="zh-CN" altLang="en-US" dirty="0"/>
          </a:p>
        </p:txBody>
      </p:sp>
      <p:sp>
        <p:nvSpPr>
          <p:cNvPr id="3" name="内容占位符 2"/>
          <p:cNvSpPr>
            <a:spLocks noGrp="1"/>
          </p:cNvSpPr>
          <p:nvPr>
            <p:ph sz="half" idx="1"/>
          </p:nvPr>
        </p:nvSpPr>
        <p:spPr>
          <a:xfrm>
            <a:off x="571500" y="5105400"/>
            <a:ext cx="7467600" cy="1630363"/>
          </a:xfrm>
        </p:spPr>
        <p:txBody>
          <a:bodyPr/>
          <a:lstStyle/>
          <a:p>
            <a:r>
              <a:rPr lang="zh-CN" altLang="en-US" dirty="0" smtClean="0"/>
              <a:t>实模式，内存地址</a:t>
            </a:r>
            <a:r>
              <a:rPr lang="en-US" altLang="zh-CN" dirty="0" smtClean="0"/>
              <a:t>20</a:t>
            </a:r>
            <a:r>
              <a:rPr lang="zh-CN" altLang="en-US" dirty="0" smtClean="0"/>
              <a:t>位，</a:t>
            </a:r>
            <a:r>
              <a:rPr lang="en-US" altLang="zh-CN" dirty="0" err="1" smtClean="0"/>
              <a:t>1M</a:t>
            </a:r>
            <a:r>
              <a:rPr lang="zh-CN" altLang="en-US" dirty="0" smtClean="0"/>
              <a:t>。</a:t>
            </a:r>
            <a:endParaRPr lang="en-US" altLang="zh-CN" dirty="0" smtClean="0"/>
          </a:p>
          <a:p>
            <a:r>
              <a:rPr lang="zh-CN" altLang="en-US" dirty="0" smtClean="0"/>
              <a:t>保护模式，地址</a:t>
            </a:r>
            <a:r>
              <a:rPr lang="en-US" altLang="zh-CN" dirty="0" smtClean="0"/>
              <a:t>32</a:t>
            </a:r>
            <a:r>
              <a:rPr lang="zh-CN" altLang="en-US" dirty="0" smtClean="0"/>
              <a:t>位，</a:t>
            </a:r>
            <a:r>
              <a:rPr lang="en-US" altLang="zh-CN" dirty="0" err="1" smtClean="0"/>
              <a:t>4G</a:t>
            </a:r>
            <a:r>
              <a:rPr lang="zh-CN" altLang="en-US" dirty="0" smtClean="0"/>
              <a:t>。</a:t>
            </a:r>
            <a:endParaRPr lang="en-US" altLang="zh-CN" dirty="0" smtClean="0"/>
          </a:p>
          <a:p>
            <a:r>
              <a:rPr lang="en-US" altLang="zh-CN" dirty="0" err="1" smtClean="0"/>
              <a:t>CR0.PE</a:t>
            </a:r>
            <a:r>
              <a:rPr lang="zh-CN" altLang="en-US" dirty="0" smtClean="0"/>
              <a:t>位</a:t>
            </a:r>
            <a:r>
              <a:rPr lang="en-US" altLang="zh-CN" dirty="0" smtClean="0"/>
              <a:t>=1</a:t>
            </a:r>
            <a:r>
              <a:rPr lang="zh-CN" altLang="en-US" dirty="0" smtClean="0"/>
              <a:t>进入实模式。</a:t>
            </a:r>
            <a:endParaRPr lang="zh-CN" altLang="en-US" dirty="0"/>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333" t="16666" r="3333" b="3334"/>
          <a:stretch/>
        </p:blipFill>
        <p:spPr>
          <a:xfrm>
            <a:off x="304800" y="1143000"/>
            <a:ext cx="8534400" cy="5486400"/>
          </a:xfrm>
          <a:prstGeom prst="rect">
            <a:avLst/>
          </a:prstGeom>
        </p:spPr>
      </p:pic>
    </p:spTree>
    <p:extLst>
      <p:ext uri="{BB962C8B-B14F-4D97-AF65-F5344CB8AC3E}">
        <p14:creationId xmlns:p14="http://schemas.microsoft.com/office/powerpoint/2010/main" val="26819833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latin typeface="Arial Black" panose="020B0A04020102020204" pitchFamily="34" charset="0"/>
                <a:ea typeface="黑体" panose="02010609060101010101" pitchFamily="49" charset="-122"/>
              </a:rPr>
              <a:t>Intel </a:t>
            </a:r>
            <a:r>
              <a:rPr lang="en-US" altLang="zh-CN" dirty="0" err="1" smtClean="0">
                <a:solidFill>
                  <a:srgbClr val="FF0000"/>
                </a:solidFill>
                <a:latin typeface="Arial Black" panose="020B0A04020102020204" pitchFamily="34" charset="0"/>
                <a:ea typeface="黑体" panose="02010609060101010101" pitchFamily="49" charset="-122"/>
              </a:rPr>
              <a:t>x86</a:t>
            </a:r>
            <a:r>
              <a:rPr lang="zh-CN" altLang="en-US" dirty="0" smtClean="0">
                <a:solidFill>
                  <a:srgbClr val="FF0000"/>
                </a:solidFill>
                <a:latin typeface="Arial Black" panose="020B0A04020102020204" pitchFamily="34" charset="0"/>
                <a:ea typeface="黑体" panose="02010609060101010101" pitchFamily="49" charset="-122"/>
              </a:rPr>
              <a:t>的内存管理硬件</a:t>
            </a:r>
            <a:r>
              <a:rPr lang="en-US" altLang="zh-CN" dirty="0" smtClean="0">
                <a:solidFill>
                  <a:srgbClr val="FF0000"/>
                </a:solidFill>
                <a:latin typeface="Arial Black" panose="020B0A04020102020204" pitchFamily="34" charset="0"/>
                <a:ea typeface="黑体" panose="02010609060101010101" pitchFamily="49" charset="-122"/>
              </a:rPr>
              <a:t>!</a:t>
            </a:r>
            <a:endParaRPr lang="zh-CN" altLang="en-US" dirty="0"/>
          </a:p>
        </p:txBody>
      </p:sp>
      <p:pic>
        <p:nvPicPr>
          <p:cNvPr id="5" name="图片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499" t="24444" r="5001" b="5556"/>
          <a:stretch/>
        </p:blipFill>
        <p:spPr>
          <a:xfrm>
            <a:off x="304800" y="1066800"/>
            <a:ext cx="8458200" cy="4800600"/>
          </a:xfrm>
          <a:prstGeom prst="rect">
            <a:avLst/>
          </a:prstGeom>
        </p:spPr>
      </p:pic>
      <p:sp>
        <p:nvSpPr>
          <p:cNvPr id="4" name="内容占位符 3"/>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3184766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S-qumingcheng">
  <a:themeElements>
    <a:clrScheme name="1_OS-Lizhiju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OS-Lizhiju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6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6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OS-Lizhiju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OS-Lizhiju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OS-Lizhiju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OS-Lizhiju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OS-Lizhiju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OS-Lizhiju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OS-Lizhiju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OS-Lizhiju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OS-Lizhiju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OS-Lizhiju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OS-Lizhiju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OS-Lizhiju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OS-Lizhijun</Template>
  <TotalTime>8389</TotalTime>
  <Words>8025</Words>
  <Application>Microsoft Office PowerPoint</Application>
  <PresentationFormat>全屏显示(4:3)</PresentationFormat>
  <Paragraphs>1991</Paragraphs>
  <Slides>103</Slides>
  <Notes>32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22" baseType="lpstr">
      <vt:lpstr>Monotype Sorts</vt:lpstr>
      <vt:lpstr>ＭＳ Ｐゴシック</vt:lpstr>
      <vt:lpstr>黑体</vt:lpstr>
      <vt:lpstr>华文琥珀</vt:lpstr>
      <vt:lpstr>楷体_GB2312</vt:lpstr>
      <vt:lpstr>宋体</vt:lpstr>
      <vt:lpstr>Arial</vt:lpstr>
      <vt:lpstr>Arial Black</vt:lpstr>
      <vt:lpstr>Comic Sans MS</vt:lpstr>
      <vt:lpstr>Courier New</vt:lpstr>
      <vt:lpstr>Helvetica</vt:lpstr>
      <vt:lpstr>Symbol</vt:lpstr>
      <vt:lpstr>Tahoma</vt:lpstr>
      <vt:lpstr>Times New Roman</vt:lpstr>
      <vt:lpstr>Verdana</vt:lpstr>
      <vt:lpstr>Webdings</vt:lpstr>
      <vt:lpstr>Wingdings</vt:lpstr>
      <vt:lpstr>1_OS-qumingcheng</vt:lpstr>
      <vt:lpstr>剪辑</vt:lpstr>
      <vt:lpstr>PowerPoint 演示文稿</vt:lpstr>
      <vt:lpstr>思考几个小问题</vt:lpstr>
      <vt:lpstr>PowerPoint 演示文稿</vt:lpstr>
      <vt:lpstr>PowerPoint 演示文稿</vt:lpstr>
      <vt:lpstr>再回到那个恒久的话题</vt:lpstr>
      <vt:lpstr>让程序执行起来就成了最重要的事!</vt:lpstr>
      <vt:lpstr>许多东西有待明确…</vt:lpstr>
      <vt:lpstr>前面的程序经过链接以后…</vt:lpstr>
      <vt:lpstr>现在还是程序，不是进程</vt:lpstr>
      <vt:lpstr>程序可以执行了吗?</vt:lpstr>
      <vt:lpstr>需要重定位!</vt:lpstr>
      <vt:lpstr>重定位可以执行的时机</vt:lpstr>
      <vt:lpstr>重定位可以执行的时机</vt:lpstr>
      <vt:lpstr>重定位可以执行的时机</vt:lpstr>
      <vt:lpstr>重定位可以执行的时机</vt:lpstr>
      <vt:lpstr>并发  多个程序同时在内存中</vt:lpstr>
      <vt:lpstr>回顾：3.3 进程的描述与表达</vt:lpstr>
      <vt:lpstr>移动也是很有必要的! </vt:lpstr>
      <vt:lpstr>重定位最合适的时机  运行时重定位</vt:lpstr>
      <vt:lpstr>运行时重定位还有一个好处: 进程保护</vt:lpstr>
      <vt:lpstr>运行时重定位还有一个好处: 进程保护</vt:lpstr>
      <vt:lpstr>整理一下思路…</vt:lpstr>
      <vt:lpstr>简单总结一下</vt:lpstr>
      <vt:lpstr>第1组3个重要概念</vt:lpstr>
      <vt:lpstr>第2组3个重要概念</vt:lpstr>
      <vt:lpstr>逻辑地址空间-线性地址空间-物理地址空间的关系</vt:lpstr>
      <vt:lpstr>第3组3个重要概念</vt:lpstr>
      <vt:lpstr>简单总结一下</vt:lpstr>
      <vt:lpstr>PowerPoint 演示文稿</vt:lpstr>
      <vt:lpstr>PowerPoint 演示文稿</vt:lpstr>
      <vt:lpstr>(1)固定分区--等长分区</vt:lpstr>
      <vt:lpstr>(2)固定分区--变长分区</vt:lpstr>
      <vt:lpstr>(3)可变分区</vt:lpstr>
      <vt:lpstr>可变分区的数据结构</vt:lpstr>
      <vt:lpstr>可变分区数据结构的变化(1)</vt:lpstr>
      <vt:lpstr>可变分区数据结构的变化(2)</vt:lpstr>
      <vt:lpstr>(4)分区分配算法  找到合适的空闲分区</vt:lpstr>
      <vt:lpstr>(5)碎片问题</vt:lpstr>
      <vt:lpstr>(6)外部碎片处理  内存紧缩</vt:lpstr>
      <vt:lpstr>分区方案中还有一个问题没有搞清楚</vt:lpstr>
      <vt:lpstr>PowerPoint 演示文稿</vt:lpstr>
      <vt:lpstr>程序员眼中的程序（从汇编—高级语言）</vt:lpstr>
      <vt:lpstr>将段放入内存</vt:lpstr>
      <vt:lpstr>分段的地址翻译</vt:lpstr>
      <vt:lpstr>分段的地址翻译</vt:lpstr>
      <vt:lpstr>分段技术总结</vt:lpstr>
      <vt:lpstr>分段技术优缺点分析</vt:lpstr>
      <vt:lpstr>PowerPoint 演示文稿</vt:lpstr>
      <vt:lpstr>从连续到离散</vt:lpstr>
      <vt:lpstr>PowerPoint 演示文稿</vt:lpstr>
      <vt:lpstr>分页机制中的页表</vt:lpstr>
      <vt:lpstr>分页的地址翻译</vt:lpstr>
      <vt:lpstr>来考虑一些细节问题</vt:lpstr>
      <vt:lpstr>页表项数据结构</vt:lpstr>
      <vt:lpstr>PowerPoint 演示文稿</vt:lpstr>
      <vt:lpstr>重定位可以执行的时机</vt:lpstr>
      <vt:lpstr>重定位可以执行的时机</vt:lpstr>
      <vt:lpstr>多级页表</vt:lpstr>
      <vt:lpstr>多级页表</vt:lpstr>
      <vt:lpstr>多级页表时的地址翻译</vt:lpstr>
      <vt:lpstr>多级页表使得地址翻译效率更低</vt:lpstr>
      <vt:lpstr>提高地址翻译的效率</vt:lpstr>
      <vt:lpstr>采用TLB后的地址翻译</vt:lpstr>
      <vt:lpstr>TLB得以发挥作用分析</vt:lpstr>
      <vt:lpstr>为什么TLB条目数在64-1024之间?</vt:lpstr>
      <vt:lpstr>TLB条目少，页表项多  TLB动态变化</vt:lpstr>
      <vt:lpstr>分页技术总结</vt:lpstr>
      <vt:lpstr>PowerPoint 演示文稿</vt:lpstr>
      <vt:lpstr>可执行文件格式</vt:lpstr>
      <vt:lpstr>操作系统的可执行文件格式</vt:lpstr>
      <vt:lpstr>让段面向用户、让页面向硬件</vt:lpstr>
      <vt:lpstr>段页式内存管理的基本视图</vt:lpstr>
      <vt:lpstr>段页结合技术总结</vt:lpstr>
      <vt:lpstr>操作系统课讲硬件，大家可能觉得奇怪</vt:lpstr>
      <vt:lpstr>PowerPoint 演示文稿</vt:lpstr>
      <vt:lpstr>Intel x86的内存管理硬件!</vt:lpstr>
      <vt:lpstr>X86地址变换</vt:lpstr>
      <vt:lpstr>Intel x86的内存管理硬件!</vt:lpstr>
      <vt:lpstr>Intel x86的分段硬件</vt:lpstr>
      <vt:lpstr>Intel x86的分段硬件  LDT、GDT</vt:lpstr>
      <vt:lpstr>Intel x86的内存管理硬件!</vt:lpstr>
      <vt:lpstr>Intel x86的分段硬件</vt:lpstr>
      <vt:lpstr>Intel x86的分段硬件</vt:lpstr>
      <vt:lpstr>Intel x86的分段硬件</vt:lpstr>
      <vt:lpstr>Intel x86的分段硬件  LDT、GDT</vt:lpstr>
      <vt:lpstr>Intel x86的分段硬件  LDT、GDT</vt:lpstr>
      <vt:lpstr>Intel x86的分段硬件</vt:lpstr>
      <vt:lpstr>Intel x86的分段硬件</vt:lpstr>
      <vt:lpstr>Intel x86的分段硬件</vt:lpstr>
      <vt:lpstr>Intel x86的分段硬件</vt:lpstr>
      <vt:lpstr>Intel x86的分段硬件linux0.11任务控制块</vt:lpstr>
      <vt:lpstr>Intel x86的分段硬件  LDT、GDT</vt:lpstr>
      <vt:lpstr>Intel x86的分段硬件</vt:lpstr>
      <vt:lpstr>Intel x86的分段硬件</vt:lpstr>
      <vt:lpstr>Intel x86的分段硬件  LDT、GDT</vt:lpstr>
      <vt:lpstr>Intel x86的分段硬件  LDT、GDT</vt:lpstr>
      <vt:lpstr>Intel x86的分页硬件</vt:lpstr>
      <vt:lpstr>Intel x86的内存管理硬件!</vt:lpstr>
      <vt:lpstr>Intel x86的内存管理硬件!</vt:lpstr>
      <vt:lpstr>X86地址变换</vt:lpstr>
      <vt:lpstr>内存管理总结</vt:lpstr>
      <vt:lpstr>随堂测试：1)描述一下段页结合的内存地址翻译过程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fgx</dc:creator>
  <cp:lastModifiedBy>ibm</cp:lastModifiedBy>
  <cp:revision>1837</cp:revision>
  <cp:lastPrinted>1601-01-01T00:00:00Z</cp:lastPrinted>
  <dcterms:created xsi:type="dcterms:W3CDTF">1601-01-01T00:00:00Z</dcterms:created>
  <dcterms:modified xsi:type="dcterms:W3CDTF">2020-05-29T05:40:31Z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